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omments/comment1.xml" ContentType="application/vnd.openxmlformats-officedocument.presentationml.comment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omments/comment2.xml" ContentType="application/vnd.openxmlformats-officedocument.presentationml.comments+xml"/>
  <Override PartName="/ppt/charts/chart12.xml" ContentType="application/vnd.openxmlformats-officedocument.drawingml.chart+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432" r:id="rId3"/>
    <p:sldId id="539" r:id="rId4"/>
    <p:sldId id="583" r:id="rId5"/>
    <p:sldId id="592" r:id="rId6"/>
    <p:sldId id="609" r:id="rId7"/>
    <p:sldId id="590" r:id="rId8"/>
    <p:sldId id="604" r:id="rId9"/>
    <p:sldId id="591" r:id="rId10"/>
    <p:sldId id="587" r:id="rId11"/>
    <p:sldId id="527" r:id="rId12"/>
    <p:sldId id="557" r:id="rId13"/>
    <p:sldId id="584" r:id="rId14"/>
    <p:sldId id="593" r:id="rId15"/>
    <p:sldId id="558" r:id="rId16"/>
    <p:sldId id="595" r:id="rId17"/>
    <p:sldId id="563" r:id="rId18"/>
    <p:sldId id="559" r:id="rId19"/>
    <p:sldId id="560" r:id="rId20"/>
    <p:sldId id="561" r:id="rId21"/>
    <p:sldId id="603" r:id="rId22"/>
    <p:sldId id="575" r:id="rId23"/>
    <p:sldId id="622" r:id="rId24"/>
    <p:sldId id="623" r:id="rId25"/>
    <p:sldId id="616" r:id="rId26"/>
    <p:sldId id="562" r:id="rId27"/>
    <p:sldId id="618" r:id="rId28"/>
    <p:sldId id="565" r:id="rId29"/>
    <p:sldId id="582" r:id="rId30"/>
    <p:sldId id="617" r:id="rId31"/>
    <p:sldId id="619" r:id="rId32"/>
    <p:sldId id="585" r:id="rId33"/>
    <p:sldId id="586" r:id="rId34"/>
    <p:sldId id="620" r:id="rId35"/>
    <p:sldId id="566" r:id="rId36"/>
    <p:sldId id="567" r:id="rId37"/>
    <p:sldId id="621" r:id="rId38"/>
    <p:sldId id="612" r:id="rId39"/>
    <p:sldId id="580" r:id="rId40"/>
    <p:sldId id="581" r:id="rId41"/>
    <p:sldId id="600" r:id="rId42"/>
    <p:sldId id="607" r:id="rId43"/>
    <p:sldId id="61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ma" initials="U" lastIdx="22" clrIdx="0"/>
  <p:cmAuthor id="1" name="Uma Lele" initials="UL" lastIdx="32" clrIdx="1"/>
  <p:cmAuthor id="2" name="Sambuddha" initials="S" lastIdx="1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92249" autoAdjust="0"/>
  </p:normalViewPr>
  <p:slideViewPr>
    <p:cSldViewPr snapToGrid="0">
      <p:cViewPr>
        <p:scale>
          <a:sx n="62" d="100"/>
          <a:sy n="62" d="100"/>
        </p:scale>
        <p:origin x="-903"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725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0.xlsx"/><Relationship Id="rId1" Type="http://schemas.openxmlformats.org/officeDocument/2006/relationships/themeOverride" Target="../theme/themeOverride13.xml"/><Relationship Id="rId4" Type="http://schemas.microsoft.com/office/2011/relationships/chartStyle" Target="style1.xml"/></Relationships>
</file>

<file path=ppt/charts/_rels/chart16.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11.xlsx"/><Relationship Id="rId1" Type="http://schemas.openxmlformats.org/officeDocument/2006/relationships/themeOverride" Target="../theme/themeOverride14.xml"/><Relationship Id="rId4" Type="http://schemas.microsoft.com/office/2011/relationships/chartStyle" Target="style2.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4.bin"/><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sambuddhag\Desktop\TANSFORMATION%20CHAPTER%20--MAY%202016\B%20P%20PAL%20PPT--FEB%202017\ASTI%20CHINA%20VS%20INDI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mj-lt"/>
                <a:ea typeface="+mn-ea"/>
                <a:cs typeface="Times New Roman" panose="02020603050405020304" pitchFamily="18" charset="0"/>
              </a:defRPr>
            </a:pPr>
            <a:r>
              <a:rPr lang="en-US" sz="1800" dirty="0">
                <a:latin typeface="+mj-lt"/>
              </a:rPr>
              <a:t>Total Cereals Production (million MT) </a:t>
            </a:r>
          </a:p>
          <a:p>
            <a:pPr>
              <a:defRPr sz="1800" b="1" i="0" u="none" strike="noStrike" kern="1200" spc="0" baseline="0">
                <a:solidFill>
                  <a:schemeClr val="tx1"/>
                </a:solidFill>
                <a:latin typeface="+mj-lt"/>
                <a:ea typeface="+mn-ea"/>
                <a:cs typeface="Times New Roman" panose="02020603050405020304" pitchFamily="18" charset="0"/>
              </a:defRPr>
            </a:pPr>
            <a:r>
              <a:rPr lang="en-US" sz="1800" dirty="0">
                <a:latin typeface="+mj-lt"/>
              </a:rPr>
              <a:t>China and India (1961-2014)</a:t>
            </a:r>
          </a:p>
        </c:rich>
      </c:tx>
      <c:layout>
        <c:manualLayout>
          <c:xMode val="edge"/>
          <c:yMode val="edge"/>
          <c:x val="0.16720745180127203"/>
          <c:y val="1.0519320542180252E-3"/>
        </c:manualLayout>
      </c:layout>
      <c:overlay val="0"/>
      <c:spPr>
        <a:noFill/>
        <a:ln>
          <a:noFill/>
        </a:ln>
        <a:effectLst/>
      </c:spPr>
    </c:title>
    <c:autoTitleDeleted val="0"/>
    <c:plotArea>
      <c:layout>
        <c:manualLayout>
          <c:layoutTarget val="inner"/>
          <c:xMode val="edge"/>
          <c:yMode val="edge"/>
          <c:x val="8.7950278689561623E-2"/>
          <c:y val="0.11482472895927484"/>
          <c:w val="0.88750184504438645"/>
          <c:h val="0.71570127904351677"/>
        </c:manualLayout>
      </c:layout>
      <c:lineChart>
        <c:grouping val="standard"/>
        <c:varyColors val="0"/>
        <c:ser>
          <c:idx val="0"/>
          <c:order val="0"/>
          <c:tx>
            <c:strRef>
              <c:f>production!$B$29</c:f>
              <c:strCache>
                <c:ptCount val="1"/>
                <c:pt idx="0">
                  <c:v>China--Production (million MT)</c:v>
                </c:pt>
              </c:strCache>
            </c:strRef>
          </c:tx>
          <c:spPr>
            <a:ln w="57150" cap="rnd">
              <a:solidFill>
                <a:srgbClr val="FF0000"/>
              </a:solidFill>
              <a:round/>
            </a:ln>
            <a:effectLst/>
          </c:spPr>
          <c:marker>
            <c:symbol val="none"/>
          </c:marker>
          <c:cat>
            <c:numRef>
              <c:f>production!$C$28:$BD$28</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production!$C$29:$BD$29</c:f>
              <c:numCache>
                <c:formatCode>General</c:formatCode>
                <c:ptCount val="54"/>
                <c:pt idx="0">
                  <c:v>109.659976</c:v>
                </c:pt>
                <c:pt idx="1">
                  <c:v>120.42129300000001</c:v>
                </c:pt>
                <c:pt idx="2">
                  <c:v>137.456233</c:v>
                </c:pt>
                <c:pt idx="3">
                  <c:v>152.35662500000001</c:v>
                </c:pt>
                <c:pt idx="4">
                  <c:v>162.15628100000001</c:v>
                </c:pt>
                <c:pt idx="5">
                  <c:v>177.61348599999999</c:v>
                </c:pt>
                <c:pt idx="6">
                  <c:v>181.18216699999999</c:v>
                </c:pt>
                <c:pt idx="7">
                  <c:v>177.133015</c:v>
                </c:pt>
                <c:pt idx="8">
                  <c:v>176.48675399999999</c:v>
                </c:pt>
                <c:pt idx="9">
                  <c:v>200.83685399999999</c:v>
                </c:pt>
                <c:pt idx="10">
                  <c:v>212.14276000000001</c:v>
                </c:pt>
                <c:pt idx="11">
                  <c:v>206.516977</c:v>
                </c:pt>
                <c:pt idx="12">
                  <c:v>221.85344900000001</c:v>
                </c:pt>
                <c:pt idx="13">
                  <c:v>234.63686999999999</c:v>
                </c:pt>
                <c:pt idx="14">
                  <c:v>244.52552900000001</c:v>
                </c:pt>
                <c:pt idx="15">
                  <c:v>250.21373500000001</c:v>
                </c:pt>
                <c:pt idx="16">
                  <c:v>243.286035</c:v>
                </c:pt>
                <c:pt idx="17">
                  <c:v>273.038118</c:v>
                </c:pt>
                <c:pt idx="18">
                  <c:v>292.727509</c:v>
                </c:pt>
                <c:pt idx="19">
                  <c:v>280.28743700000001</c:v>
                </c:pt>
                <c:pt idx="20">
                  <c:v>286.45003800000001</c:v>
                </c:pt>
                <c:pt idx="21">
                  <c:v>315.36405000000002</c:v>
                </c:pt>
                <c:pt idx="22">
                  <c:v>345.62650600000001</c:v>
                </c:pt>
                <c:pt idx="23">
                  <c:v>365.93733500000002</c:v>
                </c:pt>
                <c:pt idx="24">
                  <c:v>339.87737700000002</c:v>
                </c:pt>
                <c:pt idx="25">
                  <c:v>352.08464700000002</c:v>
                </c:pt>
                <c:pt idx="26">
                  <c:v>359.24067600000001</c:v>
                </c:pt>
                <c:pt idx="27">
                  <c:v>351.82429000000002</c:v>
                </c:pt>
                <c:pt idx="28">
                  <c:v>367.63607999999999</c:v>
                </c:pt>
                <c:pt idx="29">
                  <c:v>404.71909599999998</c:v>
                </c:pt>
                <c:pt idx="30">
                  <c:v>398.46406300000001</c:v>
                </c:pt>
                <c:pt idx="31">
                  <c:v>404.27522599999998</c:v>
                </c:pt>
                <c:pt idx="32">
                  <c:v>407.93046199999998</c:v>
                </c:pt>
                <c:pt idx="33">
                  <c:v>396.46012000000002</c:v>
                </c:pt>
                <c:pt idx="34">
                  <c:v>418.66420099999999</c:v>
                </c:pt>
                <c:pt idx="35">
                  <c:v>453.43061299999999</c:v>
                </c:pt>
                <c:pt idx="36">
                  <c:v>445.93140899999997</c:v>
                </c:pt>
                <c:pt idx="37">
                  <c:v>458.39563900000002</c:v>
                </c:pt>
                <c:pt idx="38">
                  <c:v>455.192431</c:v>
                </c:pt>
                <c:pt idx="39">
                  <c:v>407.33650899999998</c:v>
                </c:pt>
                <c:pt idx="40">
                  <c:v>398.39681100000001</c:v>
                </c:pt>
                <c:pt idx="41">
                  <c:v>398.69024000000002</c:v>
                </c:pt>
                <c:pt idx="42">
                  <c:v>376.12250299999999</c:v>
                </c:pt>
                <c:pt idx="43">
                  <c:v>413.16399000000001</c:v>
                </c:pt>
                <c:pt idx="44">
                  <c:v>429.37016499999999</c:v>
                </c:pt>
                <c:pt idx="45">
                  <c:v>452.68453799999997</c:v>
                </c:pt>
                <c:pt idx="46">
                  <c:v>457.812318</c:v>
                </c:pt>
                <c:pt idx="47">
                  <c:v>480.05707799999999</c:v>
                </c:pt>
                <c:pt idx="48">
                  <c:v>483.27684699999998</c:v>
                </c:pt>
                <c:pt idx="49">
                  <c:v>498.46827400000001</c:v>
                </c:pt>
                <c:pt idx="50">
                  <c:v>521.17157299999997</c:v>
                </c:pt>
                <c:pt idx="51">
                  <c:v>541.16352600000005</c:v>
                </c:pt>
                <c:pt idx="52">
                  <c:v>554.42280100000005</c:v>
                </c:pt>
                <c:pt idx="53">
                  <c:v>559.31508299999996</c:v>
                </c:pt>
              </c:numCache>
            </c:numRef>
          </c:val>
          <c:smooth val="0"/>
          <c:extLst xmlns:c16r2="http://schemas.microsoft.com/office/drawing/2015/06/chart">
            <c:ext xmlns:c16="http://schemas.microsoft.com/office/drawing/2014/chart" uri="{C3380CC4-5D6E-409C-BE32-E72D297353CC}">
              <c16:uniqueId val="{00000000-57B5-4A0F-833A-B1C4AE619B94}"/>
            </c:ext>
          </c:extLst>
        </c:ser>
        <c:ser>
          <c:idx val="1"/>
          <c:order val="1"/>
          <c:tx>
            <c:strRef>
              <c:f>production!$B$30</c:f>
              <c:strCache>
                <c:ptCount val="1"/>
                <c:pt idx="0">
                  <c:v>India--Production (million MT)</c:v>
                </c:pt>
              </c:strCache>
            </c:strRef>
          </c:tx>
          <c:spPr>
            <a:ln w="57150" cap="rnd">
              <a:solidFill>
                <a:srgbClr val="00B050"/>
              </a:solidFill>
              <a:round/>
            </a:ln>
            <a:effectLst/>
          </c:spPr>
          <c:marker>
            <c:symbol val="none"/>
          </c:marker>
          <c:cat>
            <c:numRef>
              <c:f>production!$C$28:$BD$28</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production!$C$30:$BD$30</c:f>
              <c:numCache>
                <c:formatCode>General</c:formatCode>
                <c:ptCount val="54"/>
                <c:pt idx="0">
                  <c:v>87.376496000000003</c:v>
                </c:pt>
                <c:pt idx="1">
                  <c:v>87.257552000000004</c:v>
                </c:pt>
                <c:pt idx="2">
                  <c:v>90.373007999999999</c:v>
                </c:pt>
                <c:pt idx="3">
                  <c:v>93.706000000000003</c:v>
                </c:pt>
                <c:pt idx="4">
                  <c:v>79.699504000000005</c:v>
                </c:pt>
                <c:pt idx="5">
                  <c:v>80.137608</c:v>
                </c:pt>
                <c:pt idx="6">
                  <c:v>95.453503999999995</c:v>
                </c:pt>
                <c:pt idx="7">
                  <c:v>102.443708</c:v>
                </c:pt>
                <c:pt idx="8">
                  <c:v>106.29124400000001</c:v>
                </c:pt>
                <c:pt idx="9">
                  <c:v>113.909504</c:v>
                </c:pt>
                <c:pt idx="10">
                  <c:v>113.23829600000001</c:v>
                </c:pt>
                <c:pt idx="11">
                  <c:v>108.61545599999999</c:v>
                </c:pt>
                <c:pt idx="12">
                  <c:v>119.64821600000001</c:v>
                </c:pt>
                <c:pt idx="13">
                  <c:v>106.79300000000001</c:v>
                </c:pt>
                <c:pt idx="14">
                  <c:v>127.8078</c:v>
                </c:pt>
                <c:pt idx="15">
                  <c:v>121.625108</c:v>
                </c:pt>
                <c:pt idx="16">
                  <c:v>138.062904</c:v>
                </c:pt>
                <c:pt idx="17">
                  <c:v>142.964696</c:v>
                </c:pt>
                <c:pt idx="18">
                  <c:v>126.470304</c:v>
                </c:pt>
                <c:pt idx="19">
                  <c:v>140.4906</c:v>
                </c:pt>
                <c:pt idx="20">
                  <c:v>147.58381600000001</c:v>
                </c:pt>
                <c:pt idx="21">
                  <c:v>136.101404</c:v>
                </c:pt>
                <c:pt idx="22">
                  <c:v>166.78170399999999</c:v>
                </c:pt>
                <c:pt idx="23">
                  <c:v>164.4776</c:v>
                </c:pt>
                <c:pt idx="24">
                  <c:v>165.682196</c:v>
                </c:pt>
                <c:pt idx="25">
                  <c:v>164.95521600000001</c:v>
                </c:pt>
                <c:pt idx="26">
                  <c:v>156.11449999999999</c:v>
                </c:pt>
                <c:pt idx="27">
                  <c:v>183.867008</c:v>
                </c:pt>
                <c:pt idx="28">
                  <c:v>199.41321600000001</c:v>
                </c:pt>
                <c:pt idx="29">
                  <c:v>193.91931199999999</c:v>
                </c:pt>
                <c:pt idx="30">
                  <c:v>193.10119599999999</c:v>
                </c:pt>
                <c:pt idx="31">
                  <c:v>201.46840399999999</c:v>
                </c:pt>
                <c:pt idx="32">
                  <c:v>208.62690000000001</c:v>
                </c:pt>
                <c:pt idx="33">
                  <c:v>211.94139999999999</c:v>
                </c:pt>
                <c:pt idx="34">
                  <c:v>210.01249999999999</c:v>
                </c:pt>
                <c:pt idx="35">
                  <c:v>218.7509</c:v>
                </c:pt>
                <c:pt idx="36">
                  <c:v>223.23240000000001</c:v>
                </c:pt>
                <c:pt idx="37">
                  <c:v>226.87700000000001</c:v>
                </c:pt>
                <c:pt idx="38">
                  <c:v>236.20560800000001</c:v>
                </c:pt>
                <c:pt idx="39">
                  <c:v>234.93119200000001</c:v>
                </c:pt>
                <c:pt idx="40">
                  <c:v>242.963796</c:v>
                </c:pt>
                <c:pt idx="41">
                  <c:v>206.636708</c:v>
                </c:pt>
                <c:pt idx="42">
                  <c:v>236.59270000000001</c:v>
                </c:pt>
                <c:pt idx="43">
                  <c:v>229.84550400000001</c:v>
                </c:pt>
                <c:pt idx="44">
                  <c:v>239.99749199999999</c:v>
                </c:pt>
                <c:pt idx="45">
                  <c:v>242.78558799999999</c:v>
                </c:pt>
                <c:pt idx="46">
                  <c:v>260.485904</c:v>
                </c:pt>
                <c:pt idx="47">
                  <c:v>266.83530000000002</c:v>
                </c:pt>
                <c:pt idx="48">
                  <c:v>250.78339199999999</c:v>
                </c:pt>
                <c:pt idx="49">
                  <c:v>267.83830799999998</c:v>
                </c:pt>
                <c:pt idx="50">
                  <c:v>287.86</c:v>
                </c:pt>
                <c:pt idx="51">
                  <c:v>293.29000000000002</c:v>
                </c:pt>
                <c:pt idx="52">
                  <c:v>293.94</c:v>
                </c:pt>
                <c:pt idx="53">
                  <c:v>295.36</c:v>
                </c:pt>
              </c:numCache>
            </c:numRef>
          </c:val>
          <c:smooth val="0"/>
          <c:extLst xmlns:c16r2="http://schemas.microsoft.com/office/drawing/2015/06/chart">
            <c:ext xmlns:c16="http://schemas.microsoft.com/office/drawing/2014/chart" uri="{C3380CC4-5D6E-409C-BE32-E72D297353CC}">
              <c16:uniqueId val="{00000001-57B5-4A0F-833A-B1C4AE619B94}"/>
            </c:ext>
          </c:extLst>
        </c:ser>
        <c:dLbls>
          <c:showLegendKey val="0"/>
          <c:showVal val="0"/>
          <c:showCatName val="0"/>
          <c:showSerName val="0"/>
          <c:showPercent val="0"/>
          <c:showBubbleSize val="0"/>
        </c:dLbls>
        <c:marker val="1"/>
        <c:smooth val="0"/>
        <c:axId val="176622976"/>
        <c:axId val="176649344"/>
      </c:lineChart>
      <c:catAx>
        <c:axId val="17662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6649344"/>
        <c:crosses val="autoZero"/>
        <c:auto val="1"/>
        <c:lblAlgn val="ctr"/>
        <c:lblOffset val="100"/>
        <c:noMultiLvlLbl val="0"/>
      </c:catAx>
      <c:valAx>
        <c:axId val="176649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6622976"/>
        <c:crosses val="autoZero"/>
        <c:crossBetween val="between"/>
      </c:valAx>
      <c:spPr>
        <a:noFill/>
        <a:ln>
          <a:noFill/>
        </a:ln>
        <a:effectLst/>
      </c:spPr>
    </c:plotArea>
    <c:legend>
      <c:legendPos val="b"/>
      <c:layout>
        <c:manualLayout>
          <c:xMode val="edge"/>
          <c:yMode val="edge"/>
          <c:x val="6.0774492606603722E-3"/>
          <c:y val="0.90837737507885019"/>
          <c:w val="0.99392255073933966"/>
          <c:h val="7.997564221569630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Times New Roman" panose="02020603050405020304" pitchFamily="18" charset="0"/>
            </a:defRPr>
          </a:pPr>
          <a:endParaRPr lang="en-US"/>
        </a:p>
      </c:txPr>
    </c:legend>
    <c:plotVisOnly val="1"/>
    <c:dispBlanksAs val="gap"/>
    <c:showDLblsOverMax val="0"/>
  </c:chart>
  <c:spPr>
    <a:noFill/>
    <a:ln w="28575">
      <a:solidFill>
        <a:sysClr val="window" lastClr="FFFFFF">
          <a:lumMod val="95000"/>
        </a:sysClr>
      </a:solid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800" b="1" dirty="0">
                <a:latin typeface="Century Gothic" panose="020B0502020202020204" pitchFamily="34" charset="0"/>
              </a:rPr>
              <a:t>Gross Fixed Capital Formation (Agriculture, Forestry and Fishing) </a:t>
            </a:r>
          </a:p>
          <a:p>
            <a:pPr>
              <a:defRPr sz="1800" b="1"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800" b="1" dirty="0">
                <a:latin typeface="Century Gothic" panose="020B0502020202020204" pitchFamily="34" charset="0"/>
              </a:rPr>
              <a:t>[billion US$, 2005 prices] (1990-2015)</a:t>
            </a:r>
          </a:p>
        </c:rich>
      </c:tx>
      <c:layout>
        <c:manualLayout>
          <c:xMode val="edge"/>
          <c:yMode val="edge"/>
          <c:x val="0.11849545497174827"/>
          <c:y val="0"/>
        </c:manualLayout>
      </c:layout>
      <c:overlay val="0"/>
      <c:spPr>
        <a:noFill/>
        <a:ln>
          <a:noFill/>
        </a:ln>
        <a:effectLst/>
      </c:spPr>
    </c:title>
    <c:autoTitleDeleted val="0"/>
    <c:plotArea>
      <c:layout>
        <c:manualLayout>
          <c:layoutTarget val="inner"/>
          <c:xMode val="edge"/>
          <c:yMode val="edge"/>
          <c:x val="7.9061946807423067E-2"/>
          <c:y val="5.0501824641799649E-2"/>
          <c:w val="0.89588240885717929"/>
          <c:h val="0.70061120601864679"/>
        </c:manualLayout>
      </c:layout>
      <c:lineChart>
        <c:grouping val="standard"/>
        <c:varyColors val="0"/>
        <c:ser>
          <c:idx val="0"/>
          <c:order val="0"/>
          <c:tx>
            <c:strRef>
              <c:f>'FAOSTAT_data_10-10-2017'!$B$32</c:f>
              <c:strCache>
                <c:ptCount val="1"/>
                <c:pt idx="0">
                  <c:v>Bangladesh</c:v>
                </c:pt>
              </c:strCache>
            </c:strRef>
          </c:tx>
          <c:spPr>
            <a:ln w="28575" cap="rnd">
              <a:solidFill>
                <a:schemeClr val="accent1"/>
              </a:solidFill>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'FAOSTAT_data_10-10-2017'!$C$32:$AB$32</c:f>
              <c:numCache>
                <c:formatCode>General</c:formatCode>
                <c:ptCount val="26"/>
                <c:pt idx="0">
                  <c:v>0.10317283100000001</c:v>
                </c:pt>
                <c:pt idx="1">
                  <c:v>0.11391756</c:v>
                </c:pt>
                <c:pt idx="2">
                  <c:v>0.109939992</c:v>
                </c:pt>
                <c:pt idx="3">
                  <c:v>0.10946911699999999</c:v>
                </c:pt>
                <c:pt idx="4">
                  <c:v>0.11382960199999999</c:v>
                </c:pt>
                <c:pt idx="5">
                  <c:v>0.12098746199999999</c:v>
                </c:pt>
                <c:pt idx="6">
                  <c:v>0.13607381499999999</c:v>
                </c:pt>
                <c:pt idx="7">
                  <c:v>0.17044490700000001</c:v>
                </c:pt>
                <c:pt idx="8">
                  <c:v>0.19668756400000001</c:v>
                </c:pt>
                <c:pt idx="9">
                  <c:v>0.23911154800000001</c:v>
                </c:pt>
                <c:pt idx="10">
                  <c:v>0.27792214199999998</c:v>
                </c:pt>
                <c:pt idx="11">
                  <c:v>0.29266620599999998</c:v>
                </c:pt>
                <c:pt idx="12">
                  <c:v>0.29918054500000002</c:v>
                </c:pt>
                <c:pt idx="13">
                  <c:v>0.32420152499999999</c:v>
                </c:pt>
                <c:pt idx="14">
                  <c:v>0.36078474799999999</c:v>
                </c:pt>
                <c:pt idx="15">
                  <c:v>0.39827637399999999</c:v>
                </c:pt>
                <c:pt idx="16">
                  <c:v>0.41697620799999996</c:v>
                </c:pt>
                <c:pt idx="17">
                  <c:v>0.48354475000000002</c:v>
                </c:pt>
                <c:pt idx="18">
                  <c:v>0.559791025</c:v>
                </c:pt>
                <c:pt idx="19">
                  <c:v>0.61354914199999999</c:v>
                </c:pt>
                <c:pt idx="20">
                  <c:v>0.70409297599999998</c:v>
                </c:pt>
                <c:pt idx="21">
                  <c:v>0.78015878100000002</c:v>
                </c:pt>
                <c:pt idx="22">
                  <c:v>0.85202971699999996</c:v>
                </c:pt>
                <c:pt idx="23">
                  <c:v>0.89550119700000008</c:v>
                </c:pt>
                <c:pt idx="24">
                  <c:v>1.0176119020000001</c:v>
                </c:pt>
                <c:pt idx="25">
                  <c:v>1.092375879</c:v>
                </c:pt>
              </c:numCache>
            </c:numRef>
          </c:val>
          <c:smooth val="0"/>
          <c:extLst xmlns:c16r2="http://schemas.microsoft.com/office/drawing/2015/06/chart">
            <c:ext xmlns:c16="http://schemas.microsoft.com/office/drawing/2014/chart" uri="{C3380CC4-5D6E-409C-BE32-E72D297353CC}">
              <c16:uniqueId val="{00000000-8FA3-424C-AC47-F8356F94C941}"/>
            </c:ext>
          </c:extLst>
        </c:ser>
        <c:ser>
          <c:idx val="1"/>
          <c:order val="1"/>
          <c:tx>
            <c:strRef>
              <c:f>'FAOSTAT_data_10-10-2017'!$B$33</c:f>
              <c:strCache>
                <c:ptCount val="1"/>
                <c:pt idx="0">
                  <c:v>Brazil</c:v>
                </c:pt>
              </c:strCache>
            </c:strRef>
          </c:tx>
          <c:spPr>
            <a:ln w="38100" cap="rnd">
              <a:solidFill>
                <a:srgbClr val="FFC000"/>
              </a:solidFill>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'FAOSTAT_data_10-10-2017'!$C$33:$AB$33</c:f>
              <c:numCache>
                <c:formatCode>General</c:formatCode>
                <c:ptCount val="26"/>
                <c:pt idx="0">
                  <c:v>10.214669560000001</c:v>
                </c:pt>
                <c:pt idx="1">
                  <c:v>12.863004979999999</c:v>
                </c:pt>
                <c:pt idx="2">
                  <c:v>8.1654221069999995</c:v>
                </c:pt>
                <c:pt idx="3">
                  <c:v>8.2211382410000002</c:v>
                </c:pt>
                <c:pt idx="4">
                  <c:v>11.21440956</c:v>
                </c:pt>
                <c:pt idx="5">
                  <c:v>6.7387865370000002</c:v>
                </c:pt>
                <c:pt idx="6">
                  <c:v>7.0194993820000002</c:v>
                </c:pt>
                <c:pt idx="7">
                  <c:v>7.5559864189999999</c:v>
                </c:pt>
                <c:pt idx="8">
                  <c:v>7.7579828170000003</c:v>
                </c:pt>
                <c:pt idx="9">
                  <c:v>7.5255793240000006</c:v>
                </c:pt>
                <c:pt idx="10">
                  <c:v>7.4368564829999997</c:v>
                </c:pt>
                <c:pt idx="11">
                  <c:v>8.0899081699999993</c:v>
                </c:pt>
                <c:pt idx="12">
                  <c:v>8.7904922549999984</c:v>
                </c:pt>
                <c:pt idx="13">
                  <c:v>9.9155927859999995</c:v>
                </c:pt>
                <c:pt idx="14">
                  <c:v>9.7996060639999989</c:v>
                </c:pt>
                <c:pt idx="15">
                  <c:v>8.3501957559999997</c:v>
                </c:pt>
                <c:pt idx="16">
                  <c:v>8.2483237190000001</c:v>
                </c:pt>
                <c:pt idx="17">
                  <c:v>9.0430641959999996</c:v>
                </c:pt>
                <c:pt idx="18">
                  <c:v>9.8425580830000001</c:v>
                </c:pt>
                <c:pt idx="19">
                  <c:v>9.6740543260000003</c:v>
                </c:pt>
                <c:pt idx="20">
                  <c:v>9.8714323939999993</c:v>
                </c:pt>
                <c:pt idx="21">
                  <c:v>11.07868463</c:v>
                </c:pt>
                <c:pt idx="22">
                  <c:v>10.7758945</c:v>
                </c:pt>
                <c:pt idx="23">
                  <c:v>12.14131431</c:v>
                </c:pt>
                <c:pt idx="24">
                  <c:v>11.094555509999999</c:v>
                </c:pt>
                <c:pt idx="25">
                  <c:v>10.320574909999999</c:v>
                </c:pt>
              </c:numCache>
            </c:numRef>
          </c:val>
          <c:smooth val="0"/>
          <c:extLst xmlns:c16r2="http://schemas.microsoft.com/office/drawing/2015/06/chart">
            <c:ext xmlns:c16="http://schemas.microsoft.com/office/drawing/2014/chart" uri="{C3380CC4-5D6E-409C-BE32-E72D297353CC}">
              <c16:uniqueId val="{00000001-8FA3-424C-AC47-F8356F94C941}"/>
            </c:ext>
          </c:extLst>
        </c:ser>
        <c:ser>
          <c:idx val="2"/>
          <c:order val="2"/>
          <c:tx>
            <c:strRef>
              <c:f>'FAOSTAT_data_10-10-2017'!$B$34</c:f>
              <c:strCache>
                <c:ptCount val="1"/>
                <c:pt idx="0">
                  <c:v>China</c:v>
                </c:pt>
              </c:strCache>
            </c:strRef>
          </c:tx>
          <c:spPr>
            <a:ln w="38100" cap="rnd">
              <a:solidFill>
                <a:srgbClr val="FF0000"/>
              </a:solidFill>
              <a:prstDash val="sysDash"/>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'FAOSTAT_data_10-10-2017'!$C$34:$AB$34</c:f>
              <c:numCache>
                <c:formatCode>General</c:formatCode>
                <c:ptCount val="26"/>
                <c:pt idx="0">
                  <c:v>8.7483409509999994</c:v>
                </c:pt>
                <c:pt idx="1">
                  <c:v>9.4009260169999997</c:v>
                </c:pt>
                <c:pt idx="2">
                  <c:v>10.385470300000001</c:v>
                </c:pt>
                <c:pt idx="3">
                  <c:v>11.93800482</c:v>
                </c:pt>
                <c:pt idx="4">
                  <c:v>14.16984283</c:v>
                </c:pt>
                <c:pt idx="5">
                  <c:v>14.308799520000001</c:v>
                </c:pt>
                <c:pt idx="6">
                  <c:v>17.697849480000002</c:v>
                </c:pt>
                <c:pt idx="7">
                  <c:v>20.255669659999999</c:v>
                </c:pt>
                <c:pt idx="8">
                  <c:v>22.109112889999999</c:v>
                </c:pt>
                <c:pt idx="9">
                  <c:v>23.05263712</c:v>
                </c:pt>
                <c:pt idx="10">
                  <c:v>23.209627130000001</c:v>
                </c:pt>
                <c:pt idx="11">
                  <c:v>24.642097490000001</c:v>
                </c:pt>
                <c:pt idx="12">
                  <c:v>27.920809009999999</c:v>
                </c:pt>
                <c:pt idx="13">
                  <c:v>29.504941599999999</c:v>
                </c:pt>
                <c:pt idx="14">
                  <c:v>33.982767840000001</c:v>
                </c:pt>
                <c:pt idx="15">
                  <c:v>37.477982940000004</c:v>
                </c:pt>
                <c:pt idx="16">
                  <c:v>41.458914210000003</c:v>
                </c:pt>
                <c:pt idx="17">
                  <c:v>49.679833860000002</c:v>
                </c:pt>
                <c:pt idx="18">
                  <c:v>55.619150699999999</c:v>
                </c:pt>
                <c:pt idx="19">
                  <c:v>62.208120579999999</c:v>
                </c:pt>
                <c:pt idx="20">
                  <c:v>70.922524179999996</c:v>
                </c:pt>
                <c:pt idx="21">
                  <c:v>80.846578370000003</c:v>
                </c:pt>
                <c:pt idx="22">
                  <c:v>89.961967369999996</c:v>
                </c:pt>
                <c:pt idx="23">
                  <c:v>100.3930594</c:v>
                </c:pt>
                <c:pt idx="24">
                  <c:v>109.7868096</c:v>
                </c:pt>
                <c:pt idx="25">
                  <c:v>121.97110670000001</c:v>
                </c:pt>
              </c:numCache>
            </c:numRef>
          </c:val>
          <c:smooth val="0"/>
          <c:extLst xmlns:c16r2="http://schemas.microsoft.com/office/drawing/2015/06/chart">
            <c:ext xmlns:c16="http://schemas.microsoft.com/office/drawing/2014/chart" uri="{C3380CC4-5D6E-409C-BE32-E72D297353CC}">
              <c16:uniqueId val="{00000002-8FA3-424C-AC47-F8356F94C941}"/>
            </c:ext>
          </c:extLst>
        </c:ser>
        <c:ser>
          <c:idx val="3"/>
          <c:order val="3"/>
          <c:tx>
            <c:strRef>
              <c:f>'FAOSTAT_data_10-10-2017'!$B$35</c:f>
              <c:strCache>
                <c:ptCount val="1"/>
                <c:pt idx="0">
                  <c:v>India</c:v>
                </c:pt>
              </c:strCache>
            </c:strRef>
          </c:tx>
          <c:spPr>
            <a:ln w="38100" cap="rnd">
              <a:solidFill>
                <a:srgbClr val="00B050"/>
              </a:solidFill>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'FAOSTAT_data_10-10-2017'!$C$35:$AB$35</c:f>
              <c:numCache>
                <c:formatCode>General</c:formatCode>
                <c:ptCount val="26"/>
                <c:pt idx="0">
                  <c:v>9.6718939320000015</c:v>
                </c:pt>
                <c:pt idx="1">
                  <c:v>9.833051192000001</c:v>
                </c:pt>
                <c:pt idx="2">
                  <c:v>11.03634757</c:v>
                </c:pt>
                <c:pt idx="3">
                  <c:v>10.995892540000002</c:v>
                </c:pt>
                <c:pt idx="4">
                  <c:v>12.266387849999999</c:v>
                </c:pt>
                <c:pt idx="5">
                  <c:v>13.130129440000001</c:v>
                </c:pt>
                <c:pt idx="6">
                  <c:v>13.769473529999999</c:v>
                </c:pt>
                <c:pt idx="7">
                  <c:v>14.1378012</c:v>
                </c:pt>
                <c:pt idx="8">
                  <c:v>14.22344885</c:v>
                </c:pt>
                <c:pt idx="9">
                  <c:v>15.87195365</c:v>
                </c:pt>
                <c:pt idx="10">
                  <c:v>14.642180379999999</c:v>
                </c:pt>
                <c:pt idx="11">
                  <c:v>18.549165000000002</c:v>
                </c:pt>
                <c:pt idx="12">
                  <c:v>18.1119615</c:v>
                </c:pt>
                <c:pt idx="13">
                  <c:v>17.383429100000001</c:v>
                </c:pt>
                <c:pt idx="14">
                  <c:v>19.51437765</c:v>
                </c:pt>
                <c:pt idx="15">
                  <c:v>21.91375627</c:v>
                </c:pt>
                <c:pt idx="16">
                  <c:v>23.441329280000001</c:v>
                </c:pt>
                <c:pt idx="17">
                  <c:v>26.91589802</c:v>
                </c:pt>
                <c:pt idx="18">
                  <c:v>32.731313149999998</c:v>
                </c:pt>
                <c:pt idx="19">
                  <c:v>35.947564880000002</c:v>
                </c:pt>
                <c:pt idx="20">
                  <c:v>36.208244530000002</c:v>
                </c:pt>
                <c:pt idx="21">
                  <c:v>43.266303569999998</c:v>
                </c:pt>
                <c:pt idx="22">
                  <c:v>40.708662740000001</c:v>
                </c:pt>
                <c:pt idx="23">
                  <c:v>46.105707329999994</c:v>
                </c:pt>
                <c:pt idx="24">
                  <c:v>43.719951559999998</c:v>
                </c:pt>
                <c:pt idx="25">
                  <c:v>43.847852250000003</c:v>
                </c:pt>
              </c:numCache>
            </c:numRef>
          </c:val>
          <c:smooth val="0"/>
          <c:extLst xmlns:c16r2="http://schemas.microsoft.com/office/drawing/2015/06/chart">
            <c:ext xmlns:c16="http://schemas.microsoft.com/office/drawing/2014/chart" uri="{C3380CC4-5D6E-409C-BE32-E72D297353CC}">
              <c16:uniqueId val="{00000003-8FA3-424C-AC47-F8356F94C941}"/>
            </c:ext>
          </c:extLst>
        </c:ser>
        <c:ser>
          <c:idx val="4"/>
          <c:order val="4"/>
          <c:tx>
            <c:strRef>
              <c:f>'FAOSTAT_data_10-10-2017'!$B$36</c:f>
              <c:strCache>
                <c:ptCount val="1"/>
                <c:pt idx="0">
                  <c:v>Indonesia</c:v>
                </c:pt>
              </c:strCache>
            </c:strRef>
          </c:tx>
          <c:spPr>
            <a:ln w="38100" cap="rnd">
              <a:solidFill>
                <a:sysClr val="windowText" lastClr="000000">
                  <a:lumMod val="65000"/>
                  <a:lumOff val="35000"/>
                </a:sysClr>
              </a:solidFill>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'FAOSTAT_data_10-10-2017'!$C$36:$AB$36</c:f>
              <c:numCache>
                <c:formatCode>General</c:formatCode>
                <c:ptCount val="26"/>
                <c:pt idx="0">
                  <c:v>3.467346885</c:v>
                </c:pt>
                <c:pt idx="1">
                  <c:v>3.8249804100000002</c:v>
                </c:pt>
                <c:pt idx="2">
                  <c:v>4.3008409829999996</c:v>
                </c:pt>
                <c:pt idx="3">
                  <c:v>4.4073878610000001</c:v>
                </c:pt>
                <c:pt idx="4">
                  <c:v>4.5808796300000001</c:v>
                </c:pt>
                <c:pt idx="5">
                  <c:v>4.9669670190000001</c:v>
                </c:pt>
                <c:pt idx="6">
                  <c:v>5.5621152259999995</c:v>
                </c:pt>
                <c:pt idx="7">
                  <c:v>6.2941198070000004</c:v>
                </c:pt>
                <c:pt idx="8">
                  <c:v>4.8572322610000001</c:v>
                </c:pt>
                <c:pt idx="9">
                  <c:v>5.1085863219999998</c:v>
                </c:pt>
                <c:pt idx="10">
                  <c:v>5.0322181629999996</c:v>
                </c:pt>
                <c:pt idx="11">
                  <c:v>5.4948890050000001</c:v>
                </c:pt>
                <c:pt idx="12">
                  <c:v>5.8488400119999993</c:v>
                </c:pt>
                <c:pt idx="13">
                  <c:v>5.9083033349999994</c:v>
                </c:pt>
                <c:pt idx="14">
                  <c:v>5.752709447</c:v>
                </c:pt>
                <c:pt idx="15">
                  <c:v>5.6745771409999994</c:v>
                </c:pt>
                <c:pt idx="16">
                  <c:v>5.6755045950000005</c:v>
                </c:pt>
                <c:pt idx="17">
                  <c:v>6.4482515350000007</c:v>
                </c:pt>
                <c:pt idx="18">
                  <c:v>7.2781388100000006</c:v>
                </c:pt>
                <c:pt idx="19">
                  <c:v>7.2552364169999999</c:v>
                </c:pt>
                <c:pt idx="20">
                  <c:v>7.7182316010000003</c:v>
                </c:pt>
                <c:pt idx="21">
                  <c:v>8.0567038059999998</c:v>
                </c:pt>
                <c:pt idx="22">
                  <c:v>8.638380549999999</c:v>
                </c:pt>
                <c:pt idx="23">
                  <c:v>9.4398506570000009</c:v>
                </c:pt>
                <c:pt idx="24">
                  <c:v>9.76556523</c:v>
                </c:pt>
                <c:pt idx="25">
                  <c:v>10.623681000000001</c:v>
                </c:pt>
              </c:numCache>
            </c:numRef>
          </c:val>
          <c:smooth val="0"/>
          <c:extLst xmlns:c16r2="http://schemas.microsoft.com/office/drawing/2015/06/chart">
            <c:ext xmlns:c16="http://schemas.microsoft.com/office/drawing/2014/chart" uri="{C3380CC4-5D6E-409C-BE32-E72D297353CC}">
              <c16:uniqueId val="{00000004-8FA3-424C-AC47-F8356F94C941}"/>
            </c:ext>
          </c:extLst>
        </c:ser>
        <c:ser>
          <c:idx val="5"/>
          <c:order val="5"/>
          <c:tx>
            <c:strRef>
              <c:f>'FAOSTAT_data_10-10-2017'!$B$37</c:f>
              <c:strCache>
                <c:ptCount val="1"/>
                <c:pt idx="0">
                  <c:v>United States of America</c:v>
                </c:pt>
              </c:strCache>
            </c:strRef>
          </c:tx>
          <c:spPr>
            <a:ln w="38100" cap="rnd">
              <a:solidFill>
                <a:srgbClr val="0070C0"/>
              </a:solidFill>
              <a:prstDash val="sysDash"/>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'FAOSTAT_data_10-10-2017'!$C$37:$AB$37</c:f>
              <c:numCache>
                <c:formatCode>General</c:formatCode>
                <c:ptCount val="26"/>
                <c:pt idx="0">
                  <c:v>22.347011380000001</c:v>
                </c:pt>
                <c:pt idx="1">
                  <c:v>19.74424642</c:v>
                </c:pt>
                <c:pt idx="2">
                  <c:v>18.187883809999999</c:v>
                </c:pt>
                <c:pt idx="3">
                  <c:v>22.059952939999999</c:v>
                </c:pt>
                <c:pt idx="4">
                  <c:v>24.839880300000001</c:v>
                </c:pt>
                <c:pt idx="5">
                  <c:v>26.047650580000003</c:v>
                </c:pt>
                <c:pt idx="6">
                  <c:v>27.944084630000003</c:v>
                </c:pt>
                <c:pt idx="7">
                  <c:v>30.39970065</c:v>
                </c:pt>
                <c:pt idx="8">
                  <c:v>30.698016089999999</c:v>
                </c:pt>
                <c:pt idx="9">
                  <c:v>25.955684420000001</c:v>
                </c:pt>
                <c:pt idx="10">
                  <c:v>27.765014990000001</c:v>
                </c:pt>
                <c:pt idx="11">
                  <c:v>28.819377159999998</c:v>
                </c:pt>
                <c:pt idx="12">
                  <c:v>31.612873830000002</c:v>
                </c:pt>
                <c:pt idx="13">
                  <c:v>33.107490140000003</c:v>
                </c:pt>
                <c:pt idx="14">
                  <c:v>36.241853840000005</c:v>
                </c:pt>
                <c:pt idx="15">
                  <c:v>37.332000000000001</c:v>
                </c:pt>
                <c:pt idx="16">
                  <c:v>34.421945690000001</c:v>
                </c:pt>
                <c:pt idx="17">
                  <c:v>34.153162080000001</c:v>
                </c:pt>
                <c:pt idx="18">
                  <c:v>40.255610580000003</c:v>
                </c:pt>
                <c:pt idx="19">
                  <c:v>39.679524780000001</c:v>
                </c:pt>
                <c:pt idx="20">
                  <c:v>41.934168769999999</c:v>
                </c:pt>
                <c:pt idx="21">
                  <c:v>46.335016150000001</c:v>
                </c:pt>
                <c:pt idx="22">
                  <c:v>58.914289539999999</c:v>
                </c:pt>
                <c:pt idx="23">
                  <c:v>64.606636420000001</c:v>
                </c:pt>
                <c:pt idx="24">
                  <c:v>69.966484949999995</c:v>
                </c:pt>
                <c:pt idx="25">
                  <c:v>62.433483340000002</c:v>
                </c:pt>
              </c:numCache>
            </c:numRef>
          </c:val>
          <c:smooth val="0"/>
          <c:extLst xmlns:c16r2="http://schemas.microsoft.com/office/drawing/2015/06/chart">
            <c:ext xmlns:c16="http://schemas.microsoft.com/office/drawing/2014/chart" uri="{C3380CC4-5D6E-409C-BE32-E72D297353CC}">
              <c16:uniqueId val="{00000005-8FA3-424C-AC47-F8356F94C941}"/>
            </c:ext>
          </c:extLst>
        </c:ser>
        <c:ser>
          <c:idx val="6"/>
          <c:order val="6"/>
          <c:tx>
            <c:strRef>
              <c:f>'FAOSTAT_data_10-10-2017'!$B$38</c:f>
              <c:strCache>
                <c:ptCount val="1"/>
                <c:pt idx="0">
                  <c:v>Viet Nam</c:v>
                </c:pt>
              </c:strCache>
            </c:strRef>
          </c:tx>
          <c:spPr>
            <a:ln w="28575" cap="rnd">
              <a:solidFill>
                <a:srgbClr val="ED7D31">
                  <a:lumMod val="40000"/>
                  <a:lumOff val="60000"/>
                </a:srgbClr>
              </a:solidFill>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'FAOSTAT_data_10-10-2017'!$C$38:$AB$38</c:f>
              <c:numCache>
                <c:formatCode>General</c:formatCode>
                <c:ptCount val="26"/>
                <c:pt idx="0">
                  <c:v>0.38894622099999998</c:v>
                </c:pt>
                <c:pt idx="1">
                  <c:v>0.34164499500000001</c:v>
                </c:pt>
                <c:pt idx="2">
                  <c:v>0.37859799400000005</c:v>
                </c:pt>
                <c:pt idx="3">
                  <c:v>0.35112115999999999</c:v>
                </c:pt>
                <c:pt idx="4">
                  <c:v>0.36430319799999999</c:v>
                </c:pt>
                <c:pt idx="5">
                  <c:v>0.38481406800000001</c:v>
                </c:pt>
                <c:pt idx="6">
                  <c:v>0.45606122199999999</c:v>
                </c:pt>
                <c:pt idx="7">
                  <c:v>0.46448814199999999</c:v>
                </c:pt>
                <c:pt idx="8">
                  <c:v>0.50726249000000001</c:v>
                </c:pt>
                <c:pt idx="9">
                  <c:v>0.51589192800000006</c:v>
                </c:pt>
                <c:pt idx="10">
                  <c:v>0.53285064000000004</c:v>
                </c:pt>
                <c:pt idx="11">
                  <c:v>0.53164697299999997</c:v>
                </c:pt>
                <c:pt idx="12">
                  <c:v>0.577132969</c:v>
                </c:pt>
                <c:pt idx="13">
                  <c:v>0.59025754699999999</c:v>
                </c:pt>
                <c:pt idx="14">
                  <c:v>0.63284457399999994</c:v>
                </c:pt>
                <c:pt idx="15">
                  <c:v>0.64709759199999994</c:v>
                </c:pt>
                <c:pt idx="16">
                  <c:v>0.67032704099999996</c:v>
                </c:pt>
                <c:pt idx="17">
                  <c:v>0.76768354399999994</c:v>
                </c:pt>
                <c:pt idx="18">
                  <c:v>1.0332271249999998</c:v>
                </c:pt>
                <c:pt idx="19">
                  <c:v>0.88610923900000005</c:v>
                </c:pt>
                <c:pt idx="20">
                  <c:v>0.91407378300000008</c:v>
                </c:pt>
                <c:pt idx="21">
                  <c:v>1.0599290809999999</c:v>
                </c:pt>
                <c:pt idx="22">
                  <c:v>1.073939277</c:v>
                </c:pt>
                <c:pt idx="23">
                  <c:v>1.206726709</c:v>
                </c:pt>
                <c:pt idx="24">
                  <c:v>1.2790486299999999</c:v>
                </c:pt>
                <c:pt idx="25">
                  <c:v>1.354485733</c:v>
                </c:pt>
              </c:numCache>
            </c:numRef>
          </c:val>
          <c:smooth val="0"/>
          <c:extLst xmlns:c16r2="http://schemas.microsoft.com/office/drawing/2015/06/chart">
            <c:ext xmlns:c16="http://schemas.microsoft.com/office/drawing/2014/chart" uri="{C3380CC4-5D6E-409C-BE32-E72D297353CC}">
              <c16:uniqueId val="{00000006-8FA3-424C-AC47-F8356F94C941}"/>
            </c:ext>
          </c:extLst>
        </c:ser>
        <c:ser>
          <c:idx val="7"/>
          <c:order val="7"/>
          <c:tx>
            <c:strRef>
              <c:f>'FAOSTAT_data_10-10-2017'!$B$39</c:f>
              <c:strCache>
                <c:ptCount val="1"/>
                <c:pt idx="0">
                  <c:v>Sub-Saharan Africa</c:v>
                </c:pt>
              </c:strCache>
            </c:strRef>
          </c:tx>
          <c:spPr>
            <a:ln w="38100" cap="rnd">
              <a:solidFill>
                <a:srgbClr val="C00000"/>
              </a:solidFill>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'FAOSTAT_data_10-10-2017'!$C$39:$AB$39</c:f>
              <c:numCache>
                <c:formatCode>General</c:formatCode>
                <c:ptCount val="26"/>
                <c:pt idx="0">
                  <c:v>6.0628652090000026</c:v>
                </c:pt>
                <c:pt idx="1">
                  <c:v>6.271654131</c:v>
                </c:pt>
                <c:pt idx="2">
                  <c:v>5.2691467410000019</c:v>
                </c:pt>
                <c:pt idx="3">
                  <c:v>5.0115956970000015</c:v>
                </c:pt>
                <c:pt idx="4">
                  <c:v>5.1292543790000025</c:v>
                </c:pt>
                <c:pt idx="5">
                  <c:v>5.1323742960000001</c:v>
                </c:pt>
                <c:pt idx="6">
                  <c:v>5.8431905200000003</c:v>
                </c:pt>
                <c:pt idx="7">
                  <c:v>5.725300564000003</c:v>
                </c:pt>
                <c:pt idx="8">
                  <c:v>5.8596358459999962</c:v>
                </c:pt>
                <c:pt idx="9">
                  <c:v>5.5273441869999971</c:v>
                </c:pt>
                <c:pt idx="10">
                  <c:v>5.0422100030000001</c:v>
                </c:pt>
                <c:pt idx="11">
                  <c:v>4.581369017000001</c:v>
                </c:pt>
                <c:pt idx="12">
                  <c:v>4.8979391390000018</c:v>
                </c:pt>
                <c:pt idx="13">
                  <c:v>5.0232162039999997</c:v>
                </c:pt>
                <c:pt idx="14">
                  <c:v>6.188257053000001</c:v>
                </c:pt>
                <c:pt idx="15">
                  <c:v>7.4267822009999991</c:v>
                </c:pt>
                <c:pt idx="16">
                  <c:v>7.1654591890000026</c:v>
                </c:pt>
                <c:pt idx="17">
                  <c:v>7.0279239600000034</c:v>
                </c:pt>
                <c:pt idx="18">
                  <c:v>8.2590080570000026</c:v>
                </c:pt>
                <c:pt idx="19">
                  <c:v>8.9662184120000017</c:v>
                </c:pt>
                <c:pt idx="20">
                  <c:v>9.243510134000001</c:v>
                </c:pt>
                <c:pt idx="21">
                  <c:v>9.4545431509999975</c:v>
                </c:pt>
                <c:pt idx="22">
                  <c:v>10.980864593000003</c:v>
                </c:pt>
                <c:pt idx="23">
                  <c:v>12.061872666999992</c:v>
                </c:pt>
                <c:pt idx="24">
                  <c:v>12.371261760999996</c:v>
                </c:pt>
                <c:pt idx="25">
                  <c:v>12.605076780999999</c:v>
                </c:pt>
              </c:numCache>
            </c:numRef>
          </c:val>
          <c:smooth val="0"/>
          <c:extLst xmlns:c16r2="http://schemas.microsoft.com/office/drawing/2015/06/chart">
            <c:ext xmlns:c16="http://schemas.microsoft.com/office/drawing/2014/chart" uri="{C3380CC4-5D6E-409C-BE32-E72D297353CC}">
              <c16:uniqueId val="{00000007-8FA3-424C-AC47-F8356F94C941}"/>
            </c:ext>
          </c:extLst>
        </c:ser>
        <c:ser>
          <c:idx val="8"/>
          <c:order val="8"/>
          <c:tx>
            <c:strRef>
              <c:f>'FAOSTAT_data_10-10-2017'!$B$40</c:f>
              <c:strCache>
                <c:ptCount val="1"/>
                <c:pt idx="0">
                  <c:v>Northern Africa</c:v>
                </c:pt>
              </c:strCache>
            </c:strRef>
          </c:tx>
          <c:spPr>
            <a:ln w="38100" cap="rnd">
              <a:solidFill>
                <a:srgbClr val="ED7D31"/>
              </a:solidFill>
              <a:prstDash val="sysDash"/>
              <a:round/>
            </a:ln>
            <a:effectLst/>
          </c:spPr>
          <c:marker>
            <c:symbol val="none"/>
          </c:marker>
          <c:cat>
            <c:numRef>
              <c:f>'FAOSTAT_data_10-10-2017'!$C$31:$AB$31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'FAOSTAT_data_10-10-2017'!$C$40:$AB$40</c:f>
              <c:numCache>
                <c:formatCode>General</c:formatCode>
                <c:ptCount val="26"/>
                <c:pt idx="0">
                  <c:v>2.3718447199999999</c:v>
                </c:pt>
                <c:pt idx="1">
                  <c:v>2.9589972250000001</c:v>
                </c:pt>
                <c:pt idx="2">
                  <c:v>2.5772656</c:v>
                </c:pt>
                <c:pt idx="3">
                  <c:v>2.1847356110000002</c:v>
                </c:pt>
                <c:pt idx="4">
                  <c:v>2.6642636190000002</c:v>
                </c:pt>
                <c:pt idx="5">
                  <c:v>2.215556995</c:v>
                </c:pt>
                <c:pt idx="6">
                  <c:v>3.4624457739999999</c:v>
                </c:pt>
                <c:pt idx="7">
                  <c:v>3.4176742330000001</c:v>
                </c:pt>
                <c:pt idx="8">
                  <c:v>3.7530428860000002</c:v>
                </c:pt>
                <c:pt idx="9">
                  <c:v>3.7029535230000001</c:v>
                </c:pt>
                <c:pt idx="10">
                  <c:v>3.525977315</c:v>
                </c:pt>
                <c:pt idx="11">
                  <c:v>3.1766745139999997</c:v>
                </c:pt>
                <c:pt idx="12">
                  <c:v>3.1122041140000003</c:v>
                </c:pt>
                <c:pt idx="13">
                  <c:v>3.1753165920000002</c:v>
                </c:pt>
                <c:pt idx="14">
                  <c:v>2.8763467980000001</c:v>
                </c:pt>
                <c:pt idx="15">
                  <c:v>2.7825048059999999</c:v>
                </c:pt>
                <c:pt idx="16">
                  <c:v>3.6345571100000003</c:v>
                </c:pt>
                <c:pt idx="17">
                  <c:v>3.1031029479999996</c:v>
                </c:pt>
                <c:pt idx="18">
                  <c:v>5.173769568</c:v>
                </c:pt>
                <c:pt idx="19">
                  <c:v>5.2653138499999992</c:v>
                </c:pt>
                <c:pt idx="20">
                  <c:v>5.4783895410000003</c:v>
                </c:pt>
                <c:pt idx="21">
                  <c:v>4.6150020710000002</c:v>
                </c:pt>
                <c:pt idx="22">
                  <c:v>5.2081299660000004</c:v>
                </c:pt>
                <c:pt idx="23">
                  <c:v>5.5367937359999999</c:v>
                </c:pt>
                <c:pt idx="24">
                  <c:v>5.3824208599999999</c:v>
                </c:pt>
                <c:pt idx="25">
                  <c:v>6.0634795370000001</c:v>
                </c:pt>
              </c:numCache>
            </c:numRef>
          </c:val>
          <c:smooth val="0"/>
          <c:extLst xmlns:c16r2="http://schemas.microsoft.com/office/drawing/2015/06/chart">
            <c:ext xmlns:c16="http://schemas.microsoft.com/office/drawing/2014/chart" uri="{C3380CC4-5D6E-409C-BE32-E72D297353CC}">
              <c16:uniqueId val="{00000008-8FA3-424C-AC47-F8356F94C941}"/>
            </c:ext>
          </c:extLst>
        </c:ser>
        <c:dLbls>
          <c:showLegendKey val="0"/>
          <c:showVal val="0"/>
          <c:showCatName val="0"/>
          <c:showSerName val="0"/>
          <c:showPercent val="0"/>
          <c:showBubbleSize val="0"/>
        </c:dLbls>
        <c:marker val="1"/>
        <c:smooth val="0"/>
        <c:axId val="214814720"/>
        <c:axId val="214816256"/>
      </c:lineChart>
      <c:catAx>
        <c:axId val="21481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816256"/>
        <c:crosses val="autoZero"/>
        <c:auto val="1"/>
        <c:lblAlgn val="ctr"/>
        <c:lblOffset val="100"/>
        <c:noMultiLvlLbl val="0"/>
      </c:catAx>
      <c:valAx>
        <c:axId val="21481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814720"/>
        <c:crosses val="autoZero"/>
        <c:crossBetween val="between"/>
      </c:valAx>
      <c:spPr>
        <a:noFill/>
        <a:ln>
          <a:noFill/>
        </a:ln>
        <a:effectLst/>
      </c:spPr>
    </c:plotArea>
    <c:legend>
      <c:legendPos val="b"/>
      <c:layout>
        <c:manualLayout>
          <c:xMode val="edge"/>
          <c:yMode val="edge"/>
          <c:x val="3.8074894316117221E-2"/>
          <c:y val="0.82286547221053208"/>
          <c:w val="0.93523914061112812"/>
          <c:h val="0.1643735067135196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j-lt"/>
              <a:ea typeface="+mn-ea"/>
              <a:cs typeface="Times New Roman" panose="02020603050405020304" pitchFamily="18" charset="0"/>
            </a:defRPr>
          </a:pPr>
          <a:endParaRPr lang="en-US"/>
        </a:p>
      </c:txPr>
    </c:legend>
    <c:plotVisOnly val="1"/>
    <c:dispBlanksAs val="gap"/>
    <c:showDLblsOverMax val="0"/>
  </c:chart>
  <c:spPr>
    <a:noFill/>
    <a:ln>
      <a:solidFill>
        <a:sysClr val="window" lastClr="FFFFFF">
          <a:lumMod val="85000"/>
        </a:sysClr>
      </a:solid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800" b="1" dirty="0">
                <a:solidFill>
                  <a:schemeClr val="tx1"/>
                </a:solidFill>
                <a:latin typeface="Century Gothic" panose="020B0502020202020204" pitchFamily="34" charset="0"/>
              </a:rPr>
              <a:t>Total FDI Inflows (billion US$, 2005 prices)</a:t>
            </a:r>
          </a:p>
          <a:p>
            <a:pPr>
              <a:defRPr sz="1800" b="1"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800" b="1" dirty="0">
                <a:solidFill>
                  <a:schemeClr val="tx1"/>
                </a:solidFill>
                <a:latin typeface="Century Gothic" panose="020B0502020202020204" pitchFamily="34" charset="0"/>
              </a:rPr>
              <a:t>(1990-2015)</a:t>
            </a:r>
          </a:p>
        </c:rich>
      </c:tx>
      <c:layout>
        <c:manualLayout>
          <c:xMode val="edge"/>
          <c:yMode val="edge"/>
          <c:x val="0.11805778869506747"/>
          <c:y val="9.5791391803706674E-4"/>
        </c:manualLayout>
      </c:layout>
      <c:overlay val="0"/>
      <c:spPr>
        <a:noFill/>
        <a:ln>
          <a:noFill/>
        </a:ln>
        <a:effectLst/>
      </c:spPr>
    </c:title>
    <c:autoTitleDeleted val="0"/>
    <c:plotArea>
      <c:layout>
        <c:manualLayout>
          <c:layoutTarget val="inner"/>
          <c:xMode val="edge"/>
          <c:yMode val="edge"/>
          <c:x val="6.3896812335610509E-2"/>
          <c:y val="5.7520386233571232E-2"/>
          <c:w val="0.91162165037105214"/>
          <c:h val="0.70881459994785068"/>
        </c:manualLayout>
      </c:layout>
      <c:lineChart>
        <c:grouping val="standard"/>
        <c:varyColors val="0"/>
        <c:ser>
          <c:idx val="0"/>
          <c:order val="0"/>
          <c:tx>
            <c:strRef>
              <c:f>Sheet3!$C$12</c:f>
              <c:strCache>
                <c:ptCount val="1"/>
                <c:pt idx="0">
                  <c:v>Bangladesh</c:v>
                </c:pt>
              </c:strCache>
            </c:strRef>
          </c:tx>
          <c:spPr>
            <a:ln w="28575" cap="rnd">
              <a:solidFill>
                <a:schemeClr val="accent1"/>
              </a:solidFill>
              <a:round/>
            </a:ln>
            <a:effectLst/>
          </c:spPr>
          <c:marker>
            <c:symbol val="none"/>
          </c:marker>
          <c:cat>
            <c:numRef>
              <c:f>Sheet3!$D$11:$AB$11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Sheet3!$D$12:$AB$12</c:f>
              <c:numCache>
                <c:formatCode>General</c:formatCode>
                <c:ptCount val="25"/>
                <c:pt idx="0">
                  <c:v>1.33E-3</c:v>
                </c:pt>
                <c:pt idx="1">
                  <c:v>3.64E-3</c:v>
                </c:pt>
                <c:pt idx="2">
                  <c:v>1.393E-2</c:v>
                </c:pt>
                <c:pt idx="3">
                  <c:v>1.0829999999999999E-2</c:v>
                </c:pt>
                <c:pt idx="4">
                  <c:v>8.3650000000000002E-2</c:v>
                </c:pt>
                <c:pt idx="5">
                  <c:v>0.20895</c:v>
                </c:pt>
                <c:pt idx="6">
                  <c:v>0.52872000000000008</c:v>
                </c:pt>
                <c:pt idx="7">
                  <c:v>0.53779999999999994</c:v>
                </c:pt>
                <c:pt idx="8">
                  <c:v>0.28836000000000001</c:v>
                </c:pt>
                <c:pt idx="9">
                  <c:v>0.56292999999999993</c:v>
                </c:pt>
                <c:pt idx="10">
                  <c:v>0.36331999999999998</c:v>
                </c:pt>
                <c:pt idx="11">
                  <c:v>0.34562999999999999</c:v>
                </c:pt>
                <c:pt idx="12">
                  <c:v>0.34679000000000004</c:v>
                </c:pt>
                <c:pt idx="13">
                  <c:v>0.44756000000000001</c:v>
                </c:pt>
                <c:pt idx="14">
                  <c:v>0.84526000000000001</c:v>
                </c:pt>
                <c:pt idx="15">
                  <c:v>0.69595000000000007</c:v>
                </c:pt>
                <c:pt idx="16">
                  <c:v>0.54915999999999998</c:v>
                </c:pt>
                <c:pt idx="17">
                  <c:v>0.8266699999999999</c:v>
                </c:pt>
                <c:pt idx="18">
                  <c:v>0.50226000000000004</c:v>
                </c:pt>
                <c:pt idx="19">
                  <c:v>0.61688999999999994</c:v>
                </c:pt>
                <c:pt idx="20">
                  <c:v>0.75763000000000003</c:v>
                </c:pt>
                <c:pt idx="21">
                  <c:v>0.87954999999999994</c:v>
                </c:pt>
                <c:pt idx="22">
                  <c:v>0.96871000000000007</c:v>
                </c:pt>
                <c:pt idx="23">
                  <c:v>0.88402999999999998</c:v>
                </c:pt>
                <c:pt idx="24">
                  <c:v>1.2079600000000001</c:v>
                </c:pt>
              </c:numCache>
            </c:numRef>
          </c:val>
          <c:smooth val="0"/>
          <c:extLst xmlns:c16r2="http://schemas.microsoft.com/office/drawing/2015/06/chart">
            <c:ext xmlns:c16="http://schemas.microsoft.com/office/drawing/2014/chart" uri="{C3380CC4-5D6E-409C-BE32-E72D297353CC}">
              <c16:uniqueId val="{00000000-55BF-41A2-99A5-A9E5695F80A4}"/>
            </c:ext>
          </c:extLst>
        </c:ser>
        <c:ser>
          <c:idx val="1"/>
          <c:order val="1"/>
          <c:tx>
            <c:strRef>
              <c:f>Sheet3!$C$13</c:f>
              <c:strCache>
                <c:ptCount val="1"/>
                <c:pt idx="0">
                  <c:v>Brazil</c:v>
                </c:pt>
              </c:strCache>
            </c:strRef>
          </c:tx>
          <c:spPr>
            <a:ln w="38100" cap="rnd">
              <a:solidFill>
                <a:srgbClr val="FFC000"/>
              </a:solidFill>
              <a:round/>
            </a:ln>
            <a:effectLst/>
          </c:spPr>
          <c:marker>
            <c:symbol val="none"/>
          </c:marker>
          <c:cat>
            <c:numRef>
              <c:f>Sheet3!$D$11:$AB$11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Sheet3!$D$13:$AB$13</c:f>
              <c:numCache>
                <c:formatCode>General</c:formatCode>
                <c:ptCount val="25"/>
                <c:pt idx="0">
                  <c:v>1.7885</c:v>
                </c:pt>
                <c:pt idx="1">
                  <c:v>3.4585599999999999</c:v>
                </c:pt>
                <c:pt idx="2">
                  <c:v>2.02386</c:v>
                </c:pt>
                <c:pt idx="3">
                  <c:v>2.5011100000000002</c:v>
                </c:pt>
                <c:pt idx="4">
                  <c:v>3.9849899999999998</c:v>
                </c:pt>
                <c:pt idx="5">
                  <c:v>9.132340000000001</c:v>
                </c:pt>
                <c:pt idx="6">
                  <c:v>16.014009999999999</c:v>
                </c:pt>
                <c:pt idx="7">
                  <c:v>25.127890000000001</c:v>
                </c:pt>
                <c:pt idx="8">
                  <c:v>35.858400000000003</c:v>
                </c:pt>
                <c:pt idx="9">
                  <c:v>39.067269999999994</c:v>
                </c:pt>
                <c:pt idx="10">
                  <c:v>31.547080000000001</c:v>
                </c:pt>
                <c:pt idx="11">
                  <c:v>26.200950000000002</c:v>
                </c:pt>
                <c:pt idx="12">
                  <c:v>14.843950000000001</c:v>
                </c:pt>
                <c:pt idx="13">
                  <c:v>23.424049999999998</c:v>
                </c:pt>
                <c:pt idx="14">
                  <c:v>15.06629</c:v>
                </c:pt>
                <c:pt idx="15">
                  <c:v>15.752120000000001</c:v>
                </c:pt>
                <c:pt idx="16">
                  <c:v>24.339279999999999</c:v>
                </c:pt>
                <c:pt idx="17">
                  <c:v>27.454729999999998</c:v>
                </c:pt>
                <c:pt idx="18">
                  <c:v>16.064350000000001</c:v>
                </c:pt>
                <c:pt idx="19">
                  <c:v>42.074980000000004</c:v>
                </c:pt>
                <c:pt idx="20">
                  <c:v>42.40607</c:v>
                </c:pt>
                <c:pt idx="21">
                  <c:v>36.343559999999997</c:v>
                </c:pt>
                <c:pt idx="22">
                  <c:v>26.050540000000002</c:v>
                </c:pt>
                <c:pt idx="23">
                  <c:v>35.563339999999997</c:v>
                </c:pt>
                <c:pt idx="24">
                  <c:v>41.002000000000002</c:v>
                </c:pt>
              </c:numCache>
            </c:numRef>
          </c:val>
          <c:smooth val="0"/>
          <c:extLst xmlns:c16r2="http://schemas.microsoft.com/office/drawing/2015/06/chart">
            <c:ext xmlns:c16="http://schemas.microsoft.com/office/drawing/2014/chart" uri="{C3380CC4-5D6E-409C-BE32-E72D297353CC}">
              <c16:uniqueId val="{00000001-55BF-41A2-99A5-A9E5695F80A4}"/>
            </c:ext>
          </c:extLst>
        </c:ser>
        <c:ser>
          <c:idx val="2"/>
          <c:order val="2"/>
          <c:tx>
            <c:strRef>
              <c:f>Sheet3!$C$14</c:f>
              <c:strCache>
                <c:ptCount val="1"/>
                <c:pt idx="0">
                  <c:v>China</c:v>
                </c:pt>
              </c:strCache>
            </c:strRef>
          </c:tx>
          <c:spPr>
            <a:ln w="38100" cap="rnd">
              <a:solidFill>
                <a:srgbClr val="FF0000"/>
              </a:solidFill>
              <a:prstDash val="sysDash"/>
              <a:round/>
            </a:ln>
            <a:effectLst/>
          </c:spPr>
          <c:marker>
            <c:symbol val="none"/>
          </c:marker>
          <c:cat>
            <c:numRef>
              <c:f>Sheet3!$D$11:$AB$11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Sheet3!$D$14:$AB$14</c:f>
              <c:numCache>
                <c:formatCode>General</c:formatCode>
                <c:ptCount val="25"/>
                <c:pt idx="0">
                  <c:v>6.1692200000000001</c:v>
                </c:pt>
                <c:pt idx="1">
                  <c:v>14.892040000000001</c:v>
                </c:pt>
                <c:pt idx="2">
                  <c:v>33.730669999999996</c:v>
                </c:pt>
                <c:pt idx="3">
                  <c:v>51.447989999999997</c:v>
                </c:pt>
                <c:pt idx="4">
                  <c:v>48.782260000000001</c:v>
                </c:pt>
                <c:pt idx="5">
                  <c:v>50.65842</c:v>
                </c:pt>
                <c:pt idx="6">
                  <c:v>53.902650000000001</c:v>
                </c:pt>
                <c:pt idx="7">
                  <c:v>54.570449999999994</c:v>
                </c:pt>
                <c:pt idx="8">
                  <c:v>49.055080000000004</c:v>
                </c:pt>
                <c:pt idx="9">
                  <c:v>48.537150000000004</c:v>
                </c:pt>
                <c:pt idx="10">
                  <c:v>54.706339999999997</c:v>
                </c:pt>
                <c:pt idx="11">
                  <c:v>61.088180000000001</c:v>
                </c:pt>
                <c:pt idx="12">
                  <c:v>60.271569999999997</c:v>
                </c:pt>
                <c:pt idx="13">
                  <c:v>63.907429999999998</c:v>
                </c:pt>
                <c:pt idx="14">
                  <c:v>72.406000000000006</c:v>
                </c:pt>
                <c:pt idx="15">
                  <c:v>68.199509999999989</c:v>
                </c:pt>
                <c:pt idx="16">
                  <c:v>69.490809999999996</c:v>
                </c:pt>
                <c:pt idx="17">
                  <c:v>76.682690000000008</c:v>
                </c:pt>
                <c:pt idx="18">
                  <c:v>66.147240000000011</c:v>
                </c:pt>
                <c:pt idx="19">
                  <c:v>74.596570000000014</c:v>
                </c:pt>
                <c:pt idx="20">
                  <c:v>71.186610000000002</c:v>
                </c:pt>
                <c:pt idx="21">
                  <c:v>65.836190000000002</c:v>
                </c:pt>
                <c:pt idx="22">
                  <c:v>64.604950000000002</c:v>
                </c:pt>
                <c:pt idx="23">
                  <c:v>65.750419999999991</c:v>
                </c:pt>
                <c:pt idx="24">
                  <c:v>70.028399999999991</c:v>
                </c:pt>
              </c:numCache>
            </c:numRef>
          </c:val>
          <c:smooth val="0"/>
          <c:extLst xmlns:c16r2="http://schemas.microsoft.com/office/drawing/2015/06/chart">
            <c:ext xmlns:c16="http://schemas.microsoft.com/office/drawing/2014/chart" uri="{C3380CC4-5D6E-409C-BE32-E72D297353CC}">
              <c16:uniqueId val="{00000002-55BF-41A2-99A5-A9E5695F80A4}"/>
            </c:ext>
          </c:extLst>
        </c:ser>
        <c:ser>
          <c:idx val="3"/>
          <c:order val="3"/>
          <c:tx>
            <c:strRef>
              <c:f>Sheet3!$C$15</c:f>
              <c:strCache>
                <c:ptCount val="1"/>
                <c:pt idx="0">
                  <c:v>India</c:v>
                </c:pt>
              </c:strCache>
            </c:strRef>
          </c:tx>
          <c:spPr>
            <a:ln w="38100" cap="rnd">
              <a:solidFill>
                <a:srgbClr val="00B050"/>
              </a:solidFill>
              <a:round/>
            </a:ln>
            <a:effectLst/>
          </c:spPr>
          <c:marker>
            <c:symbol val="none"/>
          </c:marker>
          <c:cat>
            <c:numRef>
              <c:f>Sheet3!$D$11:$AB$11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Sheet3!$D$15:$AB$15</c:f>
              <c:numCache>
                <c:formatCode>General</c:formatCode>
                <c:ptCount val="25"/>
                <c:pt idx="0">
                  <c:v>9.128E-2</c:v>
                </c:pt>
                <c:pt idx="1">
                  <c:v>0.32195999999999997</c:v>
                </c:pt>
                <c:pt idx="2">
                  <c:v>0.73077000000000003</c:v>
                </c:pt>
                <c:pt idx="3">
                  <c:v>1.25501</c:v>
                </c:pt>
                <c:pt idx="4">
                  <c:v>2.6288</c:v>
                </c:pt>
                <c:pt idx="5">
                  <c:v>3.1443600000000003</c:v>
                </c:pt>
                <c:pt idx="6">
                  <c:v>4.3363199999999997</c:v>
                </c:pt>
                <c:pt idx="7">
                  <c:v>3.32254</c:v>
                </c:pt>
                <c:pt idx="8">
                  <c:v>2.74912</c:v>
                </c:pt>
                <c:pt idx="9">
                  <c:v>4.5872900000000003</c:v>
                </c:pt>
                <c:pt idx="10">
                  <c:v>7.1369899999999999</c:v>
                </c:pt>
                <c:pt idx="11">
                  <c:v>7.2800699999999994</c:v>
                </c:pt>
                <c:pt idx="12">
                  <c:v>5.1709499999999995</c:v>
                </c:pt>
                <c:pt idx="13">
                  <c:v>6.1887400000000001</c:v>
                </c:pt>
                <c:pt idx="14">
                  <c:v>7.6217700000000006</c:v>
                </c:pt>
                <c:pt idx="15">
                  <c:v>19.623860000000001</c:v>
                </c:pt>
                <c:pt idx="16">
                  <c:v>21.118220000000001</c:v>
                </c:pt>
                <c:pt idx="17">
                  <c:v>37.99409</c:v>
                </c:pt>
                <c:pt idx="18">
                  <c:v>30.152509999999999</c:v>
                </c:pt>
                <c:pt idx="19">
                  <c:v>20.108750000000001</c:v>
                </c:pt>
                <c:pt idx="20">
                  <c:v>24.96048</c:v>
                </c:pt>
                <c:pt idx="21">
                  <c:v>17.716229999999999</c:v>
                </c:pt>
                <c:pt idx="22">
                  <c:v>21.314610000000002</c:v>
                </c:pt>
                <c:pt idx="23">
                  <c:v>26.354089999999999</c:v>
                </c:pt>
                <c:pt idx="24">
                  <c:v>34.925239999999995</c:v>
                </c:pt>
              </c:numCache>
            </c:numRef>
          </c:val>
          <c:smooth val="0"/>
          <c:extLst xmlns:c16r2="http://schemas.microsoft.com/office/drawing/2015/06/chart">
            <c:ext xmlns:c16="http://schemas.microsoft.com/office/drawing/2014/chart" uri="{C3380CC4-5D6E-409C-BE32-E72D297353CC}">
              <c16:uniqueId val="{00000003-55BF-41A2-99A5-A9E5695F80A4}"/>
            </c:ext>
          </c:extLst>
        </c:ser>
        <c:ser>
          <c:idx val="4"/>
          <c:order val="4"/>
          <c:tx>
            <c:strRef>
              <c:f>Sheet3!$C$16</c:f>
              <c:strCache>
                <c:ptCount val="1"/>
                <c:pt idx="0">
                  <c:v>Indonesia</c:v>
                </c:pt>
              </c:strCache>
            </c:strRef>
          </c:tx>
          <c:spPr>
            <a:ln w="38100" cap="rnd">
              <a:solidFill>
                <a:sysClr val="windowText" lastClr="000000">
                  <a:lumMod val="65000"/>
                  <a:lumOff val="35000"/>
                </a:sysClr>
              </a:solidFill>
              <a:round/>
            </a:ln>
            <a:effectLst/>
          </c:spPr>
          <c:marker>
            <c:symbol val="none"/>
          </c:marker>
          <c:cat>
            <c:numRef>
              <c:f>Sheet3!$D$11:$AB$11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Sheet3!$D$16:$AB$16</c:f>
              <c:numCache>
                <c:formatCode>General</c:formatCode>
                <c:ptCount val="25"/>
                <c:pt idx="0">
                  <c:v>1.72061</c:v>
                </c:pt>
                <c:pt idx="1">
                  <c:v>2.06324</c:v>
                </c:pt>
                <c:pt idx="2">
                  <c:v>2.16927</c:v>
                </c:pt>
                <c:pt idx="3">
                  <c:v>2.2793400000000004</c:v>
                </c:pt>
                <c:pt idx="4">
                  <c:v>4.3538699999999997</c:v>
                </c:pt>
                <c:pt idx="5">
                  <c:v>5.8976300000000004</c:v>
                </c:pt>
                <c:pt idx="6">
                  <c:v>4.9276800000000005</c:v>
                </c:pt>
                <c:pt idx="7">
                  <c:v>0.42357</c:v>
                </c:pt>
                <c:pt idx="8">
                  <c:v>2.5843099999999999</c:v>
                </c:pt>
                <c:pt idx="9">
                  <c:v>6.2571499999999993</c:v>
                </c:pt>
                <c:pt idx="10">
                  <c:v>4.3643100000000006</c:v>
                </c:pt>
                <c:pt idx="11">
                  <c:v>0.18225</c:v>
                </c:pt>
                <c:pt idx="12">
                  <c:v>0.65475000000000005</c:v>
                </c:pt>
                <c:pt idx="13">
                  <c:v>1.99654</c:v>
                </c:pt>
                <c:pt idx="14">
                  <c:v>8.3362599999999993</c:v>
                </c:pt>
                <c:pt idx="15">
                  <c:v>4.06534</c:v>
                </c:pt>
                <c:pt idx="16">
                  <c:v>5.1413400000000005</c:v>
                </c:pt>
                <c:pt idx="17">
                  <c:v>6.2098599999999999</c:v>
                </c:pt>
                <c:pt idx="18">
                  <c:v>3.2160900000000003</c:v>
                </c:pt>
                <c:pt idx="19">
                  <c:v>7.3377700000000008</c:v>
                </c:pt>
                <c:pt idx="20">
                  <c:v>9.2047600000000003</c:v>
                </c:pt>
                <c:pt idx="21">
                  <c:v>9.4439899999999994</c:v>
                </c:pt>
                <c:pt idx="22">
                  <c:v>9.8589300000000009</c:v>
                </c:pt>
                <c:pt idx="23">
                  <c:v>12.2987</c:v>
                </c:pt>
                <c:pt idx="24">
                  <c:v>10.15949</c:v>
                </c:pt>
              </c:numCache>
            </c:numRef>
          </c:val>
          <c:smooth val="0"/>
          <c:extLst xmlns:c16r2="http://schemas.microsoft.com/office/drawing/2015/06/chart">
            <c:ext xmlns:c16="http://schemas.microsoft.com/office/drawing/2014/chart" uri="{C3380CC4-5D6E-409C-BE32-E72D297353CC}">
              <c16:uniqueId val="{00000004-55BF-41A2-99A5-A9E5695F80A4}"/>
            </c:ext>
          </c:extLst>
        </c:ser>
        <c:ser>
          <c:idx val="6"/>
          <c:order val="5"/>
          <c:tx>
            <c:strRef>
              <c:f>Sheet3!$C$18</c:f>
              <c:strCache>
                <c:ptCount val="1"/>
                <c:pt idx="0">
                  <c:v>Viet Nam</c:v>
                </c:pt>
              </c:strCache>
            </c:strRef>
          </c:tx>
          <c:spPr>
            <a:ln w="38100" cap="rnd">
              <a:solidFill>
                <a:srgbClr val="ED7D31">
                  <a:lumMod val="40000"/>
                  <a:lumOff val="60000"/>
                </a:srgbClr>
              </a:solidFill>
              <a:round/>
            </a:ln>
            <a:effectLst/>
          </c:spPr>
          <c:marker>
            <c:symbol val="none"/>
          </c:marker>
          <c:cat>
            <c:numRef>
              <c:f>Sheet3!$D$11:$AB$11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Sheet3!$D$18:$AB$18</c:f>
              <c:numCache>
                <c:formatCode>General</c:formatCode>
                <c:ptCount val="25"/>
                <c:pt idx="0">
                  <c:v>1.01647</c:v>
                </c:pt>
                <c:pt idx="1">
                  <c:v>1.0805100000000001</c:v>
                </c:pt>
                <c:pt idx="2">
                  <c:v>1.70848</c:v>
                </c:pt>
                <c:pt idx="3">
                  <c:v>3.1601900000000001</c:v>
                </c:pt>
                <c:pt idx="4">
                  <c:v>2.4885700000000002</c:v>
                </c:pt>
                <c:pt idx="5">
                  <c:v>3.0781999999999998</c:v>
                </c:pt>
                <c:pt idx="6">
                  <c:v>2.8345599999999997</c:v>
                </c:pt>
                <c:pt idx="7">
                  <c:v>2.2262199999999996</c:v>
                </c:pt>
                <c:pt idx="8">
                  <c:v>1.8696600000000001</c:v>
                </c:pt>
                <c:pt idx="9">
                  <c:v>1.67713</c:v>
                </c:pt>
                <c:pt idx="10">
                  <c:v>1.7243900000000001</c:v>
                </c:pt>
                <c:pt idx="11">
                  <c:v>1.8535999999999999</c:v>
                </c:pt>
                <c:pt idx="12">
                  <c:v>1.8268900000000001</c:v>
                </c:pt>
                <c:pt idx="13">
                  <c:v>1.74319</c:v>
                </c:pt>
                <c:pt idx="14">
                  <c:v>1.954</c:v>
                </c:pt>
                <c:pt idx="15">
                  <c:v>2.2294499999999999</c:v>
                </c:pt>
                <c:pt idx="16">
                  <c:v>5.9562299999999997</c:v>
                </c:pt>
                <c:pt idx="17">
                  <c:v>6.7438700000000003</c:v>
                </c:pt>
                <c:pt idx="18">
                  <c:v>5.2732000000000001</c:v>
                </c:pt>
                <c:pt idx="19">
                  <c:v>5.4019399999999997</c:v>
                </c:pt>
                <c:pt idx="20">
                  <c:v>4.6136800000000004</c:v>
                </c:pt>
                <c:pt idx="21">
                  <c:v>4.7006999999999994</c:v>
                </c:pt>
                <c:pt idx="22">
                  <c:v>4.7965</c:v>
                </c:pt>
                <c:pt idx="23">
                  <c:v>4.8320299999999996</c:v>
                </c:pt>
                <c:pt idx="24">
                  <c:v>6.3708400000000003</c:v>
                </c:pt>
              </c:numCache>
            </c:numRef>
          </c:val>
          <c:smooth val="0"/>
          <c:extLst xmlns:c16r2="http://schemas.microsoft.com/office/drawing/2015/06/chart">
            <c:ext xmlns:c16="http://schemas.microsoft.com/office/drawing/2014/chart" uri="{C3380CC4-5D6E-409C-BE32-E72D297353CC}">
              <c16:uniqueId val="{00000005-55BF-41A2-99A5-A9E5695F80A4}"/>
            </c:ext>
          </c:extLst>
        </c:ser>
        <c:ser>
          <c:idx val="7"/>
          <c:order val="6"/>
          <c:tx>
            <c:strRef>
              <c:f>Sheet3!$C$19</c:f>
              <c:strCache>
                <c:ptCount val="1"/>
                <c:pt idx="0">
                  <c:v>Sub-Saharan Africa</c:v>
                </c:pt>
              </c:strCache>
            </c:strRef>
          </c:tx>
          <c:spPr>
            <a:ln w="38100" cap="rnd">
              <a:solidFill>
                <a:srgbClr val="C00000"/>
              </a:solidFill>
              <a:round/>
            </a:ln>
            <a:effectLst/>
          </c:spPr>
          <c:marker>
            <c:symbol val="none"/>
          </c:marker>
          <c:cat>
            <c:numRef>
              <c:f>Sheet3!$D$11:$AB$11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Sheet3!$D$19:$AB$19</c:f>
              <c:numCache>
                <c:formatCode>General</c:formatCode>
                <c:ptCount val="25"/>
                <c:pt idx="0">
                  <c:v>3.56073</c:v>
                </c:pt>
                <c:pt idx="1">
                  <c:v>3.0121800000000003</c:v>
                </c:pt>
                <c:pt idx="2">
                  <c:v>4.6412500000000003</c:v>
                </c:pt>
                <c:pt idx="3">
                  <c:v>6.386400000000001</c:v>
                </c:pt>
                <c:pt idx="4">
                  <c:v>6.9079400000000009</c:v>
                </c:pt>
                <c:pt idx="5">
                  <c:v>7.5008500000000007</c:v>
                </c:pt>
                <c:pt idx="6">
                  <c:v>11.5404</c:v>
                </c:pt>
                <c:pt idx="7">
                  <c:v>11.658379999999999</c:v>
                </c:pt>
                <c:pt idx="8">
                  <c:v>15.62298</c:v>
                </c:pt>
                <c:pt idx="9">
                  <c:v>12.09573</c:v>
                </c:pt>
                <c:pt idx="10">
                  <c:v>27.260639999999999</c:v>
                </c:pt>
                <c:pt idx="11">
                  <c:v>26.446519999999996</c:v>
                </c:pt>
                <c:pt idx="12">
                  <c:v>31.867789999999996</c:v>
                </c:pt>
                <c:pt idx="13">
                  <c:v>17.860610000000001</c:v>
                </c:pt>
                <c:pt idx="14">
                  <c:v>26.043449999999996</c:v>
                </c:pt>
                <c:pt idx="15">
                  <c:v>18.691689999999994</c:v>
                </c:pt>
                <c:pt idx="16">
                  <c:v>31.263039999999997</c:v>
                </c:pt>
                <c:pt idx="17">
                  <c:v>37.248170000000002</c:v>
                </c:pt>
                <c:pt idx="18">
                  <c:v>39.182749999999999</c:v>
                </c:pt>
                <c:pt idx="19">
                  <c:v>33.054830000000003</c:v>
                </c:pt>
                <c:pt idx="20">
                  <c:v>38.595979999999997</c:v>
                </c:pt>
                <c:pt idx="21">
                  <c:v>40.342589999999994</c:v>
                </c:pt>
                <c:pt idx="22">
                  <c:v>41.417020000000001</c:v>
                </c:pt>
                <c:pt idx="23">
                  <c:v>39.16254</c:v>
                </c:pt>
                <c:pt idx="24">
                  <c:v>37.428059999999995</c:v>
                </c:pt>
              </c:numCache>
            </c:numRef>
          </c:val>
          <c:smooth val="0"/>
          <c:extLst xmlns:c16r2="http://schemas.microsoft.com/office/drawing/2015/06/chart">
            <c:ext xmlns:c16="http://schemas.microsoft.com/office/drawing/2014/chart" uri="{C3380CC4-5D6E-409C-BE32-E72D297353CC}">
              <c16:uniqueId val="{00000006-55BF-41A2-99A5-A9E5695F80A4}"/>
            </c:ext>
          </c:extLst>
        </c:ser>
        <c:ser>
          <c:idx val="8"/>
          <c:order val="7"/>
          <c:tx>
            <c:strRef>
              <c:f>Sheet3!$C$20</c:f>
              <c:strCache>
                <c:ptCount val="1"/>
                <c:pt idx="0">
                  <c:v>Northern Africa</c:v>
                </c:pt>
              </c:strCache>
            </c:strRef>
          </c:tx>
          <c:spPr>
            <a:ln w="38100" cap="rnd">
              <a:solidFill>
                <a:srgbClr val="ED7D31"/>
              </a:solidFill>
              <a:prstDash val="sysDash"/>
              <a:round/>
            </a:ln>
            <a:effectLst/>
          </c:spPr>
          <c:marker>
            <c:symbol val="none"/>
          </c:marker>
          <c:cat>
            <c:numRef>
              <c:f>Sheet3!$D$11:$AB$11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Sheet3!$D$20:$AB$20</c:f>
              <c:numCache>
                <c:formatCode>General</c:formatCode>
                <c:ptCount val="25"/>
                <c:pt idx="0">
                  <c:v>1.1474800000000001</c:v>
                </c:pt>
                <c:pt idx="1">
                  <c:v>1.8191600000000001</c:v>
                </c:pt>
                <c:pt idx="2">
                  <c:v>2.7832399999999997</c:v>
                </c:pt>
                <c:pt idx="3">
                  <c:v>2.4056999999999999</c:v>
                </c:pt>
                <c:pt idx="4">
                  <c:v>1.17744</c:v>
                </c:pt>
                <c:pt idx="5">
                  <c:v>1.5274300000000001</c:v>
                </c:pt>
                <c:pt idx="6">
                  <c:v>2.8143099999999999</c:v>
                </c:pt>
                <c:pt idx="7">
                  <c:v>2.8465799999999999</c:v>
                </c:pt>
                <c:pt idx="8">
                  <c:v>3.1968800000000002</c:v>
                </c:pt>
                <c:pt idx="9">
                  <c:v>3.0347399999999998</c:v>
                </c:pt>
                <c:pt idx="10">
                  <c:v>6.3273999999999999</c:v>
                </c:pt>
                <c:pt idx="11">
                  <c:v>4.09626</c:v>
                </c:pt>
                <c:pt idx="12">
                  <c:v>4.5563400000000005</c:v>
                </c:pt>
                <c:pt idx="13">
                  <c:v>5.4561700000000002</c:v>
                </c:pt>
                <c:pt idx="14">
                  <c:v>9.9960100000000001</c:v>
                </c:pt>
                <c:pt idx="15">
                  <c:v>18.592650000000003</c:v>
                </c:pt>
                <c:pt idx="16">
                  <c:v>17.96163</c:v>
                </c:pt>
                <c:pt idx="17">
                  <c:v>15.67539</c:v>
                </c:pt>
                <c:pt idx="18">
                  <c:v>13.704469999999999</c:v>
                </c:pt>
                <c:pt idx="19">
                  <c:v>10.9817</c:v>
                </c:pt>
                <c:pt idx="20">
                  <c:v>5.27827</c:v>
                </c:pt>
                <c:pt idx="21">
                  <c:v>9.7527999999999988</c:v>
                </c:pt>
                <c:pt idx="22">
                  <c:v>8.1621000000000006</c:v>
                </c:pt>
                <c:pt idx="23">
                  <c:v>7.7258100000000001</c:v>
                </c:pt>
                <c:pt idx="24">
                  <c:v>8.0645199999999999</c:v>
                </c:pt>
              </c:numCache>
            </c:numRef>
          </c:val>
          <c:smooth val="0"/>
          <c:extLst xmlns:c16r2="http://schemas.microsoft.com/office/drawing/2015/06/chart">
            <c:ext xmlns:c16="http://schemas.microsoft.com/office/drawing/2014/chart" uri="{C3380CC4-5D6E-409C-BE32-E72D297353CC}">
              <c16:uniqueId val="{00000007-55BF-41A2-99A5-A9E5695F80A4}"/>
            </c:ext>
          </c:extLst>
        </c:ser>
        <c:dLbls>
          <c:showLegendKey val="0"/>
          <c:showVal val="0"/>
          <c:showCatName val="0"/>
          <c:showSerName val="0"/>
          <c:showPercent val="0"/>
          <c:showBubbleSize val="0"/>
        </c:dLbls>
        <c:marker val="1"/>
        <c:smooth val="0"/>
        <c:axId val="214747392"/>
        <c:axId val="214630400"/>
      </c:lineChart>
      <c:catAx>
        <c:axId val="21474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630400"/>
        <c:crosses val="autoZero"/>
        <c:auto val="1"/>
        <c:lblAlgn val="ctr"/>
        <c:lblOffset val="100"/>
        <c:noMultiLvlLbl val="0"/>
      </c:catAx>
      <c:valAx>
        <c:axId val="214630400"/>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747392"/>
        <c:crosses val="autoZero"/>
        <c:crossBetween val="between"/>
      </c:valAx>
      <c:spPr>
        <a:noFill/>
        <a:ln>
          <a:noFill/>
        </a:ln>
        <a:effectLst/>
      </c:spPr>
    </c:plotArea>
    <c:legend>
      <c:legendPos val="b"/>
      <c:layout>
        <c:manualLayout>
          <c:xMode val="edge"/>
          <c:yMode val="edge"/>
          <c:x val="4.7191204562810847E-2"/>
          <c:y val="0.82745324350155047"/>
          <c:w val="0.92386538587261458"/>
          <c:h val="0.159785735422501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j-lt"/>
              <a:ea typeface="+mn-ea"/>
              <a:cs typeface="Times New Roman" panose="02020603050405020304" pitchFamily="18" charset="0"/>
            </a:defRPr>
          </a:pPr>
          <a:endParaRPr lang="en-US"/>
        </a:p>
      </c:txPr>
    </c:legend>
    <c:plotVisOnly val="1"/>
    <c:dispBlanksAs val="gap"/>
    <c:showDLblsOverMax val="0"/>
  </c:chart>
  <c:spPr>
    <a:noFill/>
    <a:ln>
      <a:solidFill>
        <a:sysClr val="window" lastClr="FFFFFF">
          <a:lumMod val="85000"/>
        </a:sysClr>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j-lt"/>
                <a:ea typeface="+mn-ea"/>
                <a:cs typeface="Times New Roman" panose="02020603050405020304" pitchFamily="18" charset="0"/>
              </a:defRPr>
            </a:pPr>
            <a:r>
              <a:rPr lang="en-US" dirty="0">
                <a:latin typeface="+mj-lt"/>
              </a:rPr>
              <a:t>Gross Domestic Savings (% of GDP) (1990-2016)</a:t>
            </a:r>
          </a:p>
        </c:rich>
      </c:tx>
      <c:overlay val="0"/>
      <c:spPr>
        <a:noFill/>
        <a:ln>
          <a:noFill/>
        </a:ln>
        <a:effectLst/>
      </c:spPr>
    </c:title>
    <c:autoTitleDeleted val="0"/>
    <c:plotArea>
      <c:layout>
        <c:manualLayout>
          <c:layoutTarget val="inner"/>
          <c:xMode val="edge"/>
          <c:yMode val="edge"/>
          <c:x val="3.5267265279296661E-2"/>
          <c:y val="9.2851978771206906E-2"/>
          <c:w val="0.95285187768993618"/>
          <c:h val="0.75483110660109132"/>
        </c:manualLayout>
      </c:layout>
      <c:lineChart>
        <c:grouping val="standard"/>
        <c:varyColors val="0"/>
        <c:ser>
          <c:idx val="0"/>
          <c:order val="0"/>
          <c:tx>
            <c:strRef>
              <c:f>Data!$D$2</c:f>
              <c:strCache>
                <c:ptCount val="1"/>
                <c:pt idx="0">
                  <c:v>Brazil</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Data!$E$1:$AE$1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Data!$E$2:$AE$2</c:f>
              <c:numCache>
                <c:formatCode>General</c:formatCode>
                <c:ptCount val="27"/>
                <c:pt idx="0">
                  <c:v>21.404831381297715</c:v>
                </c:pt>
                <c:pt idx="1">
                  <c:v>20.532130179477821</c:v>
                </c:pt>
                <c:pt idx="2">
                  <c:v>21.417757272386307</c:v>
                </c:pt>
                <c:pt idx="3">
                  <c:v>22.253582935435112</c:v>
                </c:pt>
                <c:pt idx="4">
                  <c:v>22.990686685295163</c:v>
                </c:pt>
                <c:pt idx="5">
                  <c:v>17.289957488713355</c:v>
                </c:pt>
                <c:pt idx="6">
                  <c:v>15.091785676263465</c:v>
                </c:pt>
                <c:pt idx="7">
                  <c:v>15.155200826813459</c:v>
                </c:pt>
                <c:pt idx="8">
                  <c:v>15.787184329641027</c:v>
                </c:pt>
                <c:pt idx="9">
                  <c:v>15.53712337192508</c:v>
                </c:pt>
                <c:pt idx="10">
                  <c:v>16.639576746757758</c:v>
                </c:pt>
                <c:pt idx="11">
                  <c:v>16.548813001802777</c:v>
                </c:pt>
                <c:pt idx="12">
                  <c:v>18.291926049914426</c:v>
                </c:pt>
                <c:pt idx="13">
                  <c:v>19.077901523384543</c:v>
                </c:pt>
                <c:pt idx="14">
                  <c:v>21.325807687396246</c:v>
                </c:pt>
                <c:pt idx="15">
                  <c:v>20.605652672276214</c:v>
                </c:pt>
                <c:pt idx="16">
                  <c:v>20.523438959098549</c:v>
                </c:pt>
                <c:pt idx="17">
                  <c:v>21.182069527836092</c:v>
                </c:pt>
                <c:pt idx="18">
                  <c:v>21.429781886505349</c:v>
                </c:pt>
                <c:pt idx="19">
                  <c:v>18.392914094314527</c:v>
                </c:pt>
                <c:pt idx="20">
                  <c:v>20.760313002544866</c:v>
                </c:pt>
                <c:pt idx="21">
                  <c:v>21.056936985848125</c:v>
                </c:pt>
                <c:pt idx="22">
                  <c:v>20.058009121950004</c:v>
                </c:pt>
                <c:pt idx="23">
                  <c:v>19.392308415136181</c:v>
                </c:pt>
                <c:pt idx="24">
                  <c:v>17.886893678992315</c:v>
                </c:pt>
                <c:pt idx="25">
                  <c:v>16.433933298358891</c:v>
                </c:pt>
                <c:pt idx="26">
                  <c:v>15.808642078732754</c:v>
                </c:pt>
              </c:numCache>
            </c:numRef>
          </c:val>
          <c:smooth val="0"/>
          <c:extLst xmlns:c16r2="http://schemas.microsoft.com/office/drawing/2015/06/chart">
            <c:ext xmlns:c16="http://schemas.microsoft.com/office/drawing/2014/chart" uri="{C3380CC4-5D6E-409C-BE32-E72D297353CC}">
              <c16:uniqueId val="{00000000-92F5-46A0-8A3F-F687B765834E}"/>
            </c:ext>
          </c:extLst>
        </c:ser>
        <c:ser>
          <c:idx val="1"/>
          <c:order val="1"/>
          <c:tx>
            <c:strRef>
              <c:f>Data!$D$3</c:f>
              <c:strCache>
                <c:ptCount val="1"/>
                <c:pt idx="0">
                  <c:v>Bangladesh</c:v>
                </c:pt>
              </c:strCache>
            </c:strRef>
          </c:tx>
          <c:spPr>
            <a:ln w="34925" cap="rnd">
              <a:solidFill>
                <a:schemeClr val="accent1">
                  <a:lumMod val="60000"/>
                  <a:lumOff val="40000"/>
                </a:schemeClr>
              </a:solidFill>
              <a:round/>
            </a:ln>
            <a:effectLst>
              <a:outerShdw blurRad="57150" dist="19050" dir="5400000" algn="ctr" rotWithShape="0">
                <a:srgbClr val="000000">
                  <a:alpha val="63000"/>
                </a:srgbClr>
              </a:outerShdw>
            </a:effectLst>
          </c:spPr>
          <c:marker>
            <c:symbol val="none"/>
          </c:marker>
          <c:cat>
            <c:numRef>
              <c:f>Data!$E$1:$AE$1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Data!$E$3:$AE$3</c:f>
              <c:numCache>
                <c:formatCode>General</c:formatCode>
                <c:ptCount val="27"/>
                <c:pt idx="0">
                  <c:v>9.3088064758328422</c:v>
                </c:pt>
                <c:pt idx="1">
                  <c:v>11.33134451552054</c:v>
                </c:pt>
                <c:pt idx="2">
                  <c:v>12.544377594984834</c:v>
                </c:pt>
                <c:pt idx="3">
                  <c:v>12.859787012502602</c:v>
                </c:pt>
                <c:pt idx="4">
                  <c:v>13.539778926368303</c:v>
                </c:pt>
                <c:pt idx="5">
                  <c:v>12.63956817344404</c:v>
                </c:pt>
                <c:pt idx="6">
                  <c:v>14.066878179403938</c:v>
                </c:pt>
                <c:pt idx="7">
                  <c:v>16.531442230023611</c:v>
                </c:pt>
                <c:pt idx="8">
                  <c:v>17.75601187855808</c:v>
                </c:pt>
                <c:pt idx="9">
                  <c:v>17.850714517812541</c:v>
                </c:pt>
                <c:pt idx="10">
                  <c:v>19.175250667216879</c:v>
                </c:pt>
                <c:pt idx="11">
                  <c:v>18.849408073811428</c:v>
                </c:pt>
                <c:pt idx="12">
                  <c:v>20.193973279911823</c:v>
                </c:pt>
                <c:pt idx="13">
                  <c:v>19.883601353007951</c:v>
                </c:pt>
                <c:pt idx="14">
                  <c:v>20.426617687727958</c:v>
                </c:pt>
                <c:pt idx="15">
                  <c:v>20.219184445977874</c:v>
                </c:pt>
                <c:pt idx="16">
                  <c:v>20.739148445415267</c:v>
                </c:pt>
                <c:pt idx="17">
                  <c:v>20.226784107012065</c:v>
                </c:pt>
                <c:pt idx="18">
                  <c:v>18.899074331991599</c:v>
                </c:pt>
                <c:pt idx="19">
                  <c:v>19.993526603957214</c:v>
                </c:pt>
                <c:pt idx="20">
                  <c:v>20.492038876608746</c:v>
                </c:pt>
                <c:pt idx="21">
                  <c:v>19.844273443901304</c:v>
                </c:pt>
                <c:pt idx="22">
                  <c:v>20.474589988214802</c:v>
                </c:pt>
                <c:pt idx="23">
                  <c:v>21.168966251118519</c:v>
                </c:pt>
                <c:pt idx="24">
                  <c:v>22.043115504768117</c:v>
                </c:pt>
                <c:pt idx="25">
                  <c:v>21.474041929745187</c:v>
                </c:pt>
                <c:pt idx="26">
                  <c:v>24.997701781161435</c:v>
                </c:pt>
              </c:numCache>
            </c:numRef>
          </c:val>
          <c:smooth val="0"/>
          <c:extLst xmlns:c16r2="http://schemas.microsoft.com/office/drawing/2015/06/chart">
            <c:ext xmlns:c16="http://schemas.microsoft.com/office/drawing/2014/chart" uri="{C3380CC4-5D6E-409C-BE32-E72D297353CC}">
              <c16:uniqueId val="{00000001-92F5-46A0-8A3F-F687B765834E}"/>
            </c:ext>
          </c:extLst>
        </c:ser>
        <c:ser>
          <c:idx val="2"/>
          <c:order val="2"/>
          <c:tx>
            <c:strRef>
              <c:f>Data!$D$4</c:f>
              <c:strCache>
                <c:ptCount val="1"/>
                <c:pt idx="0">
                  <c:v>China</c:v>
                </c:pt>
              </c:strCache>
            </c:strRef>
          </c:tx>
          <c:spPr>
            <a:ln w="34925" cap="rnd">
              <a:solidFill>
                <a:srgbClr val="FF0000"/>
              </a:solidFill>
              <a:round/>
            </a:ln>
            <a:effectLst>
              <a:outerShdw blurRad="57150" dist="19050" dir="5400000" algn="ctr" rotWithShape="0">
                <a:srgbClr val="000000">
                  <a:alpha val="63000"/>
                </a:srgbClr>
              </a:outerShdw>
            </a:effectLst>
          </c:spPr>
          <c:marker>
            <c:symbol val="none"/>
          </c:marker>
          <c:cat>
            <c:numRef>
              <c:f>Data!$E$1:$AE$1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Data!$E$4:$AE$4</c:f>
              <c:numCache>
                <c:formatCode>General</c:formatCode>
                <c:ptCount val="27"/>
                <c:pt idx="0">
                  <c:v>38.101272697889563</c:v>
                </c:pt>
                <c:pt idx="1">
                  <c:v>39.68258157923438</c:v>
                </c:pt>
                <c:pt idx="2">
                  <c:v>41.477165209877001</c:v>
                </c:pt>
                <c:pt idx="3">
                  <c:v>42.853922886088171</c:v>
                </c:pt>
                <c:pt idx="4">
                  <c:v>43.000225531739922</c:v>
                </c:pt>
                <c:pt idx="5">
                  <c:v>41.797480757223276</c:v>
                </c:pt>
                <c:pt idx="6">
                  <c:v>41.128551788240671</c:v>
                </c:pt>
                <c:pt idx="7">
                  <c:v>39.835342733488069</c:v>
                </c:pt>
                <c:pt idx="8">
                  <c:v>40.358213049985039</c:v>
                </c:pt>
                <c:pt idx="9">
                  <c:v>38.282910426171874</c:v>
                </c:pt>
                <c:pt idx="10">
                  <c:v>37.148234789355016</c:v>
                </c:pt>
                <c:pt idx="11">
                  <c:v>39.045621267130358</c:v>
                </c:pt>
                <c:pt idx="12">
                  <c:v>39.965165352694022</c:v>
                </c:pt>
                <c:pt idx="13">
                  <c:v>43.582557631965777</c:v>
                </c:pt>
                <c:pt idx="14">
                  <c:v>46.226906390995552</c:v>
                </c:pt>
                <c:pt idx="15">
                  <c:v>47.525577428652419</c:v>
                </c:pt>
                <c:pt idx="16">
                  <c:v>49.664458521635915</c:v>
                </c:pt>
                <c:pt idx="17">
                  <c:v>50.695007958338081</c:v>
                </c:pt>
                <c:pt idx="18">
                  <c:v>50.357251423483362</c:v>
                </c:pt>
                <c:pt idx="19">
                  <c:v>50.650701339572947</c:v>
                </c:pt>
                <c:pt idx="20">
                  <c:v>51.257798461759343</c:v>
                </c:pt>
                <c:pt idx="21">
                  <c:v>50.07467406886483</c:v>
                </c:pt>
                <c:pt idx="22">
                  <c:v>49.94306265755484</c:v>
                </c:pt>
                <c:pt idx="23">
                  <c:v>49.832473527176397</c:v>
                </c:pt>
                <c:pt idx="24">
                  <c:v>49.5158300616174</c:v>
                </c:pt>
                <c:pt idx="25">
                  <c:v>48.884969205517145</c:v>
                </c:pt>
              </c:numCache>
            </c:numRef>
          </c:val>
          <c:smooth val="0"/>
          <c:extLst xmlns:c16r2="http://schemas.microsoft.com/office/drawing/2015/06/chart">
            <c:ext xmlns:c16="http://schemas.microsoft.com/office/drawing/2014/chart" uri="{C3380CC4-5D6E-409C-BE32-E72D297353CC}">
              <c16:uniqueId val="{00000002-92F5-46A0-8A3F-F687B765834E}"/>
            </c:ext>
          </c:extLst>
        </c:ser>
        <c:ser>
          <c:idx val="3"/>
          <c:order val="3"/>
          <c:tx>
            <c:strRef>
              <c:f>Data!$D$5</c:f>
              <c:strCache>
                <c:ptCount val="1"/>
                <c:pt idx="0">
                  <c:v>Indonesia</c:v>
                </c:pt>
              </c:strCache>
            </c:strRef>
          </c:tx>
          <c:spPr>
            <a:ln w="34925" cap="rnd">
              <a:solidFill>
                <a:schemeClr val="bg2">
                  <a:lumMod val="50000"/>
                </a:schemeClr>
              </a:solidFill>
              <a:round/>
            </a:ln>
            <a:effectLst>
              <a:outerShdw blurRad="57150" dist="19050" dir="5400000" algn="ctr" rotWithShape="0">
                <a:srgbClr val="000000">
                  <a:alpha val="63000"/>
                </a:srgbClr>
              </a:outerShdw>
            </a:effectLst>
          </c:spPr>
          <c:marker>
            <c:symbol val="none"/>
          </c:marker>
          <c:cat>
            <c:numRef>
              <c:f>Data!$E$1:$AE$1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Data!$E$5:$AE$5</c:f>
              <c:numCache>
                <c:formatCode>General</c:formatCode>
                <c:ptCount val="27"/>
                <c:pt idx="0">
                  <c:v>36.663203767743099</c:v>
                </c:pt>
                <c:pt idx="1">
                  <c:v>35.889086929798253</c:v>
                </c:pt>
                <c:pt idx="2">
                  <c:v>38.198853721557072</c:v>
                </c:pt>
                <c:pt idx="3">
                  <c:v>32.464692679086824</c:v>
                </c:pt>
                <c:pt idx="4">
                  <c:v>32.203049711985017</c:v>
                </c:pt>
                <c:pt idx="5">
                  <c:v>30.593880365867637</c:v>
                </c:pt>
                <c:pt idx="6">
                  <c:v>30.075858857460457</c:v>
                </c:pt>
                <c:pt idx="7">
                  <c:v>31.475867769069033</c:v>
                </c:pt>
                <c:pt idx="8">
                  <c:v>26.525040190802336</c:v>
                </c:pt>
                <c:pt idx="9">
                  <c:v>19.451746226079162</c:v>
                </c:pt>
                <c:pt idx="10">
                  <c:v>32.763437961924488</c:v>
                </c:pt>
                <c:pt idx="11">
                  <c:v>30.810336981465351</c:v>
                </c:pt>
                <c:pt idx="12">
                  <c:v>27.699850216820042</c:v>
                </c:pt>
                <c:pt idx="13">
                  <c:v>32.937314201609325</c:v>
                </c:pt>
                <c:pt idx="14">
                  <c:v>28.728460774600446</c:v>
                </c:pt>
                <c:pt idx="15">
                  <c:v>29.228009326091719</c:v>
                </c:pt>
                <c:pt idx="16">
                  <c:v>30.812523108101274</c:v>
                </c:pt>
                <c:pt idx="17">
                  <c:v>28.962470840770887</c:v>
                </c:pt>
                <c:pt idx="18">
                  <c:v>28.871413267066888</c:v>
                </c:pt>
                <c:pt idx="19">
                  <c:v>33.791310176152365</c:v>
                </c:pt>
                <c:pt idx="20">
                  <c:v>34.776909450763711</c:v>
                </c:pt>
                <c:pt idx="21">
                  <c:v>35.459026252961351</c:v>
                </c:pt>
                <c:pt idx="22">
                  <c:v>34.677452887979157</c:v>
                </c:pt>
                <c:pt idx="23">
                  <c:v>33.041136871333464</c:v>
                </c:pt>
                <c:pt idx="24">
                  <c:v>33.852137523330569</c:v>
                </c:pt>
                <c:pt idx="25">
                  <c:v>34.603442468248844</c:v>
                </c:pt>
                <c:pt idx="26">
                  <c:v>35.067487309361752</c:v>
                </c:pt>
              </c:numCache>
            </c:numRef>
          </c:val>
          <c:smooth val="0"/>
          <c:extLst xmlns:c16r2="http://schemas.microsoft.com/office/drawing/2015/06/chart">
            <c:ext xmlns:c16="http://schemas.microsoft.com/office/drawing/2014/chart" uri="{C3380CC4-5D6E-409C-BE32-E72D297353CC}">
              <c16:uniqueId val="{00000003-92F5-46A0-8A3F-F687B765834E}"/>
            </c:ext>
          </c:extLst>
        </c:ser>
        <c:ser>
          <c:idx val="4"/>
          <c:order val="4"/>
          <c:tx>
            <c:strRef>
              <c:f>Data!$D$6</c:f>
              <c:strCache>
                <c:ptCount val="1"/>
                <c:pt idx="0">
                  <c:v>India</c:v>
                </c:pt>
              </c:strCache>
            </c:strRef>
          </c:tx>
          <c:spPr>
            <a:ln w="34925" cap="rnd">
              <a:solidFill>
                <a:srgbClr val="00B050"/>
              </a:solidFill>
              <a:round/>
            </a:ln>
            <a:effectLst>
              <a:outerShdw blurRad="57150" dist="19050" dir="5400000" algn="ctr" rotWithShape="0">
                <a:srgbClr val="000000">
                  <a:alpha val="63000"/>
                </a:srgbClr>
              </a:outerShdw>
            </a:effectLst>
          </c:spPr>
          <c:marker>
            <c:symbol val="none"/>
          </c:marker>
          <c:cat>
            <c:numRef>
              <c:f>Data!$E$1:$AE$1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Data!$E$6:$AE$6</c:f>
              <c:numCache>
                <c:formatCode>General</c:formatCode>
                <c:ptCount val="27"/>
                <c:pt idx="0">
                  <c:v>27.592298788994103</c:v>
                </c:pt>
                <c:pt idx="1">
                  <c:v>24.291144195211299</c:v>
                </c:pt>
                <c:pt idx="2">
                  <c:v>24.91340997401749</c:v>
                </c:pt>
                <c:pt idx="3">
                  <c:v>24.739944656028172</c:v>
                </c:pt>
                <c:pt idx="4">
                  <c:v>27.247626349264198</c:v>
                </c:pt>
                <c:pt idx="5">
                  <c:v>26.967653004829899</c:v>
                </c:pt>
                <c:pt idx="6">
                  <c:v>25.2150000933004</c:v>
                </c:pt>
                <c:pt idx="7">
                  <c:v>27.240483711017998</c:v>
                </c:pt>
                <c:pt idx="8">
                  <c:v>25.288383324045725</c:v>
                </c:pt>
                <c:pt idx="9">
                  <c:v>27.742218600923234</c:v>
                </c:pt>
                <c:pt idx="10">
                  <c:v>26.115096168787705</c:v>
                </c:pt>
                <c:pt idx="11">
                  <c:v>26.124596440574905</c:v>
                </c:pt>
                <c:pt idx="12">
                  <c:v>26.583213218361905</c:v>
                </c:pt>
                <c:pt idx="13">
                  <c:v>29.188813926571694</c:v>
                </c:pt>
                <c:pt idx="14">
                  <c:v>34.75809189174938</c:v>
                </c:pt>
                <c:pt idx="15">
                  <c:v>35.779616935587804</c:v>
                </c:pt>
                <c:pt idx="16">
                  <c:v>36.476580581238544</c:v>
                </c:pt>
                <c:pt idx="17">
                  <c:v>38.332767990734325</c:v>
                </c:pt>
                <c:pt idx="18">
                  <c:v>33.002885966350654</c:v>
                </c:pt>
                <c:pt idx="19">
                  <c:v>35.110059800064406</c:v>
                </c:pt>
                <c:pt idx="20">
                  <c:v>36.173549634820176</c:v>
                </c:pt>
                <c:pt idx="21">
                  <c:v>33.04736406774559</c:v>
                </c:pt>
                <c:pt idx="22">
                  <c:v>31.62255526709551</c:v>
                </c:pt>
                <c:pt idx="23">
                  <c:v>31.040792738074764</c:v>
                </c:pt>
                <c:pt idx="24">
                  <c:v>31.574741041347533</c:v>
                </c:pt>
                <c:pt idx="25">
                  <c:v>30.592568530276807</c:v>
                </c:pt>
                <c:pt idx="26">
                  <c:v>28.917682837879372</c:v>
                </c:pt>
              </c:numCache>
            </c:numRef>
          </c:val>
          <c:smooth val="0"/>
          <c:extLst xmlns:c16r2="http://schemas.microsoft.com/office/drawing/2015/06/chart">
            <c:ext xmlns:c16="http://schemas.microsoft.com/office/drawing/2014/chart" uri="{C3380CC4-5D6E-409C-BE32-E72D297353CC}">
              <c16:uniqueId val="{00000004-92F5-46A0-8A3F-F687B765834E}"/>
            </c:ext>
          </c:extLst>
        </c:ser>
        <c:ser>
          <c:idx val="5"/>
          <c:order val="5"/>
          <c:tx>
            <c:strRef>
              <c:f>Data!$D$7</c:f>
              <c:strCache>
                <c:ptCount val="1"/>
                <c:pt idx="0">
                  <c:v>Vietnam</c:v>
                </c:pt>
              </c:strCache>
            </c:strRef>
          </c:tx>
          <c:spPr>
            <a:ln w="34925" cap="rnd">
              <a:solidFill>
                <a:schemeClr val="accent2">
                  <a:lumMod val="60000"/>
                  <a:lumOff val="40000"/>
                </a:schemeClr>
              </a:solidFill>
              <a:round/>
            </a:ln>
            <a:effectLst>
              <a:outerShdw blurRad="57150" dist="19050" dir="5400000" algn="ctr" rotWithShape="0">
                <a:srgbClr val="000000">
                  <a:alpha val="63000"/>
                </a:srgbClr>
              </a:outerShdw>
            </a:effectLst>
          </c:spPr>
          <c:marker>
            <c:symbol val="none"/>
          </c:marker>
          <c:cat>
            <c:numRef>
              <c:f>Data!$E$1:$AE$1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Data!$E$7:$AE$7</c:f>
              <c:numCache>
                <c:formatCode>General</c:formatCode>
                <c:ptCount val="27"/>
                <c:pt idx="0">
                  <c:v>3.3273738659400198</c:v>
                </c:pt>
                <c:pt idx="1">
                  <c:v>9.9534586836053851</c:v>
                </c:pt>
                <c:pt idx="2">
                  <c:v>13.554447289677482</c:v>
                </c:pt>
                <c:pt idx="3">
                  <c:v>15.488598513729968</c:v>
                </c:pt>
                <c:pt idx="4">
                  <c:v>16.028878003218363</c:v>
                </c:pt>
                <c:pt idx="5">
                  <c:v>18.048688392152961</c:v>
                </c:pt>
                <c:pt idx="6">
                  <c:v>17.134125775097083</c:v>
                </c:pt>
                <c:pt idx="7">
                  <c:v>20.160510764548963</c:v>
                </c:pt>
                <c:pt idx="8">
                  <c:v>21.745236261792446</c:v>
                </c:pt>
                <c:pt idx="9">
                  <c:v>24.77484227131438</c:v>
                </c:pt>
                <c:pt idx="10">
                  <c:v>24.126034608020042</c:v>
                </c:pt>
                <c:pt idx="11">
                  <c:v>27.173988011107024</c:v>
                </c:pt>
                <c:pt idx="12">
                  <c:v>24.025953145811236</c:v>
                </c:pt>
                <c:pt idx="13">
                  <c:v>22.651123717767206</c:v>
                </c:pt>
                <c:pt idx="14">
                  <c:v>20.139280579557255</c:v>
                </c:pt>
                <c:pt idx="15">
                  <c:v>30.441542186496513</c:v>
                </c:pt>
                <c:pt idx="16">
                  <c:v>31.65665785891585</c:v>
                </c:pt>
                <c:pt idx="17">
                  <c:v>25.996636105004217</c:v>
                </c:pt>
                <c:pt idx="18">
                  <c:v>22.849026049366138</c:v>
                </c:pt>
                <c:pt idx="19">
                  <c:v>26.795430777360391</c:v>
                </c:pt>
                <c:pt idx="20">
                  <c:v>27.481191022695047</c:v>
                </c:pt>
                <c:pt idx="21">
                  <c:v>25.617793089312091</c:v>
                </c:pt>
                <c:pt idx="22">
                  <c:v>30.746630812797974</c:v>
                </c:pt>
                <c:pt idx="23">
                  <c:v>28.833686172746308</c:v>
                </c:pt>
                <c:pt idx="24">
                  <c:v>30.107685806692793</c:v>
                </c:pt>
                <c:pt idx="25">
                  <c:v>28.467817661392136</c:v>
                </c:pt>
                <c:pt idx="26">
                  <c:v>29.139658069887776</c:v>
                </c:pt>
              </c:numCache>
            </c:numRef>
          </c:val>
          <c:smooth val="0"/>
          <c:extLst xmlns:c16r2="http://schemas.microsoft.com/office/drawing/2015/06/chart">
            <c:ext xmlns:c16="http://schemas.microsoft.com/office/drawing/2014/chart" uri="{C3380CC4-5D6E-409C-BE32-E72D297353CC}">
              <c16:uniqueId val="{00000005-92F5-46A0-8A3F-F687B765834E}"/>
            </c:ext>
          </c:extLst>
        </c:ser>
        <c:ser>
          <c:idx val="7"/>
          <c:order val="6"/>
          <c:tx>
            <c:strRef>
              <c:f>Data!$D$9</c:f>
              <c:strCache>
                <c:ptCount val="1"/>
                <c:pt idx="0">
                  <c:v>Sub-Saharan Africa</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cat>
            <c:numRef>
              <c:f>Data!$E$1:$AE$1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Data!$E$9:$AE$9</c:f>
              <c:numCache>
                <c:formatCode>General</c:formatCode>
                <c:ptCount val="27"/>
                <c:pt idx="0">
                  <c:v>18.977811699919005</c:v>
                </c:pt>
                <c:pt idx="1">
                  <c:v>18.937819310099318</c:v>
                </c:pt>
                <c:pt idx="2">
                  <c:v>15.736708170690322</c:v>
                </c:pt>
                <c:pt idx="3">
                  <c:v>16.105776253028534</c:v>
                </c:pt>
                <c:pt idx="4">
                  <c:v>17.186991785487706</c:v>
                </c:pt>
                <c:pt idx="5">
                  <c:v>15.842552226811115</c:v>
                </c:pt>
                <c:pt idx="6">
                  <c:v>17.033028542179935</c:v>
                </c:pt>
                <c:pt idx="7">
                  <c:v>15.398224060817103</c:v>
                </c:pt>
                <c:pt idx="8">
                  <c:v>11.667948852188502</c:v>
                </c:pt>
                <c:pt idx="9">
                  <c:v>16.322670631282499</c:v>
                </c:pt>
                <c:pt idx="10">
                  <c:v>23.763306523968119</c:v>
                </c:pt>
                <c:pt idx="11">
                  <c:v>16.82460213497578</c:v>
                </c:pt>
                <c:pt idx="12">
                  <c:v>17.008732163266767</c:v>
                </c:pt>
                <c:pt idx="13">
                  <c:v>16.508254709285534</c:v>
                </c:pt>
                <c:pt idx="14">
                  <c:v>18.230522414963442</c:v>
                </c:pt>
                <c:pt idx="15">
                  <c:v>18.887803946390363</c:v>
                </c:pt>
                <c:pt idx="16">
                  <c:v>22.95274324403718</c:v>
                </c:pt>
                <c:pt idx="17">
                  <c:v>18.700609947158085</c:v>
                </c:pt>
                <c:pt idx="18">
                  <c:v>21.448523607187504</c:v>
                </c:pt>
                <c:pt idx="19">
                  <c:v>15.907920239940241</c:v>
                </c:pt>
                <c:pt idx="20">
                  <c:v>21.519942267686329</c:v>
                </c:pt>
                <c:pt idx="21">
                  <c:v>21.699745590651489</c:v>
                </c:pt>
                <c:pt idx="22">
                  <c:v>21.623431891096633</c:v>
                </c:pt>
                <c:pt idx="23">
                  <c:v>18.263077237040164</c:v>
                </c:pt>
                <c:pt idx="24">
                  <c:v>18.43977341218374</c:v>
                </c:pt>
                <c:pt idx="25">
                  <c:v>15.424660902544604</c:v>
                </c:pt>
                <c:pt idx="26">
                  <c:v>15.926744980984388</c:v>
                </c:pt>
              </c:numCache>
            </c:numRef>
          </c:val>
          <c:smooth val="0"/>
          <c:extLst xmlns:c16r2="http://schemas.microsoft.com/office/drawing/2015/06/chart">
            <c:ext xmlns:c16="http://schemas.microsoft.com/office/drawing/2014/chart" uri="{C3380CC4-5D6E-409C-BE32-E72D297353CC}">
              <c16:uniqueId val="{00000006-92F5-46A0-8A3F-F687B765834E}"/>
            </c:ext>
          </c:extLst>
        </c:ser>
        <c:dLbls>
          <c:showLegendKey val="0"/>
          <c:showVal val="0"/>
          <c:showCatName val="0"/>
          <c:showSerName val="0"/>
          <c:showPercent val="0"/>
          <c:showBubbleSize val="0"/>
        </c:dLbls>
        <c:marker val="1"/>
        <c:smooth val="0"/>
        <c:axId val="215265664"/>
        <c:axId val="215267200"/>
      </c:lineChart>
      <c:catAx>
        <c:axId val="215265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5267200"/>
        <c:crosses val="autoZero"/>
        <c:auto val="1"/>
        <c:lblAlgn val="ctr"/>
        <c:lblOffset val="100"/>
        <c:noMultiLvlLbl val="0"/>
      </c:catAx>
      <c:valAx>
        <c:axId val="215267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5265664"/>
        <c:crosses val="autoZero"/>
        <c:crossBetween val="between"/>
      </c:valAx>
      <c:spPr>
        <a:noFill/>
        <a:ln>
          <a:noFill/>
        </a:ln>
        <a:effectLst/>
      </c:spPr>
    </c:plotArea>
    <c:legend>
      <c:legendPos val="b"/>
      <c:layout>
        <c:manualLayout>
          <c:xMode val="edge"/>
          <c:yMode val="edge"/>
          <c:x val="7.7563881718371641E-2"/>
          <c:y val="0.92151781980165282"/>
          <c:w val="0.83947176195831241"/>
          <c:h val="6.613005715693678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j-lt"/>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none" spc="20" baseline="0">
                <a:solidFill>
                  <a:schemeClr val="tx1"/>
                </a:solidFill>
                <a:latin typeface="Century Gothic" panose="020B0502020202020204" pitchFamily="34" charset="0"/>
                <a:ea typeface="+mn-ea"/>
                <a:cs typeface="+mn-cs"/>
              </a:defRPr>
            </a:pPr>
            <a:r>
              <a:rPr lang="en-US" sz="1800" b="1" dirty="0">
                <a:latin typeface="Century Gothic" panose="020B0502020202020204" pitchFamily="34" charset="0"/>
              </a:rPr>
              <a:t>Total Number of Agricultural Researchers (in full-time equivalents) </a:t>
            </a:r>
          </a:p>
          <a:p>
            <a:pPr>
              <a:defRPr sz="1800" b="1" i="0" u="none" strike="noStrike" kern="1200" cap="none" spc="20" baseline="0">
                <a:solidFill>
                  <a:schemeClr val="tx1"/>
                </a:solidFill>
                <a:latin typeface="Century Gothic" panose="020B0502020202020204" pitchFamily="34" charset="0"/>
                <a:ea typeface="+mn-ea"/>
                <a:cs typeface="+mn-cs"/>
              </a:defRPr>
            </a:pPr>
            <a:r>
              <a:rPr lang="en-US" sz="1800" b="1" dirty="0">
                <a:latin typeface="Century Gothic" panose="020B0502020202020204" pitchFamily="34" charset="0"/>
              </a:rPr>
              <a:t>(Brazil, China and India)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52370470606438"/>
          <c:y val="0.22207065000916912"/>
          <c:w val="0.83087916117798211"/>
          <c:h val="0.69376605756793641"/>
        </c:manualLayout>
      </c:layout>
      <c:bar3DChart>
        <c:barDir val="col"/>
        <c:grouping val="clustered"/>
        <c:varyColors val="0"/>
        <c:ser>
          <c:idx val="0"/>
          <c:order val="0"/>
          <c:tx>
            <c:strRef>
              <c:f>Sheet1!$D$9</c:f>
              <c:strCache>
                <c:ptCount val="1"/>
                <c:pt idx="0">
                  <c:v>Agricultural researchers (FTEs)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dLbls>
            <c:dLbl>
              <c:idx val="0"/>
              <c:layout>
                <c:manualLayout>
                  <c:x val="2.6916366552091672E-2"/>
                  <c:y val="-3.48944690182253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B33-41EB-ACC6-02DC53FAC1E9}"/>
                </c:ext>
              </c:extLst>
            </c:dLbl>
            <c:dLbl>
              <c:idx val="1"/>
              <c:layout>
                <c:manualLayout>
                  <c:x val="1.8231351366137502E-2"/>
                  <c:y val="-3.84151769860521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33-41EB-ACC6-02DC53FAC1E9}"/>
                </c:ext>
              </c:extLst>
            </c:dLbl>
            <c:dLbl>
              <c:idx val="2"/>
              <c:layout>
                <c:manualLayout>
                  <c:x val="1.5805359919509741E-2"/>
                  <c:y val="-4.48428435524515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B33-41EB-ACC6-02DC53FAC1E9}"/>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Sheet1!$C$10:$C$12</c:f>
              <c:strCache>
                <c:ptCount val="3"/>
                <c:pt idx="0">
                  <c:v>China (2008)</c:v>
                </c:pt>
                <c:pt idx="1">
                  <c:v>India (2014)</c:v>
                </c:pt>
                <c:pt idx="2">
                  <c:v>Brazil (2013)</c:v>
                </c:pt>
              </c:strCache>
            </c:strRef>
          </c:cat>
          <c:val>
            <c:numRef>
              <c:f>Sheet1!$D$10:$D$12</c:f>
              <c:numCache>
                <c:formatCode>#,##0.00</c:formatCode>
                <c:ptCount val="3"/>
                <c:pt idx="0" formatCode="#,##0">
                  <c:v>43200</c:v>
                </c:pt>
                <c:pt idx="1">
                  <c:v>12746.6</c:v>
                </c:pt>
                <c:pt idx="2">
                  <c:v>5869.4</c:v>
                </c:pt>
              </c:numCache>
            </c:numRef>
          </c:val>
          <c:extLst xmlns:c16r2="http://schemas.microsoft.com/office/drawing/2015/06/chart">
            <c:ext xmlns:c16="http://schemas.microsoft.com/office/drawing/2014/chart" uri="{C3380CC4-5D6E-409C-BE32-E72D297353CC}">
              <c16:uniqueId val="{00000003-AB33-41EB-ACC6-02DC53FAC1E9}"/>
            </c:ext>
          </c:extLst>
        </c:ser>
        <c:dLbls>
          <c:showLegendKey val="0"/>
          <c:showVal val="1"/>
          <c:showCatName val="0"/>
          <c:showSerName val="0"/>
          <c:showPercent val="0"/>
          <c:showBubbleSize val="0"/>
        </c:dLbls>
        <c:gapWidth val="150"/>
        <c:shape val="box"/>
        <c:axId val="214877696"/>
        <c:axId val="214880640"/>
        <c:axId val="0"/>
      </c:bar3DChart>
      <c:catAx>
        <c:axId val="214877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214880640"/>
        <c:crosses val="autoZero"/>
        <c:auto val="1"/>
        <c:lblAlgn val="ctr"/>
        <c:lblOffset val="100"/>
        <c:noMultiLvlLbl val="0"/>
      </c:catAx>
      <c:valAx>
        <c:axId val="214880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Palatino Linotype" panose="02040502050505030304" pitchFamily="18" charset="0"/>
                <a:ea typeface="+mn-ea"/>
                <a:cs typeface="+mn-cs"/>
              </a:defRPr>
            </a:pPr>
            <a:endParaRPr lang="en-US"/>
          </a:p>
        </c:txPr>
        <c:crossAx val="214877696"/>
        <c:crosses val="autoZero"/>
        <c:crossBetween val="between"/>
      </c:valAx>
      <c:spPr>
        <a:noFill/>
        <a:ln>
          <a:noFill/>
        </a:ln>
        <a:effectLst/>
      </c:spPr>
    </c:plotArea>
    <c:plotVisOnly val="1"/>
    <c:dispBlanksAs val="gap"/>
    <c:showDLblsOverMax val="0"/>
  </c:chart>
  <c:spPr>
    <a:noFill/>
    <a:ln w="19050">
      <a:solidFill>
        <a:sysClr val="window" lastClr="FFFFFF">
          <a:lumMod val="75000"/>
        </a:sysClr>
      </a:solidFill>
    </a:ln>
    <a:effectLst/>
  </c:spPr>
  <c:txPr>
    <a:bodyPr/>
    <a:lstStyle/>
    <a:p>
      <a:pPr>
        <a:defRPr>
          <a:solidFill>
            <a:schemeClr val="tx1"/>
          </a:solidFill>
          <a:latin typeface="Palatino Linotype" panose="02040502050505030304" pitchFamily="18"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cap="none" spc="20" baseline="0">
                <a:solidFill>
                  <a:schemeClr val="tx1"/>
                </a:solidFill>
                <a:latin typeface="Century Gothic" panose="020B0502020202020204" pitchFamily="34" charset="0"/>
                <a:ea typeface="+mn-ea"/>
                <a:cs typeface="+mn-cs"/>
              </a:defRPr>
            </a:pPr>
            <a:r>
              <a:rPr lang="en-US" b="1">
                <a:latin typeface="Century Gothic" panose="020B0502020202020204" pitchFamily="34" charset="0"/>
              </a:rPr>
              <a:t>Total Number of Agricultural Researchers (in full-time equivalents) per million Farmers</a:t>
            </a:r>
          </a:p>
          <a:p>
            <a:pPr>
              <a:defRPr sz="1920" b="1" i="0" u="none" strike="noStrike" kern="1200" cap="none" spc="20" baseline="0">
                <a:solidFill>
                  <a:schemeClr val="tx1"/>
                </a:solidFill>
                <a:latin typeface="Century Gothic" panose="020B0502020202020204" pitchFamily="34" charset="0"/>
                <a:ea typeface="+mn-ea"/>
                <a:cs typeface="+mn-cs"/>
              </a:defRPr>
            </a:pPr>
            <a:r>
              <a:rPr lang="en-US" b="1">
                <a:latin typeface="Century Gothic" panose="020B0502020202020204" pitchFamily="34" charset="0"/>
              </a:rPr>
              <a:t>(Brazil, China and India)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Sheet1!$D$15</c:f>
              <c:strCache>
                <c:ptCount val="1"/>
                <c:pt idx="0">
                  <c:v>Total Number of Agricultural Researchers (in full-time equivalents) per million Farmers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dLbls>
            <c:dLbl>
              <c:idx val="0"/>
              <c:layout>
                <c:manualLayout>
                  <c:x val="2.2505392433793389E-2"/>
                  <c:y val="-1.714044417706551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4D1-47CA-B564-570D8310BEAA}"/>
                </c:ext>
              </c:extLst>
            </c:dLbl>
            <c:dLbl>
              <c:idx val="1"/>
              <c:layout>
                <c:manualLayout>
                  <c:x val="2.2505392433793389E-2"/>
                  <c:y val="-3.21383328319978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4D1-47CA-B564-570D8310BEAA}"/>
                </c:ext>
              </c:extLst>
            </c:dLbl>
            <c:dLbl>
              <c:idx val="2"/>
              <c:layout>
                <c:manualLayout>
                  <c:x val="2.9257010163931407E-2"/>
                  <c:y val="-2.14255552213318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4D1-47CA-B564-570D8310BEAA}"/>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Sheet1!$C$16:$C$18</c:f>
              <c:strCache>
                <c:ptCount val="3"/>
                <c:pt idx="0">
                  <c:v>Brazil (2013)</c:v>
                </c:pt>
                <c:pt idx="1">
                  <c:v>China (2008)</c:v>
                </c:pt>
                <c:pt idx="2">
                  <c:v>India (2014)</c:v>
                </c:pt>
              </c:strCache>
            </c:strRef>
          </c:cat>
          <c:val>
            <c:numRef>
              <c:f>Sheet1!$D$16:$D$18</c:f>
              <c:numCache>
                <c:formatCode>General</c:formatCode>
                <c:ptCount val="3"/>
                <c:pt idx="0">
                  <c:v>575</c:v>
                </c:pt>
                <c:pt idx="1">
                  <c:v>86</c:v>
                </c:pt>
                <c:pt idx="2">
                  <c:v>46</c:v>
                </c:pt>
              </c:numCache>
            </c:numRef>
          </c:val>
          <c:extLst xmlns:c16r2="http://schemas.microsoft.com/office/drawing/2015/06/chart">
            <c:ext xmlns:c16="http://schemas.microsoft.com/office/drawing/2014/chart" uri="{C3380CC4-5D6E-409C-BE32-E72D297353CC}">
              <c16:uniqueId val="{00000003-14D1-47CA-B564-570D8310BEAA}"/>
            </c:ext>
          </c:extLst>
        </c:ser>
        <c:dLbls>
          <c:showLegendKey val="0"/>
          <c:showVal val="1"/>
          <c:showCatName val="0"/>
          <c:showSerName val="0"/>
          <c:showPercent val="0"/>
          <c:showBubbleSize val="0"/>
        </c:dLbls>
        <c:gapWidth val="150"/>
        <c:shape val="box"/>
        <c:axId val="215106688"/>
        <c:axId val="215126016"/>
        <c:axId val="0"/>
      </c:bar3DChart>
      <c:catAx>
        <c:axId val="215106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215126016"/>
        <c:crosses val="autoZero"/>
        <c:auto val="1"/>
        <c:lblAlgn val="ctr"/>
        <c:lblOffset val="100"/>
        <c:noMultiLvlLbl val="0"/>
      </c:catAx>
      <c:valAx>
        <c:axId val="21512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Palatino Linotype" panose="02040502050505030304" pitchFamily="18" charset="0"/>
                <a:ea typeface="+mn-ea"/>
                <a:cs typeface="+mn-cs"/>
              </a:defRPr>
            </a:pPr>
            <a:endParaRPr lang="en-US"/>
          </a:p>
        </c:txPr>
        <c:crossAx val="215106688"/>
        <c:crosses val="autoZero"/>
        <c:crossBetween val="between"/>
      </c:valAx>
      <c:spPr>
        <a:noFill/>
        <a:ln>
          <a:noFill/>
        </a:ln>
        <a:effectLst/>
      </c:spPr>
    </c:plotArea>
    <c:plotVisOnly val="1"/>
    <c:dispBlanksAs val="gap"/>
    <c:showDLblsOverMax val="0"/>
  </c:chart>
  <c:spPr>
    <a:noFill/>
    <a:ln w="19050">
      <a:solidFill>
        <a:sysClr val="window" lastClr="FFFFFF">
          <a:lumMod val="75000"/>
        </a:sysClr>
      </a:solidFill>
    </a:ln>
    <a:effectLst/>
  </c:spPr>
  <c:txPr>
    <a:bodyPr/>
    <a:lstStyle/>
    <a:p>
      <a:pPr>
        <a:defRPr sz="1600">
          <a:solidFill>
            <a:schemeClr val="tx1"/>
          </a:solidFill>
          <a:latin typeface="Palatino Linotype" panose="02040502050505030304" pitchFamily="18"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cap="none" spc="20" baseline="0">
                <a:solidFill>
                  <a:schemeClr val="tx1"/>
                </a:solidFill>
                <a:latin typeface="Century Gothic" panose="020B0502020202020204" pitchFamily="34" charset="0"/>
                <a:ea typeface="+mn-ea"/>
                <a:cs typeface="Times New Roman" panose="02020603050405020304" pitchFamily="18" charset="0"/>
              </a:defRPr>
            </a:pPr>
            <a:r>
              <a:rPr lang="en-US" b="1">
                <a:latin typeface="Century Gothic" panose="020B0502020202020204" pitchFamily="34" charset="0"/>
              </a:rPr>
              <a:t>Total Research and Extension Staffs Working in NARS (2010-11)</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Sheet1!$Q$21</c:f>
              <c:strCache>
                <c:ptCount val="1"/>
                <c:pt idx="0">
                  <c:v>Total Research and Extension Staffs working in NARS (2010-11)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dLbls>
            <c:dLbl>
              <c:idx val="0"/>
              <c:layout>
                <c:manualLayout>
                  <c:x val="3.1579218458745874E-2"/>
                  <c:y val="-5.981511947245893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EF6-4E90-A488-5D96C258CCEE}"/>
                </c:ext>
              </c:extLst>
            </c:dLbl>
            <c:dLbl>
              <c:idx val="1"/>
              <c:layout>
                <c:manualLayout>
                  <c:x val="3.1579218458745874E-2"/>
                  <c:y val="-5.38336075252130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EF6-4E90-A488-5D96C258CCEE}"/>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Sheet1!$P$22:$P$23</c:f>
              <c:strCache>
                <c:ptCount val="2"/>
                <c:pt idx="0">
                  <c:v>China</c:v>
                </c:pt>
                <c:pt idx="1">
                  <c:v>India</c:v>
                </c:pt>
              </c:strCache>
            </c:strRef>
          </c:cat>
          <c:val>
            <c:numRef>
              <c:f>Sheet1!$Q$22:$Q$23</c:f>
              <c:numCache>
                <c:formatCode>General</c:formatCode>
                <c:ptCount val="2"/>
                <c:pt idx="0" formatCode="#,##0">
                  <c:v>70711</c:v>
                </c:pt>
                <c:pt idx="1">
                  <c:v>13944</c:v>
                </c:pt>
              </c:numCache>
            </c:numRef>
          </c:val>
          <c:extLst xmlns:c16r2="http://schemas.microsoft.com/office/drawing/2015/06/chart">
            <c:ext xmlns:c16="http://schemas.microsoft.com/office/drawing/2014/chart" uri="{C3380CC4-5D6E-409C-BE32-E72D297353CC}">
              <c16:uniqueId val="{00000002-3EF6-4E90-A488-5D96C258CCEE}"/>
            </c:ext>
          </c:extLst>
        </c:ser>
        <c:dLbls>
          <c:showLegendKey val="0"/>
          <c:showVal val="1"/>
          <c:showCatName val="0"/>
          <c:showSerName val="0"/>
          <c:showPercent val="0"/>
          <c:showBubbleSize val="0"/>
        </c:dLbls>
        <c:gapWidth val="150"/>
        <c:shape val="box"/>
        <c:axId val="215299200"/>
        <c:axId val="215306240"/>
        <c:axId val="0"/>
      </c:bar3DChart>
      <c:catAx>
        <c:axId val="215299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Times New Roman" panose="02020603050405020304" pitchFamily="18" charset="0"/>
              </a:defRPr>
            </a:pPr>
            <a:endParaRPr lang="en-US"/>
          </a:p>
        </c:txPr>
        <c:crossAx val="215306240"/>
        <c:crosses val="autoZero"/>
        <c:auto val="1"/>
        <c:lblAlgn val="ctr"/>
        <c:lblOffset val="100"/>
        <c:noMultiLvlLbl val="0"/>
      </c:catAx>
      <c:valAx>
        <c:axId val="21530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5299200"/>
        <c:crosses val="autoZero"/>
        <c:crossBetween val="between"/>
      </c:valAx>
      <c:spPr>
        <a:noFill/>
        <a:ln>
          <a:noFill/>
        </a:ln>
        <a:effectLst/>
      </c:spPr>
    </c:plotArea>
    <c:plotVisOnly val="1"/>
    <c:dispBlanksAs val="gap"/>
    <c:showDLblsOverMax val="0"/>
  </c:chart>
  <c:spPr>
    <a:noFill/>
    <a:ln w="19050">
      <a:solidFill>
        <a:sysClr val="window" lastClr="FFFFFF">
          <a:lumMod val="75000"/>
        </a:sysClr>
      </a:solid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cap="none" spc="20" baseline="0">
                <a:solidFill>
                  <a:schemeClr val="tx1"/>
                </a:solidFill>
                <a:latin typeface="Century Gothic" panose="020B0502020202020204" pitchFamily="34" charset="0"/>
                <a:ea typeface="+mn-ea"/>
                <a:cs typeface="Times New Roman" panose="02020603050405020304" pitchFamily="18" charset="0"/>
              </a:defRPr>
            </a:pPr>
            <a:r>
              <a:rPr lang="en-US" b="1" dirty="0">
                <a:latin typeface="Century Gothic" panose="020B0502020202020204" pitchFamily="34" charset="0"/>
              </a:rPr>
              <a:t>Total Number of Research Entities </a:t>
            </a:r>
          </a:p>
          <a:p>
            <a:pPr>
              <a:defRPr sz="1920" b="1" i="0" u="none" strike="noStrike" kern="1200" cap="none" spc="20" baseline="0">
                <a:solidFill>
                  <a:schemeClr val="tx1"/>
                </a:solidFill>
                <a:latin typeface="Century Gothic" panose="020B0502020202020204" pitchFamily="34" charset="0"/>
                <a:ea typeface="+mn-ea"/>
                <a:cs typeface="Times New Roman" panose="02020603050405020304" pitchFamily="18" charset="0"/>
              </a:defRPr>
            </a:pPr>
            <a:r>
              <a:rPr lang="en-US" b="1" dirty="0">
                <a:latin typeface="Century Gothic" panose="020B0502020202020204" pitchFamily="34" charset="0"/>
              </a:rPr>
              <a:t>(2010-11)</a:t>
            </a:r>
          </a:p>
        </c:rich>
      </c:tx>
      <c:layout>
        <c:manualLayout>
          <c:xMode val="edge"/>
          <c:yMode val="edge"/>
          <c:x val="0.1802256027476529"/>
          <c:y val="2.3926047788983561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Sheet1!$Q$25</c:f>
              <c:strCache>
                <c:ptCount val="1"/>
                <c:pt idx="0">
                  <c:v>Total Number of Research Entities (2010-11)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dLbls>
            <c:dLbl>
              <c:idx val="0"/>
              <c:layout>
                <c:manualLayout>
                  <c:x val="2.2916667418525834E-2"/>
                  <c:y val="-3.887982765709829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0FA-4D5B-84E3-9724A38C795A}"/>
                </c:ext>
              </c:extLst>
            </c:dLbl>
            <c:dLbl>
              <c:idx val="1"/>
              <c:layout>
                <c:manualLayout>
                  <c:x val="3.4375001127788754E-2"/>
                  <c:y val="-4.4861339604344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0FA-4D5B-84E3-9724A38C795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Sheet1!$P$26:$P$27</c:f>
              <c:strCache>
                <c:ptCount val="2"/>
                <c:pt idx="0">
                  <c:v>China</c:v>
                </c:pt>
                <c:pt idx="1">
                  <c:v>India</c:v>
                </c:pt>
              </c:strCache>
            </c:strRef>
          </c:cat>
          <c:val>
            <c:numRef>
              <c:f>Sheet1!$Q$26:$Q$27</c:f>
              <c:numCache>
                <c:formatCode>General</c:formatCode>
                <c:ptCount val="2"/>
                <c:pt idx="0">
                  <c:v>1215</c:v>
                </c:pt>
                <c:pt idx="1">
                  <c:v>321</c:v>
                </c:pt>
              </c:numCache>
            </c:numRef>
          </c:val>
          <c:extLst xmlns:c16r2="http://schemas.microsoft.com/office/drawing/2015/06/chart">
            <c:ext xmlns:c16="http://schemas.microsoft.com/office/drawing/2014/chart" uri="{C3380CC4-5D6E-409C-BE32-E72D297353CC}">
              <c16:uniqueId val="{00000002-D0FA-4D5B-84E3-9724A38C795A}"/>
            </c:ext>
          </c:extLst>
        </c:ser>
        <c:dLbls>
          <c:showLegendKey val="0"/>
          <c:showVal val="1"/>
          <c:showCatName val="0"/>
          <c:showSerName val="0"/>
          <c:showPercent val="0"/>
          <c:showBubbleSize val="0"/>
        </c:dLbls>
        <c:gapWidth val="150"/>
        <c:shape val="box"/>
        <c:axId val="215740800"/>
        <c:axId val="215743488"/>
        <c:axId val="0"/>
      </c:bar3DChart>
      <c:catAx>
        <c:axId val="215740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Times New Roman" panose="02020603050405020304" pitchFamily="18" charset="0"/>
              </a:defRPr>
            </a:pPr>
            <a:endParaRPr lang="en-US"/>
          </a:p>
        </c:txPr>
        <c:crossAx val="215743488"/>
        <c:crosses val="autoZero"/>
        <c:auto val="1"/>
        <c:lblAlgn val="ctr"/>
        <c:lblOffset val="100"/>
        <c:noMultiLvlLbl val="0"/>
      </c:catAx>
      <c:valAx>
        <c:axId val="21574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5740800"/>
        <c:crosses val="autoZero"/>
        <c:crossBetween val="between"/>
      </c:valAx>
      <c:spPr>
        <a:noFill/>
        <a:ln>
          <a:noFill/>
        </a:ln>
        <a:effectLst/>
      </c:spPr>
    </c:plotArea>
    <c:plotVisOnly val="1"/>
    <c:dispBlanksAs val="gap"/>
    <c:showDLblsOverMax val="0"/>
  </c:chart>
  <c:spPr>
    <a:noFill/>
    <a:ln w="19050">
      <a:solidFill>
        <a:sysClr val="window" lastClr="FFFFFF">
          <a:lumMod val="75000"/>
        </a:sysClr>
      </a:solid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latin typeface="Century Gothic" panose="020B0502020202020204" pitchFamily="34" charset="0"/>
              </a:defRPr>
            </a:pPr>
            <a:r>
              <a:rPr lang="en-US" sz="1400" dirty="0">
                <a:latin typeface="Century Gothic" panose="020B0502020202020204" pitchFamily="34" charset="0"/>
              </a:rPr>
              <a:t>High Maternal Mortality</a:t>
            </a:r>
          </a:p>
          <a:p>
            <a:pPr>
              <a:defRPr sz="1400">
                <a:latin typeface="Century Gothic" panose="020B0502020202020204" pitchFamily="34" charset="0"/>
              </a:defRPr>
            </a:pPr>
            <a:r>
              <a:rPr lang="en-US" sz="1400" dirty="0">
                <a:latin typeface="Century Gothic" panose="020B0502020202020204" pitchFamily="34" charset="0"/>
              </a:rPr>
              <a:t>(modeled estimate, per 100,000 live births) </a:t>
            </a:r>
          </a:p>
          <a:p>
            <a:pPr>
              <a:defRPr sz="1400">
                <a:latin typeface="Century Gothic" panose="020B0502020202020204" pitchFamily="34" charset="0"/>
              </a:defRPr>
            </a:pPr>
            <a:r>
              <a:rPr lang="en-US" sz="1400" dirty="0">
                <a:latin typeface="Century Gothic" panose="020B0502020202020204" pitchFamily="34" charset="0"/>
              </a:rPr>
              <a:t>(1990-2015)</a:t>
            </a:r>
          </a:p>
        </c:rich>
      </c:tx>
      <c:overlay val="0"/>
    </c:title>
    <c:autoTitleDeleted val="0"/>
    <c:plotArea>
      <c:layout/>
      <c:barChart>
        <c:barDir val="col"/>
        <c:grouping val="clustered"/>
        <c:varyColors val="0"/>
        <c:ser>
          <c:idx val="0"/>
          <c:order val="0"/>
          <c:tx>
            <c:strRef>
              <c:f>Sheet1!$J$1</c:f>
              <c:strCache>
                <c:ptCount val="1"/>
                <c:pt idx="0">
                  <c:v>1990</c:v>
                </c:pt>
              </c:strCache>
            </c:strRef>
          </c:tx>
          <c:spPr>
            <a:solidFill>
              <a:schemeClr val="accent1"/>
            </a:solidFill>
            <a:ln>
              <a:noFill/>
            </a:ln>
            <a:effectLst/>
          </c:spPr>
          <c:invertIfNegative val="0"/>
          <c:cat>
            <c:strRef>
              <c:f>Sheet1!$I$2:$I$6</c:f>
              <c:strCache>
                <c:ptCount val="5"/>
                <c:pt idx="0">
                  <c:v>China</c:v>
                </c:pt>
                <c:pt idx="1">
                  <c:v>Vietnam</c:v>
                </c:pt>
                <c:pt idx="2">
                  <c:v>Indonesia</c:v>
                </c:pt>
                <c:pt idx="3">
                  <c:v>India</c:v>
                </c:pt>
                <c:pt idx="4">
                  <c:v>Bangladesh</c:v>
                </c:pt>
              </c:strCache>
            </c:strRef>
          </c:cat>
          <c:val>
            <c:numRef>
              <c:f>Sheet1!$J$2:$J$6</c:f>
              <c:numCache>
                <c:formatCode>General</c:formatCode>
                <c:ptCount val="5"/>
                <c:pt idx="0">
                  <c:v>97</c:v>
                </c:pt>
                <c:pt idx="1">
                  <c:v>139</c:v>
                </c:pt>
                <c:pt idx="2">
                  <c:v>446</c:v>
                </c:pt>
                <c:pt idx="3">
                  <c:v>556</c:v>
                </c:pt>
                <c:pt idx="4">
                  <c:v>569</c:v>
                </c:pt>
              </c:numCache>
            </c:numRef>
          </c:val>
          <c:extLst xmlns:c16r2="http://schemas.microsoft.com/office/drawing/2015/06/chart">
            <c:ext xmlns:c16="http://schemas.microsoft.com/office/drawing/2014/chart" uri="{C3380CC4-5D6E-409C-BE32-E72D297353CC}">
              <c16:uniqueId val="{00000000-04D5-4042-93F2-2F6F0BC38764}"/>
            </c:ext>
          </c:extLst>
        </c:ser>
        <c:ser>
          <c:idx val="1"/>
          <c:order val="1"/>
          <c:tx>
            <c:strRef>
              <c:f>Sheet1!$K$1</c:f>
              <c:strCache>
                <c:ptCount val="1"/>
                <c:pt idx="0">
                  <c:v>2015</c:v>
                </c:pt>
              </c:strCache>
            </c:strRef>
          </c:tx>
          <c:spPr>
            <a:solidFill>
              <a:schemeClr val="accent2"/>
            </a:solidFill>
            <a:ln>
              <a:noFill/>
            </a:ln>
            <a:effectLst/>
          </c:spPr>
          <c:invertIfNegative val="0"/>
          <c:cat>
            <c:strRef>
              <c:f>Sheet1!$I$2:$I$6</c:f>
              <c:strCache>
                <c:ptCount val="5"/>
                <c:pt idx="0">
                  <c:v>China</c:v>
                </c:pt>
                <c:pt idx="1">
                  <c:v>Vietnam</c:v>
                </c:pt>
                <c:pt idx="2">
                  <c:v>Indonesia</c:v>
                </c:pt>
                <c:pt idx="3">
                  <c:v>India</c:v>
                </c:pt>
                <c:pt idx="4">
                  <c:v>Bangladesh</c:v>
                </c:pt>
              </c:strCache>
            </c:strRef>
          </c:cat>
          <c:val>
            <c:numRef>
              <c:f>Sheet1!$K$2:$K$6</c:f>
              <c:numCache>
                <c:formatCode>General</c:formatCode>
                <c:ptCount val="5"/>
                <c:pt idx="0">
                  <c:v>27</c:v>
                </c:pt>
                <c:pt idx="1">
                  <c:v>54</c:v>
                </c:pt>
                <c:pt idx="2">
                  <c:v>126</c:v>
                </c:pt>
                <c:pt idx="3">
                  <c:v>174</c:v>
                </c:pt>
                <c:pt idx="4">
                  <c:v>176</c:v>
                </c:pt>
              </c:numCache>
            </c:numRef>
          </c:val>
          <c:extLst xmlns:c16r2="http://schemas.microsoft.com/office/drawing/2015/06/chart">
            <c:ext xmlns:c16="http://schemas.microsoft.com/office/drawing/2014/chart" uri="{C3380CC4-5D6E-409C-BE32-E72D297353CC}">
              <c16:uniqueId val="{00000001-04D5-4042-93F2-2F6F0BC38764}"/>
            </c:ext>
          </c:extLst>
        </c:ser>
        <c:dLbls>
          <c:showLegendKey val="0"/>
          <c:showVal val="0"/>
          <c:showCatName val="0"/>
          <c:showSerName val="0"/>
          <c:showPercent val="0"/>
          <c:showBubbleSize val="0"/>
        </c:dLbls>
        <c:gapWidth val="219"/>
        <c:overlap val="-27"/>
        <c:axId val="260339584"/>
        <c:axId val="260341120"/>
      </c:barChart>
      <c:catAx>
        <c:axId val="26033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60341120"/>
        <c:crosses val="autoZero"/>
        <c:auto val="1"/>
        <c:lblAlgn val="ctr"/>
        <c:lblOffset val="100"/>
        <c:noMultiLvlLbl val="0"/>
      </c:catAx>
      <c:valAx>
        <c:axId val="26034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6033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Times New Roman" panose="02020603050405020304" pitchFamily="18" charset="0"/>
            </a:defRPr>
          </a:pPr>
          <a:endParaRPr lang="en-US"/>
        </a:p>
      </c:txPr>
    </c:legend>
    <c:plotVisOnly val="1"/>
    <c:dispBlanksAs val="gap"/>
    <c:showDLblsOverMax val="0"/>
  </c:chart>
  <c:spPr>
    <a:noFill/>
    <a:ln>
      <a:solidFill>
        <a:sysClr val="window" lastClr="FFFFFF">
          <a:lumMod val="85000"/>
        </a:sysClr>
      </a:solid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Century Gothic" panose="020B0502020202020204" pitchFamily="34" charset="0"/>
                <a:ea typeface="+mn-ea"/>
                <a:cs typeface="Times New Roman" panose="02020603050405020304" pitchFamily="18" charset="0"/>
              </a:defRPr>
            </a:pPr>
            <a:r>
              <a:rPr lang="en-US" sz="1600" b="1" dirty="0">
                <a:latin typeface="Century Gothic" panose="020B0502020202020204" pitchFamily="34" charset="0"/>
              </a:rPr>
              <a:t>Few Women</a:t>
            </a:r>
            <a:r>
              <a:rPr lang="en-US" sz="1600" b="1" baseline="0" dirty="0">
                <a:latin typeface="Century Gothic" panose="020B0502020202020204" pitchFamily="34" charset="0"/>
              </a:rPr>
              <a:t> Holding Seats in National Parliament</a:t>
            </a:r>
            <a:endParaRPr lang="en-US" sz="1600" b="1" dirty="0">
              <a:latin typeface="Century Gothic" panose="020B0502020202020204" pitchFamily="34" charset="0"/>
            </a:endParaRPr>
          </a:p>
        </c:rich>
      </c:tx>
      <c:overlay val="0"/>
      <c:spPr>
        <a:noFill/>
        <a:ln>
          <a:noFill/>
        </a:ln>
        <a:effectLst/>
      </c:spPr>
    </c:title>
    <c:autoTitleDeleted val="0"/>
    <c:plotArea>
      <c:layout>
        <c:manualLayout>
          <c:layoutTarget val="inner"/>
          <c:xMode val="edge"/>
          <c:yMode val="edge"/>
          <c:x val="0.13074989421442557"/>
          <c:y val="0.19316239316239317"/>
          <c:w val="0.82167815366520125"/>
          <c:h val="0.60784810552527091"/>
        </c:manualLayout>
      </c:layout>
      <c:barChart>
        <c:barDir val="col"/>
        <c:grouping val="clustered"/>
        <c:varyColors val="0"/>
        <c:ser>
          <c:idx val="0"/>
          <c:order val="0"/>
          <c:tx>
            <c:strRef>
              <c:f>Sheet1!$N$1</c:f>
              <c:strCache>
                <c:ptCount val="1"/>
                <c:pt idx="0">
                  <c:v>1990</c:v>
                </c:pt>
              </c:strCache>
            </c:strRef>
          </c:tx>
          <c:spPr>
            <a:solidFill>
              <a:schemeClr val="accent1"/>
            </a:solidFill>
            <a:ln>
              <a:noFill/>
            </a:ln>
            <a:effectLst/>
          </c:spPr>
          <c:invertIfNegative val="0"/>
          <c:cat>
            <c:strRef>
              <c:f>Sheet1!$M$2:$M$6</c:f>
              <c:strCache>
                <c:ptCount val="5"/>
                <c:pt idx="0">
                  <c:v>Vietnam</c:v>
                </c:pt>
                <c:pt idx="1">
                  <c:v>China</c:v>
                </c:pt>
                <c:pt idx="2">
                  <c:v>Bangladesh</c:v>
                </c:pt>
                <c:pt idx="3">
                  <c:v>Indonesia</c:v>
                </c:pt>
                <c:pt idx="4">
                  <c:v>India</c:v>
                </c:pt>
              </c:strCache>
            </c:strRef>
          </c:cat>
          <c:val>
            <c:numRef>
              <c:f>Sheet1!$N$2:$N$6</c:f>
              <c:numCache>
                <c:formatCode>General</c:formatCode>
                <c:ptCount val="5"/>
                <c:pt idx="0">
                  <c:v>17.7</c:v>
                </c:pt>
                <c:pt idx="1">
                  <c:v>21.3</c:v>
                </c:pt>
                <c:pt idx="2">
                  <c:v>10.3</c:v>
                </c:pt>
                <c:pt idx="3">
                  <c:v>12.4</c:v>
                </c:pt>
                <c:pt idx="4">
                  <c:v>5</c:v>
                </c:pt>
              </c:numCache>
            </c:numRef>
          </c:val>
          <c:extLst xmlns:c16r2="http://schemas.microsoft.com/office/drawing/2015/06/chart">
            <c:ext xmlns:c16="http://schemas.microsoft.com/office/drawing/2014/chart" uri="{C3380CC4-5D6E-409C-BE32-E72D297353CC}">
              <c16:uniqueId val="{00000000-EDD1-4EBD-A346-534FC38681D9}"/>
            </c:ext>
          </c:extLst>
        </c:ser>
        <c:ser>
          <c:idx val="1"/>
          <c:order val="1"/>
          <c:tx>
            <c:strRef>
              <c:f>Sheet1!$O$1</c:f>
              <c:strCache>
                <c:ptCount val="1"/>
                <c:pt idx="0">
                  <c:v>2016</c:v>
                </c:pt>
              </c:strCache>
            </c:strRef>
          </c:tx>
          <c:spPr>
            <a:solidFill>
              <a:schemeClr val="accent2"/>
            </a:solidFill>
            <a:ln>
              <a:noFill/>
            </a:ln>
            <a:effectLst/>
          </c:spPr>
          <c:invertIfNegative val="0"/>
          <c:cat>
            <c:strRef>
              <c:f>Sheet1!$M$2:$M$6</c:f>
              <c:strCache>
                <c:ptCount val="5"/>
                <c:pt idx="0">
                  <c:v>Vietnam</c:v>
                </c:pt>
                <c:pt idx="1">
                  <c:v>China</c:v>
                </c:pt>
                <c:pt idx="2">
                  <c:v>Bangladesh</c:v>
                </c:pt>
                <c:pt idx="3">
                  <c:v>Indonesia</c:v>
                </c:pt>
                <c:pt idx="4">
                  <c:v>India</c:v>
                </c:pt>
              </c:strCache>
            </c:strRef>
          </c:cat>
          <c:val>
            <c:numRef>
              <c:f>Sheet1!$O$2:$O$6</c:f>
              <c:numCache>
                <c:formatCode>General</c:formatCode>
                <c:ptCount val="5"/>
                <c:pt idx="0">
                  <c:v>26.7</c:v>
                </c:pt>
                <c:pt idx="1">
                  <c:v>23.6</c:v>
                </c:pt>
                <c:pt idx="2">
                  <c:v>20</c:v>
                </c:pt>
                <c:pt idx="3">
                  <c:v>17.100000000000001</c:v>
                </c:pt>
                <c:pt idx="4">
                  <c:v>12</c:v>
                </c:pt>
              </c:numCache>
            </c:numRef>
          </c:val>
          <c:extLst xmlns:c16r2="http://schemas.microsoft.com/office/drawing/2015/06/chart">
            <c:ext xmlns:c16="http://schemas.microsoft.com/office/drawing/2014/chart" uri="{C3380CC4-5D6E-409C-BE32-E72D297353CC}">
              <c16:uniqueId val="{00000001-EDD1-4EBD-A346-534FC38681D9}"/>
            </c:ext>
          </c:extLst>
        </c:ser>
        <c:dLbls>
          <c:showLegendKey val="0"/>
          <c:showVal val="0"/>
          <c:showCatName val="0"/>
          <c:showSerName val="0"/>
          <c:showPercent val="0"/>
          <c:showBubbleSize val="0"/>
        </c:dLbls>
        <c:gapWidth val="219"/>
        <c:overlap val="-27"/>
        <c:axId val="260748800"/>
        <c:axId val="260750336"/>
      </c:barChart>
      <c:catAx>
        <c:axId val="26074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60750336"/>
        <c:crosses val="autoZero"/>
        <c:auto val="1"/>
        <c:lblAlgn val="ctr"/>
        <c:lblOffset val="100"/>
        <c:noMultiLvlLbl val="0"/>
      </c:catAx>
      <c:valAx>
        <c:axId val="26075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60748800"/>
        <c:crosses val="autoZero"/>
        <c:crossBetween val="between"/>
      </c:valAx>
      <c:spPr>
        <a:noFill/>
        <a:ln>
          <a:noFill/>
        </a:ln>
        <a:effectLst/>
      </c:spPr>
    </c:plotArea>
    <c:legend>
      <c:legendPos val="b"/>
      <c:layout>
        <c:manualLayout>
          <c:xMode val="edge"/>
          <c:yMode val="edge"/>
          <c:x val="0.25618146349859794"/>
          <c:y val="0.93260111716804617"/>
          <c:w val="0.52406998343290323"/>
          <c:h val="5.0304865737936605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Times New Roman" panose="02020603050405020304" pitchFamily="18" charset="0"/>
            </a:defRPr>
          </a:pPr>
          <a:endParaRPr lang="en-US"/>
        </a:p>
      </c:txPr>
    </c:legend>
    <c:plotVisOnly val="1"/>
    <c:dispBlanksAs val="gap"/>
    <c:showDLblsOverMax val="0"/>
  </c:chart>
  <c:spPr>
    <a:noFill/>
    <a:ln>
      <a:solidFill>
        <a:sysClr val="window" lastClr="FFFFFF">
          <a:lumMod val="85000"/>
        </a:sysClr>
      </a:solid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Century Gothic" panose="020B0502020202020204" pitchFamily="34" charset="0"/>
                <a:ea typeface="+mn-ea"/>
                <a:cs typeface="Times New Roman" panose="02020603050405020304" pitchFamily="18" charset="0"/>
              </a:defRPr>
            </a:pPr>
            <a:r>
              <a:rPr lang="en-US" sz="1400" b="1" dirty="0">
                <a:latin typeface="Century Gothic" panose="020B0502020202020204" pitchFamily="34" charset="0"/>
              </a:rPr>
              <a:t>Low Female to Male Labor force Participation Rate (%)</a:t>
            </a:r>
          </a:p>
          <a:p>
            <a:pPr>
              <a:defRPr sz="1400" b="1" i="0" u="none" strike="noStrike" kern="1200" spc="0" baseline="0">
                <a:solidFill>
                  <a:sysClr val="windowText" lastClr="000000"/>
                </a:solidFill>
                <a:latin typeface="Century Gothic" panose="020B0502020202020204" pitchFamily="34" charset="0"/>
                <a:ea typeface="+mn-ea"/>
                <a:cs typeface="Times New Roman" panose="02020603050405020304" pitchFamily="18" charset="0"/>
              </a:defRPr>
            </a:pPr>
            <a:r>
              <a:rPr lang="en-US" sz="1400" b="1" dirty="0">
                <a:latin typeface="Century Gothic" panose="020B0502020202020204" pitchFamily="34" charset="0"/>
              </a:rPr>
              <a:t>(modeled ILO estimate) </a:t>
            </a:r>
          </a:p>
          <a:p>
            <a:pPr>
              <a:defRPr sz="1400" b="1" i="0" u="none" strike="noStrike" kern="1200" spc="0" baseline="0">
                <a:solidFill>
                  <a:sysClr val="windowText" lastClr="000000"/>
                </a:solidFill>
                <a:latin typeface="Century Gothic" panose="020B0502020202020204" pitchFamily="34" charset="0"/>
                <a:ea typeface="+mn-ea"/>
                <a:cs typeface="Times New Roman" panose="02020603050405020304" pitchFamily="18" charset="0"/>
              </a:defRPr>
            </a:pPr>
            <a:r>
              <a:rPr lang="en-US" sz="1400" b="1" dirty="0">
                <a:latin typeface="Century Gothic" panose="020B0502020202020204" pitchFamily="34" charset="0"/>
              </a:rPr>
              <a:t>(1990-2016)</a:t>
            </a:r>
          </a:p>
        </c:rich>
      </c:tx>
      <c:layout>
        <c:manualLayout>
          <c:xMode val="edge"/>
          <c:yMode val="edge"/>
          <c:x val="0.10897474511948571"/>
          <c:y val="1.9230769230769232E-2"/>
        </c:manualLayout>
      </c:layout>
      <c:overlay val="0"/>
      <c:spPr>
        <a:noFill/>
        <a:ln>
          <a:noFill/>
        </a:ln>
        <a:effectLst/>
      </c:spPr>
    </c:title>
    <c:autoTitleDeleted val="0"/>
    <c:plotArea>
      <c:layout>
        <c:manualLayout>
          <c:layoutTarget val="inner"/>
          <c:xMode val="edge"/>
          <c:yMode val="edge"/>
          <c:x val="0.1491809913926429"/>
          <c:y val="0.22872871660273236"/>
          <c:w val="0.80354182896693438"/>
          <c:h val="0.57435342216838281"/>
        </c:manualLayout>
      </c:layout>
      <c:barChart>
        <c:barDir val="col"/>
        <c:grouping val="clustered"/>
        <c:varyColors val="0"/>
        <c:ser>
          <c:idx val="0"/>
          <c:order val="0"/>
          <c:tx>
            <c:strRef>
              <c:f>Sheet1!$R$1</c:f>
              <c:strCache>
                <c:ptCount val="1"/>
                <c:pt idx="0">
                  <c:v>1990</c:v>
                </c:pt>
              </c:strCache>
            </c:strRef>
          </c:tx>
          <c:spPr>
            <a:solidFill>
              <a:schemeClr val="accent1"/>
            </a:solidFill>
            <a:ln>
              <a:noFill/>
            </a:ln>
            <a:effectLst/>
          </c:spPr>
          <c:invertIfNegative val="0"/>
          <c:cat>
            <c:strRef>
              <c:f>Sheet1!$Q$2:$Q$6</c:f>
              <c:strCache>
                <c:ptCount val="5"/>
                <c:pt idx="0">
                  <c:v>Vietnam</c:v>
                </c:pt>
                <c:pt idx="1">
                  <c:v>China</c:v>
                </c:pt>
                <c:pt idx="2">
                  <c:v>Indonesia</c:v>
                </c:pt>
                <c:pt idx="3">
                  <c:v>Bangladesh</c:v>
                </c:pt>
                <c:pt idx="4">
                  <c:v>India</c:v>
                </c:pt>
              </c:strCache>
            </c:strRef>
          </c:cat>
          <c:val>
            <c:numRef>
              <c:f>Sheet1!$R$2:$R$6</c:f>
              <c:numCache>
                <c:formatCode>General</c:formatCode>
                <c:ptCount val="5"/>
                <c:pt idx="0">
                  <c:v>87.404243546408139</c:v>
                </c:pt>
                <c:pt idx="1">
                  <c:v>86.488972775069598</c:v>
                </c:pt>
                <c:pt idx="2">
                  <c:v>61.873596604393747</c:v>
                </c:pt>
                <c:pt idx="3">
                  <c:v>69.825020072147964</c:v>
                </c:pt>
                <c:pt idx="4">
                  <c:v>40.93228584775072</c:v>
                </c:pt>
              </c:numCache>
            </c:numRef>
          </c:val>
          <c:extLst xmlns:c16r2="http://schemas.microsoft.com/office/drawing/2015/06/chart">
            <c:ext xmlns:c16="http://schemas.microsoft.com/office/drawing/2014/chart" uri="{C3380CC4-5D6E-409C-BE32-E72D297353CC}">
              <c16:uniqueId val="{00000000-9A28-4B3A-8C1F-6DF569C5271F}"/>
            </c:ext>
          </c:extLst>
        </c:ser>
        <c:ser>
          <c:idx val="1"/>
          <c:order val="1"/>
          <c:tx>
            <c:strRef>
              <c:f>Sheet1!$S$1</c:f>
              <c:strCache>
                <c:ptCount val="1"/>
                <c:pt idx="0">
                  <c:v>2016</c:v>
                </c:pt>
              </c:strCache>
            </c:strRef>
          </c:tx>
          <c:spPr>
            <a:solidFill>
              <a:schemeClr val="accent2"/>
            </a:solidFill>
            <a:ln>
              <a:noFill/>
            </a:ln>
            <a:effectLst/>
          </c:spPr>
          <c:invertIfNegative val="0"/>
          <c:cat>
            <c:strRef>
              <c:f>Sheet1!$Q$2:$Q$6</c:f>
              <c:strCache>
                <c:ptCount val="5"/>
                <c:pt idx="0">
                  <c:v>Vietnam</c:v>
                </c:pt>
                <c:pt idx="1">
                  <c:v>China</c:v>
                </c:pt>
                <c:pt idx="2">
                  <c:v>Indonesia</c:v>
                </c:pt>
                <c:pt idx="3">
                  <c:v>Bangladesh</c:v>
                </c:pt>
                <c:pt idx="4">
                  <c:v>India</c:v>
                </c:pt>
              </c:strCache>
            </c:strRef>
          </c:cat>
          <c:val>
            <c:numRef>
              <c:f>Sheet1!$S$2:$S$6</c:f>
              <c:numCache>
                <c:formatCode>General</c:formatCode>
                <c:ptCount val="5"/>
                <c:pt idx="0">
                  <c:v>88.722598944558314</c:v>
                </c:pt>
                <c:pt idx="1">
                  <c:v>81.344941275498158</c:v>
                </c:pt>
                <c:pt idx="2">
                  <c:v>60.809553914995341</c:v>
                </c:pt>
                <c:pt idx="3">
                  <c:v>53.293027289039465</c:v>
                </c:pt>
                <c:pt idx="4">
                  <c:v>34.01985021905751</c:v>
                </c:pt>
              </c:numCache>
            </c:numRef>
          </c:val>
          <c:extLst xmlns:c16r2="http://schemas.microsoft.com/office/drawing/2015/06/chart">
            <c:ext xmlns:c16="http://schemas.microsoft.com/office/drawing/2014/chart" uri="{C3380CC4-5D6E-409C-BE32-E72D297353CC}">
              <c16:uniqueId val="{00000001-9A28-4B3A-8C1F-6DF569C5271F}"/>
            </c:ext>
          </c:extLst>
        </c:ser>
        <c:dLbls>
          <c:showLegendKey val="0"/>
          <c:showVal val="0"/>
          <c:showCatName val="0"/>
          <c:showSerName val="0"/>
          <c:showPercent val="0"/>
          <c:showBubbleSize val="0"/>
        </c:dLbls>
        <c:gapWidth val="219"/>
        <c:overlap val="-27"/>
        <c:axId val="265110272"/>
        <c:axId val="265111808"/>
      </c:barChart>
      <c:catAx>
        <c:axId val="26511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65111808"/>
        <c:crosses val="autoZero"/>
        <c:auto val="1"/>
        <c:lblAlgn val="ctr"/>
        <c:lblOffset val="100"/>
        <c:noMultiLvlLbl val="0"/>
      </c:catAx>
      <c:valAx>
        <c:axId val="26511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6511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Times New Roman" panose="02020603050405020304" pitchFamily="18" charset="0"/>
            </a:defRPr>
          </a:pPr>
          <a:endParaRPr lang="en-US"/>
        </a:p>
      </c:txPr>
    </c:legend>
    <c:plotVisOnly val="1"/>
    <c:dispBlanksAs val="gap"/>
    <c:showDLblsOverMax val="0"/>
  </c:chart>
  <c:spPr>
    <a:noFill/>
    <a:ln>
      <a:solidFill>
        <a:sysClr val="window" lastClr="FFFFFF">
          <a:lumMod val="85000"/>
        </a:sysClr>
      </a:solid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mj-lt"/>
                <a:ea typeface="+mn-ea"/>
                <a:cs typeface="Times New Roman" panose="02020603050405020304" pitchFamily="18" charset="0"/>
              </a:defRPr>
            </a:pPr>
            <a:r>
              <a:rPr lang="en-US" sz="1800" b="1" dirty="0">
                <a:latin typeface="+mj-lt"/>
              </a:rPr>
              <a:t>Total Area Harvested for Cereals (million ha) China and India (1961-2014)</a:t>
            </a:r>
          </a:p>
        </c:rich>
      </c:tx>
      <c:overlay val="0"/>
      <c:spPr>
        <a:noFill/>
        <a:ln>
          <a:noFill/>
        </a:ln>
        <a:effectLst/>
      </c:spPr>
    </c:title>
    <c:autoTitleDeleted val="0"/>
    <c:plotArea>
      <c:layout>
        <c:manualLayout>
          <c:layoutTarget val="inner"/>
          <c:xMode val="edge"/>
          <c:yMode val="edge"/>
          <c:x val="8.6171837163982815E-2"/>
          <c:y val="0.12258938409624381"/>
          <c:w val="0.88977666888013873"/>
          <c:h val="0.66215456091563485"/>
        </c:manualLayout>
      </c:layout>
      <c:lineChart>
        <c:grouping val="standard"/>
        <c:varyColors val="0"/>
        <c:ser>
          <c:idx val="2"/>
          <c:order val="0"/>
          <c:tx>
            <c:strRef>
              <c:f>production!$B$31</c:f>
              <c:strCache>
                <c:ptCount val="1"/>
                <c:pt idx="0">
                  <c:v>China--Area harvested (million ha)</c:v>
                </c:pt>
              </c:strCache>
            </c:strRef>
          </c:tx>
          <c:spPr>
            <a:ln w="57150" cap="rnd">
              <a:solidFill>
                <a:srgbClr val="FF0000"/>
              </a:solidFill>
              <a:prstDash val="solid"/>
              <a:round/>
            </a:ln>
            <a:effectLst/>
          </c:spPr>
          <c:marker>
            <c:symbol val="none"/>
          </c:marker>
          <c:cat>
            <c:numRef>
              <c:f>production!$C$28:$BD$28</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production!$C$31:$BD$31</c:f>
              <c:numCache>
                <c:formatCode>General</c:formatCode>
                <c:ptCount val="54"/>
                <c:pt idx="0">
                  <c:v>90.552841000000001</c:v>
                </c:pt>
                <c:pt idx="1">
                  <c:v>89.761511999999996</c:v>
                </c:pt>
                <c:pt idx="2">
                  <c:v>91.216573999999994</c:v>
                </c:pt>
                <c:pt idx="3">
                  <c:v>92.897266999999999</c:v>
                </c:pt>
                <c:pt idx="4">
                  <c:v>91.910487000000003</c:v>
                </c:pt>
                <c:pt idx="5">
                  <c:v>93.712992999999997</c:v>
                </c:pt>
                <c:pt idx="6">
                  <c:v>92.806916000000001</c:v>
                </c:pt>
                <c:pt idx="7">
                  <c:v>90.488276999999997</c:v>
                </c:pt>
                <c:pt idx="8">
                  <c:v>92.117126999999996</c:v>
                </c:pt>
                <c:pt idx="9">
                  <c:v>93.712433000000004</c:v>
                </c:pt>
                <c:pt idx="10">
                  <c:v>96.997310999999996</c:v>
                </c:pt>
                <c:pt idx="11">
                  <c:v>97.317336999999995</c:v>
                </c:pt>
                <c:pt idx="12">
                  <c:v>96.958051999999995</c:v>
                </c:pt>
                <c:pt idx="13">
                  <c:v>97.681832999999997</c:v>
                </c:pt>
                <c:pt idx="14">
                  <c:v>98.094420999999997</c:v>
                </c:pt>
                <c:pt idx="15">
                  <c:v>98.627104000000003</c:v>
                </c:pt>
                <c:pt idx="16">
                  <c:v>97.255616000000003</c:v>
                </c:pt>
                <c:pt idx="17">
                  <c:v>97.445665000000005</c:v>
                </c:pt>
                <c:pt idx="18">
                  <c:v>96.233158000000003</c:v>
                </c:pt>
                <c:pt idx="19">
                  <c:v>95.054327999999998</c:v>
                </c:pt>
                <c:pt idx="20">
                  <c:v>92.653171</c:v>
                </c:pt>
                <c:pt idx="21">
                  <c:v>91.007542000000001</c:v>
                </c:pt>
                <c:pt idx="22">
                  <c:v>92.800537000000006</c:v>
                </c:pt>
                <c:pt idx="23">
                  <c:v>92.388368</c:v>
                </c:pt>
                <c:pt idx="24">
                  <c:v>88.792334999999994</c:v>
                </c:pt>
                <c:pt idx="25">
                  <c:v>90.393456</c:v>
                </c:pt>
                <c:pt idx="26">
                  <c:v>90.299943999999996</c:v>
                </c:pt>
                <c:pt idx="27">
                  <c:v>89.372990000000001</c:v>
                </c:pt>
                <c:pt idx="28">
                  <c:v>91.447327999999999</c:v>
                </c:pt>
                <c:pt idx="29">
                  <c:v>93.583275999999998</c:v>
                </c:pt>
                <c:pt idx="30">
                  <c:v>94.139409000000001</c:v>
                </c:pt>
                <c:pt idx="31">
                  <c:v>92.599254000000002</c:v>
                </c:pt>
                <c:pt idx="32">
                  <c:v>89.307972000000007</c:v>
                </c:pt>
                <c:pt idx="33">
                  <c:v>87.905446999999995</c:v>
                </c:pt>
                <c:pt idx="34">
                  <c:v>89.769969000000003</c:v>
                </c:pt>
                <c:pt idx="35">
                  <c:v>92.642764</c:v>
                </c:pt>
                <c:pt idx="36">
                  <c:v>92.562195000000003</c:v>
                </c:pt>
                <c:pt idx="37">
                  <c:v>92.530230000000003</c:v>
                </c:pt>
                <c:pt idx="38">
                  <c:v>92.012320000000003</c:v>
                </c:pt>
                <c:pt idx="39">
                  <c:v>85.639713</c:v>
                </c:pt>
                <c:pt idx="40">
                  <c:v>82.960614000000007</c:v>
                </c:pt>
                <c:pt idx="41">
                  <c:v>81.807609999999997</c:v>
                </c:pt>
                <c:pt idx="42">
                  <c:v>77.111152000000004</c:v>
                </c:pt>
                <c:pt idx="43">
                  <c:v>79.612109000000004</c:v>
                </c:pt>
                <c:pt idx="44">
                  <c:v>82.166731999999996</c:v>
                </c:pt>
                <c:pt idx="45">
                  <c:v>83.428109000000006</c:v>
                </c:pt>
                <c:pt idx="46">
                  <c:v>86.058143999999999</c:v>
                </c:pt>
                <c:pt idx="47">
                  <c:v>86.521642</c:v>
                </c:pt>
                <c:pt idx="48">
                  <c:v>88.677218999999994</c:v>
                </c:pt>
                <c:pt idx="49">
                  <c:v>90.172844999999995</c:v>
                </c:pt>
                <c:pt idx="50">
                  <c:v>91.283434</c:v>
                </c:pt>
                <c:pt idx="51">
                  <c:v>92.819980999999999</c:v>
                </c:pt>
                <c:pt idx="52">
                  <c:v>94.140658999999999</c:v>
                </c:pt>
                <c:pt idx="53">
                  <c:v>94.996257999999997</c:v>
                </c:pt>
              </c:numCache>
            </c:numRef>
          </c:val>
          <c:smooth val="0"/>
          <c:extLst xmlns:c16r2="http://schemas.microsoft.com/office/drawing/2015/06/chart">
            <c:ext xmlns:c16="http://schemas.microsoft.com/office/drawing/2014/chart" uri="{C3380CC4-5D6E-409C-BE32-E72D297353CC}">
              <c16:uniqueId val="{00000000-6E7F-4837-96AE-A81D3B121F49}"/>
            </c:ext>
          </c:extLst>
        </c:ser>
        <c:ser>
          <c:idx val="3"/>
          <c:order val="1"/>
          <c:tx>
            <c:strRef>
              <c:f>production!$B$32</c:f>
              <c:strCache>
                <c:ptCount val="1"/>
                <c:pt idx="0">
                  <c:v>India--Area harvested (million ha)</c:v>
                </c:pt>
              </c:strCache>
            </c:strRef>
          </c:tx>
          <c:spPr>
            <a:ln w="57150" cap="rnd">
              <a:solidFill>
                <a:srgbClr val="00B050"/>
              </a:solidFill>
              <a:prstDash val="solid"/>
              <a:round/>
            </a:ln>
            <a:effectLst/>
          </c:spPr>
          <c:marker>
            <c:symbol val="none"/>
          </c:marker>
          <c:cat>
            <c:numRef>
              <c:f>production!$C$28:$BD$28</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production!$C$32:$BD$32</c:f>
              <c:numCache>
                <c:formatCode>General</c:formatCode>
                <c:ptCount val="54"/>
                <c:pt idx="0">
                  <c:v>92.239016000000007</c:v>
                </c:pt>
                <c:pt idx="1">
                  <c:v>93.852007999999998</c:v>
                </c:pt>
                <c:pt idx="2">
                  <c:v>93.571016</c:v>
                </c:pt>
                <c:pt idx="3">
                  <c:v>94.306008000000006</c:v>
                </c:pt>
                <c:pt idx="4">
                  <c:v>93.277016000000003</c:v>
                </c:pt>
                <c:pt idx="5">
                  <c:v>92.729816</c:v>
                </c:pt>
                <c:pt idx="6">
                  <c:v>96.062008000000006</c:v>
                </c:pt>
                <c:pt idx="7">
                  <c:v>98.822912000000002</c:v>
                </c:pt>
                <c:pt idx="8">
                  <c:v>100.872596</c:v>
                </c:pt>
                <c:pt idx="9">
                  <c:v>100.377004</c:v>
                </c:pt>
                <c:pt idx="10">
                  <c:v>99.673103999999995</c:v>
                </c:pt>
                <c:pt idx="11">
                  <c:v>98.043803999999994</c:v>
                </c:pt>
                <c:pt idx="12">
                  <c:v>103.78890800000001</c:v>
                </c:pt>
                <c:pt idx="13">
                  <c:v>99.388716000000002</c:v>
                </c:pt>
                <c:pt idx="14">
                  <c:v>101.366908</c:v>
                </c:pt>
                <c:pt idx="15">
                  <c:v>101.46512</c:v>
                </c:pt>
                <c:pt idx="16">
                  <c:v>103.72362</c:v>
                </c:pt>
                <c:pt idx="17">
                  <c:v>104.34000399999999</c:v>
                </c:pt>
                <c:pt idx="18">
                  <c:v>103.47331200000001</c:v>
                </c:pt>
                <c:pt idx="19">
                  <c:v>104.06699999999999</c:v>
                </c:pt>
                <c:pt idx="20">
                  <c:v>105.50830000000001</c:v>
                </c:pt>
                <c:pt idx="21">
                  <c:v>101.083696</c:v>
                </c:pt>
                <c:pt idx="22">
                  <c:v>106.613208</c:v>
                </c:pt>
                <c:pt idx="23">
                  <c:v>105.1756</c:v>
                </c:pt>
                <c:pt idx="24">
                  <c:v>104.056596</c:v>
                </c:pt>
                <c:pt idx="25">
                  <c:v>104.049212</c:v>
                </c:pt>
                <c:pt idx="26">
                  <c:v>98.573604000000003</c:v>
                </c:pt>
                <c:pt idx="27">
                  <c:v>103.542716</c:v>
                </c:pt>
                <c:pt idx="28">
                  <c:v>104.0557</c:v>
                </c:pt>
                <c:pt idx="29">
                  <c:v>102.536512</c:v>
                </c:pt>
                <c:pt idx="30">
                  <c:v>100.243408</c:v>
                </c:pt>
                <c:pt idx="31">
                  <c:v>99.499504000000002</c:v>
                </c:pt>
                <c:pt idx="32">
                  <c:v>100.0665</c:v>
                </c:pt>
                <c:pt idx="33">
                  <c:v>100.1842</c:v>
                </c:pt>
                <c:pt idx="34">
                  <c:v>99.450800000000001</c:v>
                </c:pt>
                <c:pt idx="35">
                  <c:v>100.3</c:v>
                </c:pt>
                <c:pt idx="36">
                  <c:v>100.16719999999999</c:v>
                </c:pt>
                <c:pt idx="37">
                  <c:v>100.9042</c:v>
                </c:pt>
                <c:pt idx="38">
                  <c:v>102.0917</c:v>
                </c:pt>
                <c:pt idx="39">
                  <c:v>102.4024</c:v>
                </c:pt>
                <c:pt idx="40">
                  <c:v>100.2711</c:v>
                </c:pt>
                <c:pt idx="41">
                  <c:v>94.4709</c:v>
                </c:pt>
                <c:pt idx="42">
                  <c:v>98.603099999999998</c:v>
                </c:pt>
                <c:pt idx="43">
                  <c:v>97.805700000000002</c:v>
                </c:pt>
                <c:pt idx="44">
                  <c:v>99.519199999999998</c:v>
                </c:pt>
                <c:pt idx="45">
                  <c:v>99.236800000000002</c:v>
                </c:pt>
                <c:pt idx="46">
                  <c:v>100.8335</c:v>
                </c:pt>
                <c:pt idx="47">
                  <c:v>101.1555</c:v>
                </c:pt>
                <c:pt idx="48">
                  <c:v>97.171599999999998</c:v>
                </c:pt>
                <c:pt idx="49">
                  <c:v>100.0758</c:v>
                </c:pt>
                <c:pt idx="50">
                  <c:v>100.62569999999999</c:v>
                </c:pt>
                <c:pt idx="51">
                  <c:v>98.968999999999994</c:v>
                </c:pt>
                <c:pt idx="52">
                  <c:v>99.269949999999994</c:v>
                </c:pt>
                <c:pt idx="53">
                  <c:v>98.978999999999999</c:v>
                </c:pt>
              </c:numCache>
            </c:numRef>
          </c:val>
          <c:smooth val="0"/>
          <c:extLst xmlns:c16r2="http://schemas.microsoft.com/office/drawing/2015/06/chart">
            <c:ext xmlns:c16="http://schemas.microsoft.com/office/drawing/2014/chart" uri="{C3380CC4-5D6E-409C-BE32-E72D297353CC}">
              <c16:uniqueId val="{00000001-6E7F-4837-96AE-A81D3B121F49}"/>
            </c:ext>
          </c:extLst>
        </c:ser>
        <c:dLbls>
          <c:showLegendKey val="0"/>
          <c:showVal val="0"/>
          <c:showCatName val="0"/>
          <c:showSerName val="0"/>
          <c:showPercent val="0"/>
          <c:showBubbleSize val="0"/>
        </c:dLbls>
        <c:marker val="1"/>
        <c:smooth val="0"/>
        <c:axId val="65428096"/>
        <c:axId val="65429888"/>
      </c:lineChart>
      <c:catAx>
        <c:axId val="6542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5429888"/>
        <c:crosses val="autoZero"/>
        <c:auto val="1"/>
        <c:lblAlgn val="ctr"/>
        <c:lblOffset val="100"/>
        <c:noMultiLvlLbl val="0"/>
      </c:catAx>
      <c:valAx>
        <c:axId val="65429888"/>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5428096"/>
        <c:crosses val="autoZero"/>
        <c:crossBetween val="between"/>
      </c:valAx>
      <c:spPr>
        <a:noFill/>
        <a:ln>
          <a:noFill/>
        </a:ln>
        <a:effectLst/>
      </c:spPr>
    </c:plotArea>
    <c:legend>
      <c:legendPos val="b"/>
      <c:layout>
        <c:manualLayout>
          <c:xMode val="edge"/>
          <c:yMode val="edge"/>
          <c:x val="0"/>
          <c:y val="0.86956495902533493"/>
          <c:w val="1"/>
          <c:h val="0.1187880728553943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Times New Roman" panose="02020603050405020304" pitchFamily="18" charset="0"/>
            </a:defRPr>
          </a:pPr>
          <a:endParaRPr lang="en-US"/>
        </a:p>
      </c:txPr>
    </c:legend>
    <c:plotVisOnly val="1"/>
    <c:dispBlanksAs val="gap"/>
    <c:showDLblsOverMax val="0"/>
  </c:chart>
  <c:spPr>
    <a:noFill/>
    <a:ln w="28575">
      <a:solidFill>
        <a:sysClr val="window" lastClr="FFFFFF">
          <a:lumMod val="95000"/>
        </a:sysClr>
      </a:solid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Century Gothic" panose="020B0502020202020204" pitchFamily="34" charset="0"/>
                <a:ea typeface="+mn-ea"/>
                <a:cs typeface="Times New Roman" panose="02020603050405020304" pitchFamily="18" charset="0"/>
              </a:defRPr>
            </a:pPr>
            <a:r>
              <a:rPr lang="en-US" sz="1800" b="1" dirty="0">
                <a:latin typeface="Century Gothic" panose="020B0502020202020204" pitchFamily="34" charset="0"/>
              </a:rPr>
              <a:t>Low</a:t>
            </a:r>
            <a:r>
              <a:rPr lang="en-US" sz="1800" b="1" baseline="0" dirty="0">
                <a:latin typeface="Century Gothic" panose="020B0502020202020204" pitchFamily="34" charset="0"/>
              </a:rPr>
              <a:t> Female</a:t>
            </a:r>
            <a:r>
              <a:rPr lang="en-US" sz="1800" b="1" dirty="0">
                <a:latin typeface="Century Gothic" panose="020B0502020202020204" pitchFamily="34" charset="0"/>
              </a:rPr>
              <a:t> Literacy rates (%) </a:t>
            </a:r>
          </a:p>
        </c:rich>
      </c:tx>
      <c:layout>
        <c:manualLayout>
          <c:xMode val="edge"/>
          <c:yMode val="edge"/>
          <c:x val="0.13159108819409007"/>
          <c:y val="4.0598297428881054E-2"/>
        </c:manualLayout>
      </c:layout>
      <c:overlay val="0"/>
      <c:spPr>
        <a:noFill/>
        <a:ln>
          <a:noFill/>
        </a:ln>
        <a:effectLst/>
      </c:spPr>
    </c:title>
    <c:autoTitleDeleted val="0"/>
    <c:plotArea>
      <c:layout>
        <c:manualLayout>
          <c:layoutTarget val="inner"/>
          <c:xMode val="edge"/>
          <c:yMode val="edge"/>
          <c:x val="0.24162402437691183"/>
          <c:y val="0.20887781965102289"/>
          <c:w val="0.75417231748234692"/>
          <c:h val="0.61514647943106537"/>
        </c:manualLayout>
      </c:layout>
      <c:barChart>
        <c:barDir val="col"/>
        <c:grouping val="clustered"/>
        <c:varyColors val="0"/>
        <c:ser>
          <c:idx val="0"/>
          <c:order val="0"/>
          <c:tx>
            <c:strRef>
              <c:f>Sheet2!$N$1</c:f>
              <c:strCache>
                <c:ptCount val="1"/>
                <c:pt idx="0">
                  <c:v>Literacy rate, adult female (% of females ages 15 and above) [Latest available Year Data]</c:v>
                </c:pt>
              </c:strCache>
            </c:strRef>
          </c:tx>
          <c:spPr>
            <a:solidFill>
              <a:schemeClr val="accent1"/>
            </a:solidFill>
            <a:ln>
              <a:noFill/>
            </a:ln>
            <a:effectLst/>
          </c:spPr>
          <c:invertIfNegative val="0"/>
          <c:dPt>
            <c:idx val="4"/>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063E-4DE7-A47C-67A804667758}"/>
              </c:ext>
            </c:extLst>
          </c:dPt>
          <c:cat>
            <c:strRef>
              <c:f>Sheet2!$M$2:$M$6</c:f>
              <c:strCache>
                <c:ptCount val="5"/>
                <c:pt idx="0">
                  <c:v>Indonesia (2016)</c:v>
                </c:pt>
                <c:pt idx="1">
                  <c:v>China (2010)</c:v>
                </c:pt>
                <c:pt idx="2">
                  <c:v>Vietnam (2009)</c:v>
                </c:pt>
                <c:pt idx="3">
                  <c:v>Bangladesh (2016)</c:v>
                </c:pt>
                <c:pt idx="4">
                  <c:v>India (2011)</c:v>
                </c:pt>
              </c:strCache>
            </c:strRef>
          </c:cat>
          <c:val>
            <c:numRef>
              <c:f>Sheet2!$N$2:$N$6</c:f>
              <c:numCache>
                <c:formatCode>General</c:formatCode>
                <c:ptCount val="5"/>
                <c:pt idx="0">
                  <c:v>93.586920000000006</c:v>
                </c:pt>
                <c:pt idx="1">
                  <c:v>92.71123</c:v>
                </c:pt>
                <c:pt idx="2">
                  <c:v>91.379090000000005</c:v>
                </c:pt>
                <c:pt idx="3">
                  <c:v>69.897210000000001</c:v>
                </c:pt>
                <c:pt idx="4">
                  <c:v>59.277320000000003</c:v>
                </c:pt>
              </c:numCache>
            </c:numRef>
          </c:val>
          <c:extLst xmlns:c16r2="http://schemas.microsoft.com/office/drawing/2015/06/chart">
            <c:ext xmlns:c16="http://schemas.microsoft.com/office/drawing/2014/chart" uri="{C3380CC4-5D6E-409C-BE32-E72D297353CC}">
              <c16:uniqueId val="{00000002-063E-4DE7-A47C-67A804667758}"/>
            </c:ext>
          </c:extLst>
        </c:ser>
        <c:dLbls>
          <c:showLegendKey val="0"/>
          <c:showVal val="0"/>
          <c:showCatName val="0"/>
          <c:showSerName val="0"/>
          <c:showPercent val="0"/>
          <c:showBubbleSize val="0"/>
        </c:dLbls>
        <c:gapWidth val="219"/>
        <c:overlap val="-27"/>
        <c:axId val="265125248"/>
        <c:axId val="265147520"/>
      </c:barChart>
      <c:catAx>
        <c:axId val="26512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65147520"/>
        <c:crosses val="autoZero"/>
        <c:auto val="1"/>
        <c:lblAlgn val="ctr"/>
        <c:lblOffset val="100"/>
        <c:noMultiLvlLbl val="0"/>
      </c:catAx>
      <c:valAx>
        <c:axId val="265147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65125248"/>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mj-lt"/>
                <a:ea typeface="+mn-ea"/>
                <a:cs typeface="Times New Roman" panose="02020603050405020304" pitchFamily="18" charset="0"/>
              </a:defRPr>
            </a:pPr>
            <a:r>
              <a:rPr lang="en-US" sz="1600" b="1" dirty="0">
                <a:latin typeface="+mj-lt"/>
                <a:cs typeface="Times New Roman" panose="02020603050405020304" pitchFamily="18" charset="0"/>
              </a:rPr>
              <a:t>Total Cereals Yield (Hg/Ha)</a:t>
            </a:r>
            <a:r>
              <a:rPr lang="en-US" sz="1600" b="1" baseline="0" dirty="0">
                <a:latin typeface="+mj-lt"/>
                <a:cs typeface="Times New Roman" panose="02020603050405020304" pitchFamily="18" charset="0"/>
              </a:rPr>
              <a:t> </a:t>
            </a:r>
            <a:r>
              <a:rPr lang="en-US" sz="1600" b="1" dirty="0">
                <a:latin typeface="+mj-lt"/>
                <a:cs typeface="Times New Roman" panose="02020603050405020304" pitchFamily="18" charset="0"/>
              </a:rPr>
              <a:t>(1961−2013) </a:t>
            </a:r>
          </a:p>
          <a:p>
            <a:pPr>
              <a:defRPr sz="1600" b="1" i="0" u="none" strike="noStrike" kern="1200" spc="0" baseline="0">
                <a:solidFill>
                  <a:sysClr val="windowText" lastClr="000000"/>
                </a:solidFill>
                <a:latin typeface="+mj-lt"/>
                <a:ea typeface="+mn-ea"/>
                <a:cs typeface="Times New Roman" panose="02020603050405020304" pitchFamily="18" charset="0"/>
              </a:defRPr>
            </a:pPr>
            <a:r>
              <a:rPr lang="en-US" sz="1600" b="1" dirty="0">
                <a:latin typeface="+mj-lt"/>
                <a:cs typeface="Times New Roman" panose="02020603050405020304" pitchFamily="18" charset="0"/>
              </a:rPr>
              <a:t>(Brazil, China, India, Indonesia, Africa and World)</a:t>
            </a:r>
          </a:p>
        </c:rich>
      </c:tx>
      <c:layout>
        <c:manualLayout>
          <c:xMode val="edge"/>
          <c:yMode val="edge"/>
          <c:x val="0.12017994277865514"/>
          <c:y val="1.783042685679807E-2"/>
        </c:manualLayout>
      </c:layout>
      <c:overlay val="0"/>
      <c:spPr>
        <a:noFill/>
        <a:ln>
          <a:noFill/>
        </a:ln>
        <a:effectLst/>
      </c:spPr>
    </c:title>
    <c:autoTitleDeleted val="0"/>
    <c:plotArea>
      <c:layout>
        <c:manualLayout>
          <c:layoutTarget val="inner"/>
          <c:xMode val="edge"/>
          <c:yMode val="edge"/>
          <c:x val="7.4571918973967102E-2"/>
          <c:y val="0.15650670125378299"/>
          <c:w val="0.897957048930068"/>
          <c:h val="0.69328529945429995"/>
        </c:manualLayout>
      </c:layout>
      <c:lineChart>
        <c:grouping val="standard"/>
        <c:varyColors val="0"/>
        <c:ser>
          <c:idx val="0"/>
          <c:order val="0"/>
          <c:tx>
            <c:strRef>
              <c:f>Sheet2!$A$2</c:f>
              <c:strCache>
                <c:ptCount val="1"/>
                <c:pt idx="0">
                  <c:v>Brazil</c:v>
                </c:pt>
              </c:strCache>
            </c:strRef>
          </c:tx>
          <c:spPr>
            <a:ln w="57150" cap="rnd">
              <a:solidFill>
                <a:srgbClr val="FFC000"/>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Sheet2!$B$2:$BB$2</c:f>
              <c:numCache>
                <c:formatCode>General</c:formatCode>
                <c:ptCount val="53"/>
                <c:pt idx="0">
                  <c:v>13463</c:v>
                </c:pt>
                <c:pt idx="1">
                  <c:v>13815</c:v>
                </c:pt>
                <c:pt idx="2">
                  <c:v>13224</c:v>
                </c:pt>
                <c:pt idx="3">
                  <c:v>12564</c:v>
                </c:pt>
                <c:pt idx="4">
                  <c:v>14283</c:v>
                </c:pt>
                <c:pt idx="5">
                  <c:v>13213</c:v>
                </c:pt>
                <c:pt idx="6">
                  <c:v>14022</c:v>
                </c:pt>
                <c:pt idx="7">
                  <c:v>13505</c:v>
                </c:pt>
                <c:pt idx="8">
                  <c:v>13028</c:v>
                </c:pt>
                <c:pt idx="9">
                  <c:v>14088</c:v>
                </c:pt>
                <c:pt idx="10">
                  <c:v>12908</c:v>
                </c:pt>
                <c:pt idx="11">
                  <c:v>12997</c:v>
                </c:pt>
                <c:pt idx="12">
                  <c:v>14117</c:v>
                </c:pt>
                <c:pt idx="13">
                  <c:v>14558</c:v>
                </c:pt>
                <c:pt idx="14">
                  <c:v>13588</c:v>
                </c:pt>
                <c:pt idx="15">
                  <c:v>14446</c:v>
                </c:pt>
                <c:pt idx="16">
                  <c:v>14525</c:v>
                </c:pt>
                <c:pt idx="17">
                  <c:v>12101</c:v>
                </c:pt>
                <c:pt idx="18">
                  <c:v>13013</c:v>
                </c:pt>
                <c:pt idx="19">
                  <c:v>15757</c:v>
                </c:pt>
                <c:pt idx="20">
                  <c:v>16111</c:v>
                </c:pt>
                <c:pt idx="21">
                  <c:v>15448</c:v>
                </c:pt>
                <c:pt idx="22">
                  <c:v>16146</c:v>
                </c:pt>
                <c:pt idx="23">
                  <c:v>16773</c:v>
                </c:pt>
                <c:pt idx="24">
                  <c:v>18278</c:v>
                </c:pt>
                <c:pt idx="25">
                  <c:v>16647</c:v>
                </c:pt>
                <c:pt idx="26">
                  <c:v>18821</c:v>
                </c:pt>
                <c:pt idx="27">
                  <c:v>18588</c:v>
                </c:pt>
                <c:pt idx="28">
                  <c:v>19997</c:v>
                </c:pt>
                <c:pt idx="29">
                  <c:v>17551</c:v>
                </c:pt>
                <c:pt idx="30">
                  <c:v>18507</c:v>
                </c:pt>
                <c:pt idx="31">
                  <c:v>21425</c:v>
                </c:pt>
                <c:pt idx="32">
                  <c:v>23545</c:v>
                </c:pt>
                <c:pt idx="33">
                  <c:v>22844</c:v>
                </c:pt>
                <c:pt idx="34">
                  <c:v>25132</c:v>
                </c:pt>
                <c:pt idx="35">
                  <c:v>25731</c:v>
                </c:pt>
                <c:pt idx="36">
                  <c:v>25221</c:v>
                </c:pt>
                <c:pt idx="37">
                  <c:v>25812</c:v>
                </c:pt>
                <c:pt idx="38">
                  <c:v>27209</c:v>
                </c:pt>
                <c:pt idx="39">
                  <c:v>26614</c:v>
                </c:pt>
                <c:pt idx="40">
                  <c:v>31496</c:v>
                </c:pt>
                <c:pt idx="41">
                  <c:v>28460</c:v>
                </c:pt>
                <c:pt idx="42">
                  <c:v>33853</c:v>
                </c:pt>
                <c:pt idx="43">
                  <c:v>31315</c:v>
                </c:pt>
                <c:pt idx="44">
                  <c:v>28826</c:v>
                </c:pt>
                <c:pt idx="45">
                  <c:v>32105</c:v>
                </c:pt>
                <c:pt idx="46">
                  <c:v>35531</c:v>
                </c:pt>
                <c:pt idx="47">
                  <c:v>38308</c:v>
                </c:pt>
                <c:pt idx="48">
                  <c:v>35315</c:v>
                </c:pt>
                <c:pt idx="49">
                  <c:v>40408</c:v>
                </c:pt>
                <c:pt idx="50">
                  <c:v>40375</c:v>
                </c:pt>
                <c:pt idx="51">
                  <c:v>45845</c:v>
                </c:pt>
                <c:pt idx="52">
                  <c:v>48264</c:v>
                </c:pt>
              </c:numCache>
            </c:numRef>
          </c:val>
          <c:smooth val="0"/>
          <c:extLst xmlns:c16r2="http://schemas.microsoft.com/office/drawing/2015/06/chart">
            <c:ext xmlns:c16="http://schemas.microsoft.com/office/drawing/2014/chart" uri="{C3380CC4-5D6E-409C-BE32-E72D297353CC}">
              <c16:uniqueId val="{00000000-F199-46A3-8AC4-52F8EA85ACDA}"/>
            </c:ext>
          </c:extLst>
        </c:ser>
        <c:ser>
          <c:idx val="1"/>
          <c:order val="1"/>
          <c:tx>
            <c:strRef>
              <c:f>Sheet2!$A$3</c:f>
              <c:strCache>
                <c:ptCount val="1"/>
                <c:pt idx="0">
                  <c:v>China</c:v>
                </c:pt>
              </c:strCache>
            </c:strRef>
          </c:tx>
          <c:spPr>
            <a:ln w="57150" cap="rnd">
              <a:solidFill>
                <a:srgbClr val="FF0000"/>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Sheet2!$B$3:$BB$3</c:f>
              <c:numCache>
                <c:formatCode>General</c:formatCode>
                <c:ptCount val="53"/>
                <c:pt idx="0">
                  <c:v>12110</c:v>
                </c:pt>
                <c:pt idx="1">
                  <c:v>13416</c:v>
                </c:pt>
                <c:pt idx="2">
                  <c:v>15069</c:v>
                </c:pt>
                <c:pt idx="3">
                  <c:v>16401</c:v>
                </c:pt>
                <c:pt idx="4">
                  <c:v>17643</c:v>
                </c:pt>
                <c:pt idx="5">
                  <c:v>18953</c:v>
                </c:pt>
                <c:pt idx="6">
                  <c:v>19522</c:v>
                </c:pt>
                <c:pt idx="7">
                  <c:v>19575</c:v>
                </c:pt>
                <c:pt idx="8">
                  <c:v>19159</c:v>
                </c:pt>
                <c:pt idx="9">
                  <c:v>21431</c:v>
                </c:pt>
                <c:pt idx="10">
                  <c:v>21871</c:v>
                </c:pt>
                <c:pt idx="11">
                  <c:v>21221</c:v>
                </c:pt>
                <c:pt idx="12">
                  <c:v>22881</c:v>
                </c:pt>
                <c:pt idx="13">
                  <c:v>24021</c:v>
                </c:pt>
                <c:pt idx="14">
                  <c:v>24928</c:v>
                </c:pt>
                <c:pt idx="15">
                  <c:v>25370</c:v>
                </c:pt>
                <c:pt idx="16">
                  <c:v>25015</c:v>
                </c:pt>
                <c:pt idx="17">
                  <c:v>28020</c:v>
                </c:pt>
                <c:pt idx="18">
                  <c:v>30419</c:v>
                </c:pt>
                <c:pt idx="19">
                  <c:v>29487</c:v>
                </c:pt>
                <c:pt idx="20">
                  <c:v>30916</c:v>
                </c:pt>
                <c:pt idx="21">
                  <c:v>34653</c:v>
                </c:pt>
                <c:pt idx="22">
                  <c:v>37244</c:v>
                </c:pt>
                <c:pt idx="23">
                  <c:v>39609</c:v>
                </c:pt>
                <c:pt idx="24">
                  <c:v>38278</c:v>
                </c:pt>
                <c:pt idx="25">
                  <c:v>38950</c:v>
                </c:pt>
                <c:pt idx="26">
                  <c:v>39783</c:v>
                </c:pt>
                <c:pt idx="27">
                  <c:v>39366</c:v>
                </c:pt>
                <c:pt idx="28">
                  <c:v>40202</c:v>
                </c:pt>
                <c:pt idx="29">
                  <c:v>43247</c:v>
                </c:pt>
                <c:pt idx="30">
                  <c:v>42327</c:v>
                </c:pt>
                <c:pt idx="31">
                  <c:v>43667</c:v>
                </c:pt>
                <c:pt idx="32">
                  <c:v>45677</c:v>
                </c:pt>
                <c:pt idx="33">
                  <c:v>45101</c:v>
                </c:pt>
                <c:pt idx="34">
                  <c:v>46637</c:v>
                </c:pt>
                <c:pt idx="35">
                  <c:v>48981</c:v>
                </c:pt>
                <c:pt idx="36">
                  <c:v>48262</c:v>
                </c:pt>
                <c:pt idx="37">
                  <c:v>49540</c:v>
                </c:pt>
                <c:pt idx="38">
                  <c:v>49471</c:v>
                </c:pt>
                <c:pt idx="39">
                  <c:v>47564</c:v>
                </c:pt>
                <c:pt idx="40">
                  <c:v>48022</c:v>
                </c:pt>
                <c:pt idx="41">
                  <c:v>48897</c:v>
                </c:pt>
                <c:pt idx="42">
                  <c:v>48777</c:v>
                </c:pt>
                <c:pt idx="43">
                  <c:v>51897</c:v>
                </c:pt>
                <c:pt idx="44">
                  <c:v>52256</c:v>
                </c:pt>
                <c:pt idx="45">
                  <c:v>54260</c:v>
                </c:pt>
                <c:pt idx="46">
                  <c:v>53198</c:v>
                </c:pt>
                <c:pt idx="47">
                  <c:v>55484</c:v>
                </c:pt>
                <c:pt idx="48">
                  <c:v>54498</c:v>
                </c:pt>
                <c:pt idx="49">
                  <c:v>55279</c:v>
                </c:pt>
                <c:pt idx="50">
                  <c:v>57034</c:v>
                </c:pt>
                <c:pt idx="51">
                  <c:v>58528</c:v>
                </c:pt>
                <c:pt idx="52">
                  <c:v>58913</c:v>
                </c:pt>
              </c:numCache>
            </c:numRef>
          </c:val>
          <c:smooth val="0"/>
          <c:extLst xmlns:c16r2="http://schemas.microsoft.com/office/drawing/2015/06/chart">
            <c:ext xmlns:c16="http://schemas.microsoft.com/office/drawing/2014/chart" uri="{C3380CC4-5D6E-409C-BE32-E72D297353CC}">
              <c16:uniqueId val="{00000001-F199-46A3-8AC4-52F8EA85ACDA}"/>
            </c:ext>
          </c:extLst>
        </c:ser>
        <c:ser>
          <c:idx val="2"/>
          <c:order val="2"/>
          <c:tx>
            <c:strRef>
              <c:f>Sheet2!$A$4</c:f>
              <c:strCache>
                <c:ptCount val="1"/>
                <c:pt idx="0">
                  <c:v>India</c:v>
                </c:pt>
              </c:strCache>
            </c:strRef>
          </c:tx>
          <c:spPr>
            <a:ln w="57150" cap="rnd">
              <a:solidFill>
                <a:srgbClr val="00B050"/>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Sheet2!$B$4:$BB$4</c:f>
              <c:numCache>
                <c:formatCode>General</c:formatCode>
                <c:ptCount val="53"/>
                <c:pt idx="0">
                  <c:v>9473</c:v>
                </c:pt>
                <c:pt idx="1">
                  <c:v>9297</c:v>
                </c:pt>
                <c:pt idx="2">
                  <c:v>9658</c:v>
                </c:pt>
                <c:pt idx="3">
                  <c:v>9936</c:v>
                </c:pt>
                <c:pt idx="4">
                  <c:v>8544</c:v>
                </c:pt>
                <c:pt idx="5">
                  <c:v>8642</c:v>
                </c:pt>
                <c:pt idx="6">
                  <c:v>9937</c:v>
                </c:pt>
                <c:pt idx="7">
                  <c:v>10366</c:v>
                </c:pt>
                <c:pt idx="8">
                  <c:v>10537</c:v>
                </c:pt>
                <c:pt idx="9">
                  <c:v>11348</c:v>
                </c:pt>
                <c:pt idx="10">
                  <c:v>11361</c:v>
                </c:pt>
                <c:pt idx="11">
                  <c:v>11078</c:v>
                </c:pt>
                <c:pt idx="12">
                  <c:v>11528</c:v>
                </c:pt>
                <c:pt idx="13">
                  <c:v>10745</c:v>
                </c:pt>
                <c:pt idx="14">
                  <c:v>12608</c:v>
                </c:pt>
                <c:pt idx="15">
                  <c:v>11987</c:v>
                </c:pt>
                <c:pt idx="16">
                  <c:v>13311</c:v>
                </c:pt>
                <c:pt idx="17">
                  <c:v>13702</c:v>
                </c:pt>
                <c:pt idx="18">
                  <c:v>12223</c:v>
                </c:pt>
                <c:pt idx="19">
                  <c:v>13500</c:v>
                </c:pt>
                <c:pt idx="20">
                  <c:v>13988</c:v>
                </c:pt>
                <c:pt idx="21">
                  <c:v>13464</c:v>
                </c:pt>
                <c:pt idx="22">
                  <c:v>15644</c:v>
                </c:pt>
                <c:pt idx="23">
                  <c:v>15638</c:v>
                </c:pt>
                <c:pt idx="24">
                  <c:v>15922</c:v>
                </c:pt>
                <c:pt idx="25">
                  <c:v>15854</c:v>
                </c:pt>
                <c:pt idx="26">
                  <c:v>15837</c:v>
                </c:pt>
                <c:pt idx="27">
                  <c:v>17758</c:v>
                </c:pt>
                <c:pt idx="28">
                  <c:v>19164</c:v>
                </c:pt>
                <c:pt idx="29">
                  <c:v>18912</c:v>
                </c:pt>
                <c:pt idx="30">
                  <c:v>19263</c:v>
                </c:pt>
                <c:pt idx="31">
                  <c:v>20248</c:v>
                </c:pt>
                <c:pt idx="32">
                  <c:v>20849</c:v>
                </c:pt>
                <c:pt idx="33">
                  <c:v>21155</c:v>
                </c:pt>
                <c:pt idx="34">
                  <c:v>21117</c:v>
                </c:pt>
                <c:pt idx="35">
                  <c:v>21810</c:v>
                </c:pt>
                <c:pt idx="36">
                  <c:v>22286</c:v>
                </c:pt>
                <c:pt idx="37">
                  <c:v>22484</c:v>
                </c:pt>
                <c:pt idx="38">
                  <c:v>23137</c:v>
                </c:pt>
                <c:pt idx="39">
                  <c:v>22942</c:v>
                </c:pt>
                <c:pt idx="40">
                  <c:v>24231</c:v>
                </c:pt>
                <c:pt idx="41">
                  <c:v>21873</c:v>
                </c:pt>
                <c:pt idx="42">
                  <c:v>23994</c:v>
                </c:pt>
                <c:pt idx="43">
                  <c:v>23500</c:v>
                </c:pt>
                <c:pt idx="44">
                  <c:v>24116</c:v>
                </c:pt>
                <c:pt idx="45">
                  <c:v>24465</c:v>
                </c:pt>
                <c:pt idx="46">
                  <c:v>25833</c:v>
                </c:pt>
                <c:pt idx="47">
                  <c:v>26379</c:v>
                </c:pt>
                <c:pt idx="48">
                  <c:v>25808</c:v>
                </c:pt>
                <c:pt idx="49">
                  <c:v>26764</c:v>
                </c:pt>
                <c:pt idx="50">
                  <c:v>28618</c:v>
                </c:pt>
                <c:pt idx="51">
                  <c:v>30205</c:v>
                </c:pt>
                <c:pt idx="52">
                  <c:v>29616</c:v>
                </c:pt>
              </c:numCache>
            </c:numRef>
          </c:val>
          <c:smooth val="0"/>
          <c:extLst xmlns:c16r2="http://schemas.microsoft.com/office/drawing/2015/06/chart">
            <c:ext xmlns:c16="http://schemas.microsoft.com/office/drawing/2014/chart" uri="{C3380CC4-5D6E-409C-BE32-E72D297353CC}">
              <c16:uniqueId val="{00000002-F199-46A3-8AC4-52F8EA85ACDA}"/>
            </c:ext>
          </c:extLst>
        </c:ser>
        <c:ser>
          <c:idx val="3"/>
          <c:order val="3"/>
          <c:tx>
            <c:strRef>
              <c:f>Sheet2!$A$5</c:f>
              <c:strCache>
                <c:ptCount val="1"/>
                <c:pt idx="0">
                  <c:v>Indonesia</c:v>
                </c:pt>
              </c:strCache>
            </c:strRef>
          </c:tx>
          <c:spPr>
            <a:ln w="57150" cap="rnd">
              <a:solidFill>
                <a:sysClr val="windowText" lastClr="000000">
                  <a:lumMod val="65000"/>
                  <a:lumOff val="35000"/>
                </a:sysClr>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Sheet2!$B$5:$BB$5</c:f>
              <c:numCache>
                <c:formatCode>General</c:formatCode>
                <c:ptCount val="53"/>
                <c:pt idx="0">
                  <c:v>15417</c:v>
                </c:pt>
                <c:pt idx="1">
                  <c:v>15535</c:v>
                </c:pt>
                <c:pt idx="2">
                  <c:v>15019</c:v>
                </c:pt>
                <c:pt idx="3">
                  <c:v>15128</c:v>
                </c:pt>
                <c:pt idx="4">
                  <c:v>15598</c:v>
                </c:pt>
                <c:pt idx="5">
                  <c:v>15143</c:v>
                </c:pt>
                <c:pt idx="6">
                  <c:v>15493</c:v>
                </c:pt>
                <c:pt idx="7">
                  <c:v>18085</c:v>
                </c:pt>
                <c:pt idx="8">
                  <c:v>19441</c:v>
                </c:pt>
                <c:pt idx="9">
                  <c:v>20008</c:v>
                </c:pt>
                <c:pt idx="10">
                  <c:v>20817</c:v>
                </c:pt>
                <c:pt idx="11">
                  <c:v>21524</c:v>
                </c:pt>
                <c:pt idx="12">
                  <c:v>21272</c:v>
                </c:pt>
                <c:pt idx="13">
                  <c:v>22803</c:v>
                </c:pt>
                <c:pt idx="14">
                  <c:v>23073</c:v>
                </c:pt>
                <c:pt idx="15">
                  <c:v>24726</c:v>
                </c:pt>
                <c:pt idx="16">
                  <c:v>24245</c:v>
                </c:pt>
                <c:pt idx="17">
                  <c:v>24930</c:v>
                </c:pt>
                <c:pt idx="18">
                  <c:v>26224</c:v>
                </c:pt>
                <c:pt idx="19">
                  <c:v>28657</c:v>
                </c:pt>
                <c:pt idx="20">
                  <c:v>30221</c:v>
                </c:pt>
                <c:pt idx="21">
                  <c:v>33321</c:v>
                </c:pt>
                <c:pt idx="22">
                  <c:v>33203</c:v>
                </c:pt>
                <c:pt idx="23">
                  <c:v>33794</c:v>
                </c:pt>
                <c:pt idx="24">
                  <c:v>35133</c:v>
                </c:pt>
                <c:pt idx="25">
                  <c:v>34762</c:v>
                </c:pt>
                <c:pt idx="26">
                  <c:v>36047</c:v>
                </c:pt>
                <c:pt idx="27">
                  <c:v>35683</c:v>
                </c:pt>
                <c:pt idx="28">
                  <c:v>37786</c:v>
                </c:pt>
                <c:pt idx="29">
                  <c:v>38002</c:v>
                </c:pt>
                <c:pt idx="30">
                  <c:v>38621</c:v>
                </c:pt>
                <c:pt idx="31">
                  <c:v>38171</c:v>
                </c:pt>
                <c:pt idx="32">
                  <c:v>39163</c:v>
                </c:pt>
                <c:pt idx="33">
                  <c:v>38655</c:v>
                </c:pt>
                <c:pt idx="34">
                  <c:v>38428</c:v>
                </c:pt>
                <c:pt idx="35">
                  <c:v>39449</c:v>
                </c:pt>
                <c:pt idx="36">
                  <c:v>40114</c:v>
                </c:pt>
                <c:pt idx="37">
                  <c:v>38169</c:v>
                </c:pt>
                <c:pt idx="38">
                  <c:v>38957</c:v>
                </c:pt>
                <c:pt idx="39">
                  <c:v>40264</c:v>
                </c:pt>
                <c:pt idx="40">
                  <c:v>40449</c:v>
                </c:pt>
                <c:pt idx="41">
                  <c:v>41695</c:v>
                </c:pt>
                <c:pt idx="42">
                  <c:v>42481</c:v>
                </c:pt>
                <c:pt idx="43">
                  <c:v>42745</c:v>
                </c:pt>
                <c:pt idx="44">
                  <c:v>43113</c:v>
                </c:pt>
                <c:pt idx="45">
                  <c:v>43658</c:v>
                </c:pt>
                <c:pt idx="46">
                  <c:v>44648</c:v>
                </c:pt>
                <c:pt idx="47">
                  <c:v>46943</c:v>
                </c:pt>
                <c:pt idx="48">
                  <c:v>48127</c:v>
                </c:pt>
                <c:pt idx="49">
                  <c:v>48776</c:v>
                </c:pt>
                <c:pt idx="50">
                  <c:v>48863</c:v>
                </c:pt>
                <c:pt idx="51">
                  <c:v>50820</c:v>
                </c:pt>
                <c:pt idx="52">
                  <c:v>50854</c:v>
                </c:pt>
              </c:numCache>
            </c:numRef>
          </c:val>
          <c:smooth val="0"/>
          <c:extLst xmlns:c16r2="http://schemas.microsoft.com/office/drawing/2015/06/chart">
            <c:ext xmlns:c16="http://schemas.microsoft.com/office/drawing/2014/chart" uri="{C3380CC4-5D6E-409C-BE32-E72D297353CC}">
              <c16:uniqueId val="{00000003-F199-46A3-8AC4-52F8EA85ACDA}"/>
            </c:ext>
          </c:extLst>
        </c:ser>
        <c:ser>
          <c:idx val="4"/>
          <c:order val="4"/>
          <c:tx>
            <c:strRef>
              <c:f>Sheet2!$A$6</c:f>
              <c:strCache>
                <c:ptCount val="1"/>
                <c:pt idx="0">
                  <c:v>Africa</c:v>
                </c:pt>
              </c:strCache>
            </c:strRef>
          </c:tx>
          <c:spPr>
            <a:ln w="57150" cap="rnd">
              <a:solidFill>
                <a:srgbClr val="FB8FEC"/>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Sheet2!$B$6:$BB$6</c:f>
              <c:numCache>
                <c:formatCode>General</c:formatCode>
                <c:ptCount val="53"/>
                <c:pt idx="0">
                  <c:v>8102</c:v>
                </c:pt>
                <c:pt idx="1">
                  <c:v>9107</c:v>
                </c:pt>
                <c:pt idx="2">
                  <c:v>8993</c:v>
                </c:pt>
                <c:pt idx="3">
                  <c:v>8550</c:v>
                </c:pt>
                <c:pt idx="4">
                  <c:v>8429</c:v>
                </c:pt>
                <c:pt idx="5">
                  <c:v>8165</c:v>
                </c:pt>
                <c:pt idx="6">
                  <c:v>9603</c:v>
                </c:pt>
                <c:pt idx="7">
                  <c:v>9158</c:v>
                </c:pt>
                <c:pt idx="8">
                  <c:v>8752</c:v>
                </c:pt>
                <c:pt idx="9">
                  <c:v>9075</c:v>
                </c:pt>
                <c:pt idx="10">
                  <c:v>9857</c:v>
                </c:pt>
                <c:pt idx="11">
                  <c:v>10064</c:v>
                </c:pt>
                <c:pt idx="12">
                  <c:v>8695</c:v>
                </c:pt>
                <c:pt idx="13">
                  <c:v>10774</c:v>
                </c:pt>
                <c:pt idx="14">
                  <c:v>10809</c:v>
                </c:pt>
                <c:pt idx="15">
                  <c:v>10383</c:v>
                </c:pt>
                <c:pt idx="16">
                  <c:v>10325</c:v>
                </c:pt>
                <c:pt idx="17">
                  <c:v>10922</c:v>
                </c:pt>
                <c:pt idx="18">
                  <c:v>10608</c:v>
                </c:pt>
                <c:pt idx="19">
                  <c:v>11309</c:v>
                </c:pt>
                <c:pt idx="20">
                  <c:v>12414</c:v>
                </c:pt>
                <c:pt idx="21">
                  <c:v>11617</c:v>
                </c:pt>
                <c:pt idx="22">
                  <c:v>10266</c:v>
                </c:pt>
                <c:pt idx="23">
                  <c:v>9961</c:v>
                </c:pt>
                <c:pt idx="24">
                  <c:v>11414</c:v>
                </c:pt>
                <c:pt idx="25">
                  <c:v>11560</c:v>
                </c:pt>
                <c:pt idx="26">
                  <c:v>11121</c:v>
                </c:pt>
                <c:pt idx="27">
                  <c:v>12058</c:v>
                </c:pt>
                <c:pt idx="28">
                  <c:v>12330</c:v>
                </c:pt>
                <c:pt idx="29">
                  <c:v>11810</c:v>
                </c:pt>
                <c:pt idx="30">
                  <c:v>12401</c:v>
                </c:pt>
                <c:pt idx="31">
                  <c:v>10420</c:v>
                </c:pt>
                <c:pt idx="32">
                  <c:v>11691</c:v>
                </c:pt>
                <c:pt idx="33">
                  <c:v>12089</c:v>
                </c:pt>
                <c:pt idx="34">
                  <c:v>11142</c:v>
                </c:pt>
                <c:pt idx="35">
                  <c:v>13313</c:v>
                </c:pt>
                <c:pt idx="36">
                  <c:v>12026</c:v>
                </c:pt>
                <c:pt idx="37">
                  <c:v>12298</c:v>
                </c:pt>
                <c:pt idx="38">
                  <c:v>12710</c:v>
                </c:pt>
                <c:pt idx="39">
                  <c:v>12692</c:v>
                </c:pt>
                <c:pt idx="40">
                  <c:v>12919</c:v>
                </c:pt>
                <c:pt idx="41">
                  <c:v>13176</c:v>
                </c:pt>
                <c:pt idx="42">
                  <c:v>13224</c:v>
                </c:pt>
                <c:pt idx="43">
                  <c:v>13834</c:v>
                </c:pt>
                <c:pt idx="44">
                  <c:v>13344</c:v>
                </c:pt>
                <c:pt idx="45">
                  <c:v>14488</c:v>
                </c:pt>
                <c:pt idx="46">
                  <c:v>13612</c:v>
                </c:pt>
                <c:pt idx="47">
                  <c:v>14637</c:v>
                </c:pt>
                <c:pt idx="48">
                  <c:v>15364</c:v>
                </c:pt>
                <c:pt idx="49">
                  <c:v>15497</c:v>
                </c:pt>
                <c:pt idx="50">
                  <c:v>14901</c:v>
                </c:pt>
                <c:pt idx="51">
                  <c:v>15802</c:v>
                </c:pt>
                <c:pt idx="52">
                  <c:v>16208</c:v>
                </c:pt>
              </c:numCache>
            </c:numRef>
          </c:val>
          <c:smooth val="0"/>
          <c:extLst xmlns:c16r2="http://schemas.microsoft.com/office/drawing/2015/06/chart">
            <c:ext xmlns:c16="http://schemas.microsoft.com/office/drawing/2014/chart" uri="{C3380CC4-5D6E-409C-BE32-E72D297353CC}">
              <c16:uniqueId val="{00000004-F199-46A3-8AC4-52F8EA85ACDA}"/>
            </c:ext>
          </c:extLst>
        </c:ser>
        <c:ser>
          <c:idx val="5"/>
          <c:order val="5"/>
          <c:tx>
            <c:strRef>
              <c:f>Sheet2!$A$7</c:f>
              <c:strCache>
                <c:ptCount val="1"/>
                <c:pt idx="0">
                  <c:v>World</c:v>
                </c:pt>
              </c:strCache>
            </c:strRef>
          </c:tx>
          <c:spPr>
            <a:ln w="57150" cap="rnd">
              <a:solidFill>
                <a:srgbClr val="00B0F0"/>
              </a:solidFill>
              <a:prstDash val="sysDash"/>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Sheet2!$B$7:$BB$7</c:f>
              <c:numCache>
                <c:formatCode>General</c:formatCode>
                <c:ptCount val="53"/>
                <c:pt idx="0">
                  <c:v>13532</c:v>
                </c:pt>
                <c:pt idx="1">
                  <c:v>14275</c:v>
                </c:pt>
                <c:pt idx="2">
                  <c:v>14401</c:v>
                </c:pt>
                <c:pt idx="3">
                  <c:v>14938</c:v>
                </c:pt>
                <c:pt idx="4">
                  <c:v>14967</c:v>
                </c:pt>
                <c:pt idx="5">
                  <c:v>16102</c:v>
                </c:pt>
                <c:pt idx="6">
                  <c:v>16533</c:v>
                </c:pt>
                <c:pt idx="7">
                  <c:v>16964</c:v>
                </c:pt>
                <c:pt idx="8">
                  <c:v>17088</c:v>
                </c:pt>
                <c:pt idx="9">
                  <c:v>17655</c:v>
                </c:pt>
                <c:pt idx="10">
                  <c:v>18922</c:v>
                </c:pt>
                <c:pt idx="11">
                  <c:v>18582</c:v>
                </c:pt>
                <c:pt idx="12">
                  <c:v>19404</c:v>
                </c:pt>
                <c:pt idx="13">
                  <c:v>18926</c:v>
                </c:pt>
                <c:pt idx="14">
                  <c:v>19126</c:v>
                </c:pt>
                <c:pt idx="15">
                  <c:v>20259</c:v>
                </c:pt>
                <c:pt idx="16">
                  <c:v>20253</c:v>
                </c:pt>
                <c:pt idx="17">
                  <c:v>22126</c:v>
                </c:pt>
                <c:pt idx="18">
                  <c:v>21761</c:v>
                </c:pt>
                <c:pt idx="19">
                  <c:v>21611</c:v>
                </c:pt>
                <c:pt idx="20">
                  <c:v>22468</c:v>
                </c:pt>
                <c:pt idx="21">
                  <c:v>23693</c:v>
                </c:pt>
                <c:pt idx="22">
                  <c:v>23086</c:v>
                </c:pt>
                <c:pt idx="23">
                  <c:v>24991</c:v>
                </c:pt>
                <c:pt idx="24">
                  <c:v>25288</c:v>
                </c:pt>
                <c:pt idx="25">
                  <c:v>25567</c:v>
                </c:pt>
                <c:pt idx="26">
                  <c:v>25397</c:v>
                </c:pt>
                <c:pt idx="27">
                  <c:v>24599</c:v>
                </c:pt>
                <c:pt idx="28">
                  <c:v>26292</c:v>
                </c:pt>
                <c:pt idx="29">
                  <c:v>27569</c:v>
                </c:pt>
                <c:pt idx="30">
                  <c:v>26855</c:v>
                </c:pt>
                <c:pt idx="31">
                  <c:v>27841</c:v>
                </c:pt>
                <c:pt idx="32">
                  <c:v>27329</c:v>
                </c:pt>
                <c:pt idx="33">
                  <c:v>28144</c:v>
                </c:pt>
                <c:pt idx="34">
                  <c:v>27647</c:v>
                </c:pt>
                <c:pt idx="35">
                  <c:v>29445</c:v>
                </c:pt>
                <c:pt idx="36">
                  <c:v>29935</c:v>
                </c:pt>
                <c:pt idx="37">
                  <c:v>30621</c:v>
                </c:pt>
                <c:pt idx="38">
                  <c:v>31079</c:v>
                </c:pt>
                <c:pt idx="39">
                  <c:v>30608</c:v>
                </c:pt>
                <c:pt idx="40">
                  <c:v>31341</c:v>
                </c:pt>
                <c:pt idx="41">
                  <c:v>30770</c:v>
                </c:pt>
                <c:pt idx="42">
                  <c:v>31146</c:v>
                </c:pt>
                <c:pt idx="43">
                  <c:v>33620</c:v>
                </c:pt>
                <c:pt idx="44">
                  <c:v>32835</c:v>
                </c:pt>
                <c:pt idx="45">
                  <c:v>32925</c:v>
                </c:pt>
                <c:pt idx="46">
                  <c:v>33777</c:v>
                </c:pt>
                <c:pt idx="47">
                  <c:v>35482</c:v>
                </c:pt>
                <c:pt idx="48">
                  <c:v>35709</c:v>
                </c:pt>
                <c:pt idx="49">
                  <c:v>35715</c:v>
                </c:pt>
                <c:pt idx="50">
                  <c:v>36668</c:v>
                </c:pt>
                <c:pt idx="51">
                  <c:v>36363</c:v>
                </c:pt>
                <c:pt idx="52">
                  <c:v>38513</c:v>
                </c:pt>
              </c:numCache>
            </c:numRef>
          </c:val>
          <c:smooth val="0"/>
          <c:extLst xmlns:c16r2="http://schemas.microsoft.com/office/drawing/2015/06/chart">
            <c:ext xmlns:c16="http://schemas.microsoft.com/office/drawing/2014/chart" uri="{C3380CC4-5D6E-409C-BE32-E72D297353CC}">
              <c16:uniqueId val="{00000005-F199-46A3-8AC4-52F8EA85ACDA}"/>
            </c:ext>
          </c:extLst>
        </c:ser>
        <c:dLbls>
          <c:showLegendKey val="0"/>
          <c:showVal val="0"/>
          <c:showCatName val="0"/>
          <c:showSerName val="0"/>
          <c:showPercent val="0"/>
          <c:showBubbleSize val="0"/>
        </c:dLbls>
        <c:marker val="1"/>
        <c:smooth val="0"/>
        <c:axId val="66110976"/>
        <c:axId val="66112512"/>
      </c:lineChart>
      <c:catAx>
        <c:axId val="6611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a:ea typeface="+mn-ea"/>
                <a:cs typeface="Times New Roman" panose="02020603050405020304" pitchFamily="18" charset="0"/>
              </a:defRPr>
            </a:pPr>
            <a:endParaRPr lang="en-US"/>
          </a:p>
        </c:txPr>
        <c:crossAx val="66112512"/>
        <c:crosses val="autoZero"/>
        <c:auto val="1"/>
        <c:lblAlgn val="ctr"/>
        <c:lblOffset val="100"/>
        <c:noMultiLvlLbl val="0"/>
      </c:catAx>
      <c:valAx>
        <c:axId val="66112512"/>
        <c:scaling>
          <c:orientation val="minMax"/>
          <c:max val="6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6110976"/>
        <c:crosses val="autoZero"/>
        <c:crossBetween val="between"/>
      </c:valAx>
      <c:spPr>
        <a:noFill/>
        <a:ln>
          <a:noFill/>
        </a:ln>
        <a:effectLst/>
      </c:spPr>
    </c:plotArea>
    <c:legend>
      <c:legendPos val="b"/>
      <c:layout>
        <c:manualLayout>
          <c:xMode val="edge"/>
          <c:yMode val="edge"/>
          <c:x val="1.7114321321492321E-2"/>
          <c:y val="0.92679344070318104"/>
          <c:w val="0.97432902339173999"/>
          <c:h val="6.0236390684627501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j-lt"/>
              <a:ea typeface="+mn-ea"/>
              <a:cs typeface="Times New Roman" panose="02020603050405020304" pitchFamily="18" charset="0"/>
            </a:defRPr>
          </a:pPr>
          <a:endParaRPr lang="en-US"/>
        </a:p>
      </c:txPr>
    </c:legend>
    <c:plotVisOnly val="1"/>
    <c:dispBlanksAs val="gap"/>
    <c:showDLblsOverMax val="0"/>
  </c:chart>
  <c:spPr>
    <a:noFill/>
    <a:ln w="12700">
      <a:solidFill>
        <a:sysClr val="window" lastClr="FFFFFF">
          <a:lumMod val="95000"/>
        </a:sysClr>
      </a:solid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baseline="0">
                <a:solidFill>
                  <a:sysClr val="windowText" lastClr="000000"/>
                </a:solidFill>
                <a:latin typeface="+mj-lt"/>
                <a:ea typeface="+mn-ea"/>
                <a:cs typeface="Times New Roman" panose="02020603050405020304" pitchFamily="18" charset="0"/>
              </a:defRPr>
            </a:pPr>
            <a:r>
              <a:rPr lang="en-US" sz="1600" b="1" cap="none" dirty="0">
                <a:latin typeface="+mj-lt"/>
                <a:cs typeface="Times New Roman" panose="02020603050405020304" pitchFamily="18" charset="0"/>
              </a:rPr>
              <a:t>Total Cereals Yield Growths</a:t>
            </a:r>
            <a:r>
              <a:rPr lang="en-US" sz="1600" b="1" cap="none" baseline="0" dirty="0">
                <a:latin typeface="+mj-lt"/>
                <a:cs typeface="Times New Roman" panose="02020603050405020304" pitchFamily="18" charset="0"/>
              </a:rPr>
              <a:t> </a:t>
            </a:r>
            <a:r>
              <a:rPr lang="en-US" sz="1600" b="1" cap="none" dirty="0">
                <a:latin typeface="+mj-lt"/>
                <a:cs typeface="Times New Roman" panose="02020603050405020304" pitchFamily="18" charset="0"/>
              </a:rPr>
              <a:t>(1961−2013) </a:t>
            </a:r>
          </a:p>
          <a:p>
            <a:pPr>
              <a:defRPr sz="1600" b="1" i="0" u="none" strike="noStrike" kern="1200" cap="none" spc="0" baseline="0">
                <a:solidFill>
                  <a:sysClr val="windowText" lastClr="000000"/>
                </a:solidFill>
                <a:latin typeface="+mj-lt"/>
                <a:ea typeface="+mn-ea"/>
                <a:cs typeface="Times New Roman" panose="02020603050405020304" pitchFamily="18" charset="0"/>
              </a:defRPr>
            </a:pPr>
            <a:r>
              <a:rPr lang="en-US" sz="1600" b="1" cap="none" dirty="0">
                <a:latin typeface="+mj-lt"/>
                <a:cs typeface="Times New Roman" panose="02020603050405020304" pitchFamily="18" charset="0"/>
              </a:rPr>
              <a:t>(Base Year 1961=100)</a:t>
            </a:r>
          </a:p>
          <a:p>
            <a:pPr>
              <a:defRPr sz="1600" b="1" i="0" u="none" strike="noStrike" kern="1200" cap="none" spc="0" baseline="0">
                <a:solidFill>
                  <a:sysClr val="windowText" lastClr="000000"/>
                </a:solidFill>
                <a:latin typeface="+mj-lt"/>
                <a:ea typeface="+mn-ea"/>
                <a:cs typeface="Times New Roman" panose="02020603050405020304" pitchFamily="18" charset="0"/>
              </a:defRPr>
            </a:pPr>
            <a:r>
              <a:rPr lang="en-US" sz="1600" b="1" cap="none" dirty="0">
                <a:latin typeface="+mj-lt"/>
                <a:cs typeface="Times New Roman" panose="02020603050405020304" pitchFamily="18" charset="0"/>
              </a:rPr>
              <a:t>(Brazil, China, India, Indonesia, Africa and World)</a:t>
            </a:r>
          </a:p>
        </c:rich>
      </c:tx>
      <c:overlay val="0"/>
      <c:spPr>
        <a:noFill/>
        <a:ln>
          <a:noFill/>
        </a:ln>
        <a:effectLst/>
      </c:spPr>
    </c:title>
    <c:autoTitleDeleted val="0"/>
    <c:plotArea>
      <c:layout>
        <c:manualLayout>
          <c:layoutTarget val="inner"/>
          <c:xMode val="edge"/>
          <c:yMode val="edge"/>
          <c:x val="7.9013787872750874E-2"/>
          <c:y val="0.1627516693550225"/>
          <c:w val="0.90013215596519514"/>
          <c:h val="0.68821012476165633"/>
        </c:manualLayout>
      </c:layout>
      <c:lineChart>
        <c:grouping val="standard"/>
        <c:varyColors val="0"/>
        <c:ser>
          <c:idx val="0"/>
          <c:order val="0"/>
          <c:tx>
            <c:strRef>
              <c:f>Sheet2!$A$10</c:f>
              <c:strCache>
                <c:ptCount val="1"/>
                <c:pt idx="0">
                  <c:v>Brazil</c:v>
                </c:pt>
              </c:strCache>
            </c:strRef>
          </c:tx>
          <c:spPr>
            <a:ln w="57150" cap="rnd">
              <a:solidFill>
                <a:srgbClr val="FFC000"/>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Sheet2!$B$10:$BB$10</c:f>
              <c:numCache>
                <c:formatCode>General</c:formatCode>
                <c:ptCount val="53"/>
                <c:pt idx="0">
                  <c:v>100</c:v>
                </c:pt>
                <c:pt idx="1">
                  <c:v>102.6145732749016</c:v>
                </c:pt>
                <c:pt idx="2">
                  <c:v>98.224764168461689</c:v>
                </c:pt>
                <c:pt idx="3">
                  <c:v>93.322439278021207</c:v>
                </c:pt>
                <c:pt idx="4">
                  <c:v>106.090767288123</c:v>
                </c:pt>
                <c:pt idx="5">
                  <c:v>98.143058753621006</c:v>
                </c:pt>
                <c:pt idx="6">
                  <c:v>104.1521206269034</c:v>
                </c:pt>
                <c:pt idx="7">
                  <c:v>100.31196612939171</c:v>
                </c:pt>
                <c:pt idx="8">
                  <c:v>96.768922231300607</c:v>
                </c:pt>
                <c:pt idx="9">
                  <c:v>104.6423531159474</c:v>
                </c:pt>
                <c:pt idx="10">
                  <c:v>95.877590433038677</c:v>
                </c:pt>
                <c:pt idx="11">
                  <c:v>96.538661516749599</c:v>
                </c:pt>
                <c:pt idx="12">
                  <c:v>104.85775830052739</c:v>
                </c:pt>
                <c:pt idx="13">
                  <c:v>108.1334026591398</c:v>
                </c:pt>
                <c:pt idx="14">
                  <c:v>100.9284706231895</c:v>
                </c:pt>
                <c:pt idx="15">
                  <c:v>107.30149298076211</c:v>
                </c:pt>
                <c:pt idx="16">
                  <c:v>107.8882864146178</c:v>
                </c:pt>
                <c:pt idx="17">
                  <c:v>89.8833840897274</c:v>
                </c:pt>
                <c:pt idx="18">
                  <c:v>96.65750575651785</c:v>
                </c:pt>
                <c:pt idx="19">
                  <c:v>117.0392928767734</c:v>
                </c:pt>
                <c:pt idx="20">
                  <c:v>119.66872168164601</c:v>
                </c:pt>
                <c:pt idx="21">
                  <c:v>114.744113496249</c:v>
                </c:pt>
                <c:pt idx="22">
                  <c:v>119.928693456139</c:v>
                </c:pt>
                <c:pt idx="23">
                  <c:v>124.5859021020575</c:v>
                </c:pt>
                <c:pt idx="24">
                  <c:v>135.7646884052588</c:v>
                </c:pt>
                <c:pt idx="25">
                  <c:v>123.6500037138825</c:v>
                </c:pt>
                <c:pt idx="26">
                  <c:v>139.79796479239391</c:v>
                </c:pt>
                <c:pt idx="27">
                  <c:v>138.06729555076879</c:v>
                </c:pt>
                <c:pt idx="28">
                  <c:v>148.53301641536061</c:v>
                </c:pt>
                <c:pt idx="29">
                  <c:v>130.36470326078879</c:v>
                </c:pt>
                <c:pt idx="30">
                  <c:v>137.465646586942</c:v>
                </c:pt>
                <c:pt idx="31">
                  <c:v>159.1398648146772</c:v>
                </c:pt>
                <c:pt idx="32">
                  <c:v>174.8867265839709</c:v>
                </c:pt>
                <c:pt idx="33">
                  <c:v>169.6798633291242</c:v>
                </c:pt>
                <c:pt idx="34">
                  <c:v>186.67458961598459</c:v>
                </c:pt>
                <c:pt idx="35">
                  <c:v>191.1238208423085</c:v>
                </c:pt>
                <c:pt idx="36">
                  <c:v>187.33566069969541</c:v>
                </c:pt>
                <c:pt idx="37">
                  <c:v>191.72546980613541</c:v>
                </c:pt>
                <c:pt idx="38">
                  <c:v>202.10205749090099</c:v>
                </c:pt>
                <c:pt idx="39">
                  <c:v>197.6825373245191</c:v>
                </c:pt>
                <c:pt idx="40">
                  <c:v>233.94488598380741</c:v>
                </c:pt>
                <c:pt idx="41">
                  <c:v>211.39419148778131</c:v>
                </c:pt>
                <c:pt idx="42">
                  <c:v>251.45212805466841</c:v>
                </c:pt>
                <c:pt idx="43">
                  <c:v>232.60046052142911</c:v>
                </c:pt>
                <c:pt idx="44">
                  <c:v>214.11275347248011</c:v>
                </c:pt>
                <c:pt idx="45">
                  <c:v>238.46839485998669</c:v>
                </c:pt>
                <c:pt idx="46">
                  <c:v>263.91591770036388</c:v>
                </c:pt>
                <c:pt idx="47">
                  <c:v>284.54282106514148</c:v>
                </c:pt>
                <c:pt idx="48">
                  <c:v>262.31152046349251</c:v>
                </c:pt>
                <c:pt idx="49">
                  <c:v>300.14112753472477</c:v>
                </c:pt>
                <c:pt idx="50">
                  <c:v>299.89601129020258</c:v>
                </c:pt>
                <c:pt idx="51">
                  <c:v>340.52588576097452</c:v>
                </c:pt>
                <c:pt idx="52">
                  <c:v>358.49364926093727</c:v>
                </c:pt>
              </c:numCache>
            </c:numRef>
          </c:val>
          <c:smooth val="0"/>
          <c:extLst xmlns:c16r2="http://schemas.microsoft.com/office/drawing/2015/06/chart">
            <c:ext xmlns:c16="http://schemas.microsoft.com/office/drawing/2014/chart" uri="{C3380CC4-5D6E-409C-BE32-E72D297353CC}">
              <c16:uniqueId val="{00000000-B056-4EFA-BCD1-26D0320893E2}"/>
            </c:ext>
          </c:extLst>
        </c:ser>
        <c:ser>
          <c:idx val="1"/>
          <c:order val="1"/>
          <c:tx>
            <c:strRef>
              <c:f>Sheet2!$A$11</c:f>
              <c:strCache>
                <c:ptCount val="1"/>
                <c:pt idx="0">
                  <c:v>China</c:v>
                </c:pt>
              </c:strCache>
            </c:strRef>
          </c:tx>
          <c:spPr>
            <a:ln w="57150" cap="rnd">
              <a:solidFill>
                <a:srgbClr val="FF0000"/>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Sheet2!$B$11:$BB$11</c:f>
              <c:numCache>
                <c:formatCode>General</c:formatCode>
                <c:ptCount val="53"/>
                <c:pt idx="0">
                  <c:v>100</c:v>
                </c:pt>
                <c:pt idx="1">
                  <c:v>110.784475639967</c:v>
                </c:pt>
                <c:pt idx="2">
                  <c:v>124.4343517753922</c:v>
                </c:pt>
                <c:pt idx="3">
                  <c:v>135.43352601156059</c:v>
                </c:pt>
                <c:pt idx="4">
                  <c:v>145.68951279933941</c:v>
                </c:pt>
                <c:pt idx="5">
                  <c:v>156.50701899256811</c:v>
                </c:pt>
                <c:pt idx="6">
                  <c:v>161.20561519405439</c:v>
                </c:pt>
                <c:pt idx="7">
                  <c:v>161.64327002477279</c:v>
                </c:pt>
                <c:pt idx="8">
                  <c:v>158.20809248554909</c:v>
                </c:pt>
                <c:pt idx="9">
                  <c:v>176.9694467382329</c:v>
                </c:pt>
                <c:pt idx="10">
                  <c:v>180.60280759702721</c:v>
                </c:pt>
                <c:pt idx="11">
                  <c:v>175.23534269199001</c:v>
                </c:pt>
                <c:pt idx="12">
                  <c:v>188.94302229562351</c:v>
                </c:pt>
                <c:pt idx="13">
                  <c:v>198.3567299752271</c:v>
                </c:pt>
                <c:pt idx="14">
                  <c:v>205.84640792733279</c:v>
                </c:pt>
                <c:pt idx="15">
                  <c:v>209.49628406275801</c:v>
                </c:pt>
                <c:pt idx="16">
                  <c:v>206.56482246077621</c:v>
                </c:pt>
                <c:pt idx="17">
                  <c:v>231.37902559867871</c:v>
                </c:pt>
                <c:pt idx="18">
                  <c:v>251.1890999174237</c:v>
                </c:pt>
                <c:pt idx="19">
                  <c:v>243.49298100743189</c:v>
                </c:pt>
                <c:pt idx="20">
                  <c:v>255.29314616019821</c:v>
                </c:pt>
                <c:pt idx="21">
                  <c:v>286.15194054500409</c:v>
                </c:pt>
                <c:pt idx="22">
                  <c:v>307.54748142031377</c:v>
                </c:pt>
                <c:pt idx="23">
                  <c:v>327.07679603633358</c:v>
                </c:pt>
                <c:pt idx="24">
                  <c:v>316.0858794384805</c:v>
                </c:pt>
                <c:pt idx="25">
                  <c:v>321.63501238645739</c:v>
                </c:pt>
                <c:pt idx="26">
                  <c:v>328.51362510322048</c:v>
                </c:pt>
                <c:pt idx="27">
                  <c:v>325.07018992568118</c:v>
                </c:pt>
                <c:pt idx="28">
                  <c:v>331.97357555739052</c:v>
                </c:pt>
                <c:pt idx="29">
                  <c:v>357.1180842279108</c:v>
                </c:pt>
                <c:pt idx="30">
                  <c:v>349.52105697770418</c:v>
                </c:pt>
                <c:pt idx="31">
                  <c:v>360.58629232039641</c:v>
                </c:pt>
                <c:pt idx="32">
                  <c:v>377.18414533443439</c:v>
                </c:pt>
                <c:pt idx="33">
                  <c:v>372.42774566473992</c:v>
                </c:pt>
                <c:pt idx="34">
                  <c:v>385.11147811725851</c:v>
                </c:pt>
                <c:pt idx="35">
                  <c:v>404.46738232865403</c:v>
                </c:pt>
                <c:pt idx="36">
                  <c:v>398.53014037985139</c:v>
                </c:pt>
                <c:pt idx="37">
                  <c:v>409.08340214698592</c:v>
                </c:pt>
                <c:pt idx="38">
                  <c:v>408.51362510322048</c:v>
                </c:pt>
                <c:pt idx="39">
                  <c:v>392.76630883567287</c:v>
                </c:pt>
                <c:pt idx="40">
                  <c:v>396.5483071841453</c:v>
                </c:pt>
                <c:pt idx="41">
                  <c:v>403.77374071015691</c:v>
                </c:pt>
                <c:pt idx="42">
                  <c:v>402.7828241123039</c:v>
                </c:pt>
                <c:pt idx="43">
                  <c:v>428.54665565648219</c:v>
                </c:pt>
                <c:pt idx="44">
                  <c:v>431.51114781172578</c:v>
                </c:pt>
                <c:pt idx="45">
                  <c:v>448.05945499587119</c:v>
                </c:pt>
                <c:pt idx="46">
                  <c:v>439.28984310487198</c:v>
                </c:pt>
                <c:pt idx="47">
                  <c:v>458.16680429397201</c:v>
                </c:pt>
                <c:pt idx="48">
                  <c:v>450.02477291494631</c:v>
                </c:pt>
                <c:pt idx="49">
                  <c:v>456.47398843930631</c:v>
                </c:pt>
                <c:pt idx="50">
                  <c:v>470.96614368290659</c:v>
                </c:pt>
                <c:pt idx="51">
                  <c:v>483.30305532617672</c:v>
                </c:pt>
                <c:pt idx="52">
                  <c:v>486.48224607762171</c:v>
                </c:pt>
              </c:numCache>
            </c:numRef>
          </c:val>
          <c:smooth val="0"/>
          <c:extLst xmlns:c16r2="http://schemas.microsoft.com/office/drawing/2015/06/chart">
            <c:ext xmlns:c16="http://schemas.microsoft.com/office/drawing/2014/chart" uri="{C3380CC4-5D6E-409C-BE32-E72D297353CC}">
              <c16:uniqueId val="{00000001-B056-4EFA-BCD1-26D0320893E2}"/>
            </c:ext>
          </c:extLst>
        </c:ser>
        <c:ser>
          <c:idx val="2"/>
          <c:order val="2"/>
          <c:tx>
            <c:strRef>
              <c:f>Sheet2!$A$12</c:f>
              <c:strCache>
                <c:ptCount val="1"/>
                <c:pt idx="0">
                  <c:v>India</c:v>
                </c:pt>
              </c:strCache>
            </c:strRef>
          </c:tx>
          <c:spPr>
            <a:ln w="57150" cap="rnd">
              <a:solidFill>
                <a:srgbClr val="00B050"/>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Sheet2!$B$12:$BB$12</c:f>
              <c:numCache>
                <c:formatCode>General</c:formatCode>
                <c:ptCount val="53"/>
                <c:pt idx="0">
                  <c:v>100</c:v>
                </c:pt>
                <c:pt idx="1">
                  <c:v>98.142088039691714</c:v>
                </c:pt>
                <c:pt idx="2">
                  <c:v>101.95291882191491</c:v>
                </c:pt>
                <c:pt idx="3">
                  <c:v>104.8875752137654</c:v>
                </c:pt>
                <c:pt idx="4">
                  <c:v>90.193180618600209</c:v>
                </c:pt>
                <c:pt idx="5">
                  <c:v>91.227699778317344</c:v>
                </c:pt>
                <c:pt idx="6">
                  <c:v>104.8981315317217</c:v>
                </c:pt>
                <c:pt idx="7">
                  <c:v>109.4267919349731</c:v>
                </c:pt>
                <c:pt idx="8">
                  <c:v>111.23192230549979</c:v>
                </c:pt>
                <c:pt idx="9">
                  <c:v>119.79309616805661</c:v>
                </c:pt>
                <c:pt idx="10">
                  <c:v>119.9303283014884</c:v>
                </c:pt>
                <c:pt idx="11">
                  <c:v>116.9428903198564</c:v>
                </c:pt>
                <c:pt idx="12">
                  <c:v>121.69323340019</c:v>
                </c:pt>
                <c:pt idx="13">
                  <c:v>113.4276364404096</c:v>
                </c:pt>
                <c:pt idx="14">
                  <c:v>133.09405679299061</c:v>
                </c:pt>
                <c:pt idx="15">
                  <c:v>126.53858334213029</c:v>
                </c:pt>
                <c:pt idx="16">
                  <c:v>140.5151483162673</c:v>
                </c:pt>
                <c:pt idx="17">
                  <c:v>144.64266863717941</c:v>
                </c:pt>
                <c:pt idx="18">
                  <c:v>129.02987437981631</c:v>
                </c:pt>
                <c:pt idx="19">
                  <c:v>142.51029241000739</c:v>
                </c:pt>
                <c:pt idx="20">
                  <c:v>147.6617755726802</c:v>
                </c:pt>
                <c:pt idx="21">
                  <c:v>142.13026496358069</c:v>
                </c:pt>
                <c:pt idx="22">
                  <c:v>165.14303810830779</c:v>
                </c:pt>
                <c:pt idx="23">
                  <c:v>165.07970020056999</c:v>
                </c:pt>
                <c:pt idx="24">
                  <c:v>168.07769450015829</c:v>
                </c:pt>
                <c:pt idx="25">
                  <c:v>167.35986487913021</c:v>
                </c:pt>
                <c:pt idx="26">
                  <c:v>167.18040747387309</c:v>
                </c:pt>
                <c:pt idx="27">
                  <c:v>187.45909426791931</c:v>
                </c:pt>
                <c:pt idx="28">
                  <c:v>202.30127731447271</c:v>
                </c:pt>
                <c:pt idx="29">
                  <c:v>199.64108518948589</c:v>
                </c:pt>
                <c:pt idx="30">
                  <c:v>203.34635279214601</c:v>
                </c:pt>
                <c:pt idx="31">
                  <c:v>213.74432597909839</c:v>
                </c:pt>
                <c:pt idx="32">
                  <c:v>220.08867307083281</c:v>
                </c:pt>
                <c:pt idx="33">
                  <c:v>223.31890636545981</c:v>
                </c:pt>
                <c:pt idx="34">
                  <c:v>222.91776628312039</c:v>
                </c:pt>
                <c:pt idx="35">
                  <c:v>230.23329462683409</c:v>
                </c:pt>
                <c:pt idx="36">
                  <c:v>235.2581019740314</c:v>
                </c:pt>
                <c:pt idx="37">
                  <c:v>237.34825292937819</c:v>
                </c:pt>
                <c:pt idx="38">
                  <c:v>244.24152855483999</c:v>
                </c:pt>
                <c:pt idx="39">
                  <c:v>242.1830465533622</c:v>
                </c:pt>
                <c:pt idx="40">
                  <c:v>255.79014039902879</c:v>
                </c:pt>
                <c:pt idx="41">
                  <c:v>230.89834265808099</c:v>
                </c:pt>
                <c:pt idx="42">
                  <c:v>253.28829304338649</c:v>
                </c:pt>
                <c:pt idx="43">
                  <c:v>248.0734719729758</c:v>
                </c:pt>
                <c:pt idx="44">
                  <c:v>254.5761638340546</c:v>
                </c:pt>
                <c:pt idx="45">
                  <c:v>258.26031880080222</c:v>
                </c:pt>
                <c:pt idx="46">
                  <c:v>272.70136176501632</c:v>
                </c:pt>
                <c:pt idx="47">
                  <c:v>278.46511136915439</c:v>
                </c:pt>
                <c:pt idx="48">
                  <c:v>272.43745381610893</c:v>
                </c:pt>
                <c:pt idx="49">
                  <c:v>282.52929378232881</c:v>
                </c:pt>
                <c:pt idx="50">
                  <c:v>302.1007072733031</c:v>
                </c:pt>
                <c:pt idx="51">
                  <c:v>318.85358386994619</c:v>
                </c:pt>
                <c:pt idx="52">
                  <c:v>312.63591259368729</c:v>
                </c:pt>
              </c:numCache>
            </c:numRef>
          </c:val>
          <c:smooth val="0"/>
          <c:extLst xmlns:c16r2="http://schemas.microsoft.com/office/drawing/2015/06/chart">
            <c:ext xmlns:c16="http://schemas.microsoft.com/office/drawing/2014/chart" uri="{C3380CC4-5D6E-409C-BE32-E72D297353CC}">
              <c16:uniqueId val="{00000002-B056-4EFA-BCD1-26D0320893E2}"/>
            </c:ext>
          </c:extLst>
        </c:ser>
        <c:ser>
          <c:idx val="3"/>
          <c:order val="3"/>
          <c:tx>
            <c:strRef>
              <c:f>Sheet2!$A$13</c:f>
              <c:strCache>
                <c:ptCount val="1"/>
                <c:pt idx="0">
                  <c:v>Indonesia</c:v>
                </c:pt>
              </c:strCache>
            </c:strRef>
          </c:tx>
          <c:spPr>
            <a:ln w="57150" cap="rnd">
              <a:solidFill>
                <a:sysClr val="windowText" lastClr="000000">
                  <a:lumMod val="65000"/>
                  <a:lumOff val="35000"/>
                </a:sysClr>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Sheet2!$B$13:$BB$13</c:f>
              <c:numCache>
                <c:formatCode>General</c:formatCode>
                <c:ptCount val="53"/>
                <c:pt idx="0">
                  <c:v>100</c:v>
                </c:pt>
                <c:pt idx="1">
                  <c:v>100.76538885645709</c:v>
                </c:pt>
                <c:pt idx="2">
                  <c:v>97.418434196017387</c:v>
                </c:pt>
                <c:pt idx="3">
                  <c:v>98.125445936304075</c:v>
                </c:pt>
                <c:pt idx="4">
                  <c:v>101.1740286696504</c:v>
                </c:pt>
                <c:pt idx="5">
                  <c:v>98.222741129921488</c:v>
                </c:pt>
                <c:pt idx="6">
                  <c:v>100.4929623143283</c:v>
                </c:pt>
                <c:pt idx="7">
                  <c:v>117.3055717714211</c:v>
                </c:pt>
                <c:pt idx="8">
                  <c:v>126.1010572744373</c:v>
                </c:pt>
                <c:pt idx="9">
                  <c:v>129.77881559317629</c:v>
                </c:pt>
                <c:pt idx="10">
                  <c:v>135.02626970227669</c:v>
                </c:pt>
                <c:pt idx="11">
                  <c:v>139.61211649477849</c:v>
                </c:pt>
                <c:pt idx="12">
                  <c:v>137.97755724200559</c:v>
                </c:pt>
                <c:pt idx="13">
                  <c:v>147.9081533372252</c:v>
                </c:pt>
                <c:pt idx="14">
                  <c:v>149.659466822339</c:v>
                </c:pt>
                <c:pt idx="15">
                  <c:v>160.38139715898041</c:v>
                </c:pt>
                <c:pt idx="16">
                  <c:v>157.26146461698119</c:v>
                </c:pt>
                <c:pt idx="17">
                  <c:v>161.70461179217739</c:v>
                </c:pt>
                <c:pt idx="18">
                  <c:v>170.0979438282416</c:v>
                </c:pt>
                <c:pt idx="19">
                  <c:v>185.8792242329896</c:v>
                </c:pt>
                <c:pt idx="20">
                  <c:v>196.02386975416741</c:v>
                </c:pt>
                <c:pt idx="21">
                  <c:v>216.13154310177069</c:v>
                </c:pt>
                <c:pt idx="22">
                  <c:v>215.3661542453136</c:v>
                </c:pt>
                <c:pt idx="23">
                  <c:v>219.19958487384051</c:v>
                </c:pt>
                <c:pt idx="24">
                  <c:v>227.88480249075701</c:v>
                </c:pt>
                <c:pt idx="25">
                  <c:v>225.4783680352858</c:v>
                </c:pt>
                <c:pt idx="26">
                  <c:v>233.81332295517939</c:v>
                </c:pt>
                <c:pt idx="27">
                  <c:v>231.4522929233963</c:v>
                </c:pt>
                <c:pt idx="28">
                  <c:v>245.09307906856071</c:v>
                </c:pt>
                <c:pt idx="29">
                  <c:v>246.4941298566518</c:v>
                </c:pt>
                <c:pt idx="30">
                  <c:v>250.50917817993121</c:v>
                </c:pt>
                <c:pt idx="31">
                  <c:v>247.59032237140821</c:v>
                </c:pt>
                <c:pt idx="32">
                  <c:v>254.02477784264121</c:v>
                </c:pt>
                <c:pt idx="33">
                  <c:v>250.72971395213079</c:v>
                </c:pt>
                <c:pt idx="34">
                  <c:v>249.257313355387</c:v>
                </c:pt>
                <c:pt idx="35">
                  <c:v>255.8798728676137</c:v>
                </c:pt>
                <c:pt idx="36">
                  <c:v>260.19329311798668</c:v>
                </c:pt>
                <c:pt idx="37">
                  <c:v>247.577349678926</c:v>
                </c:pt>
                <c:pt idx="38">
                  <c:v>252.6885905169618</c:v>
                </c:pt>
                <c:pt idx="39">
                  <c:v>261.16624505416098</c:v>
                </c:pt>
                <c:pt idx="40">
                  <c:v>262.36621910877602</c:v>
                </c:pt>
                <c:pt idx="41">
                  <c:v>270.44820652526431</c:v>
                </c:pt>
                <c:pt idx="42">
                  <c:v>275.54647467081799</c:v>
                </c:pt>
                <c:pt idx="43">
                  <c:v>277.25887007848468</c:v>
                </c:pt>
                <c:pt idx="44">
                  <c:v>279.64584549523261</c:v>
                </c:pt>
                <c:pt idx="45">
                  <c:v>283.18090419666601</c:v>
                </c:pt>
                <c:pt idx="46">
                  <c:v>289.60238697541678</c:v>
                </c:pt>
                <c:pt idx="47">
                  <c:v>304.48855159888421</c:v>
                </c:pt>
                <c:pt idx="48">
                  <c:v>312.16838554842059</c:v>
                </c:pt>
                <c:pt idx="49">
                  <c:v>316.37802425893489</c:v>
                </c:pt>
                <c:pt idx="50">
                  <c:v>316.94233638191611</c:v>
                </c:pt>
                <c:pt idx="51">
                  <c:v>329.63611597587072</c:v>
                </c:pt>
                <c:pt idx="52">
                  <c:v>329.85665174807019</c:v>
                </c:pt>
              </c:numCache>
            </c:numRef>
          </c:val>
          <c:smooth val="0"/>
          <c:extLst xmlns:c16r2="http://schemas.microsoft.com/office/drawing/2015/06/chart">
            <c:ext xmlns:c16="http://schemas.microsoft.com/office/drawing/2014/chart" uri="{C3380CC4-5D6E-409C-BE32-E72D297353CC}">
              <c16:uniqueId val="{00000003-B056-4EFA-BCD1-26D0320893E2}"/>
            </c:ext>
          </c:extLst>
        </c:ser>
        <c:ser>
          <c:idx val="4"/>
          <c:order val="4"/>
          <c:tx>
            <c:strRef>
              <c:f>Sheet2!$A$14</c:f>
              <c:strCache>
                <c:ptCount val="1"/>
                <c:pt idx="0">
                  <c:v>Africa</c:v>
                </c:pt>
              </c:strCache>
            </c:strRef>
          </c:tx>
          <c:spPr>
            <a:ln w="57150" cap="rnd">
              <a:solidFill>
                <a:srgbClr val="FB8FEC"/>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Sheet2!$B$14:$BB$14</c:f>
              <c:numCache>
                <c:formatCode>General</c:formatCode>
                <c:ptCount val="53"/>
                <c:pt idx="0">
                  <c:v>100</c:v>
                </c:pt>
                <c:pt idx="1">
                  <c:v>112.4043446062701</c:v>
                </c:pt>
                <c:pt idx="2">
                  <c:v>110.99728462108121</c:v>
                </c:pt>
                <c:pt idx="3">
                  <c:v>105.52949888916319</c:v>
                </c:pt>
                <c:pt idx="4">
                  <c:v>104.0360404838311</c:v>
                </c:pt>
                <c:pt idx="5">
                  <c:v>100.77758578128859</c:v>
                </c:pt>
                <c:pt idx="6">
                  <c:v>118.5262898049864</c:v>
                </c:pt>
                <c:pt idx="7">
                  <c:v>113.0338188101703</c:v>
                </c:pt>
                <c:pt idx="8">
                  <c:v>108.0227104418662</c:v>
                </c:pt>
                <c:pt idx="9">
                  <c:v>112.0093803999012</c:v>
                </c:pt>
                <c:pt idx="10">
                  <c:v>121.6613181930387</c:v>
                </c:pt>
                <c:pt idx="11">
                  <c:v>124.21624290298691</c:v>
                </c:pt>
                <c:pt idx="12">
                  <c:v>107.3191804492718</c:v>
                </c:pt>
                <c:pt idx="13">
                  <c:v>132.97951123179459</c:v>
                </c:pt>
                <c:pt idx="14">
                  <c:v>133.41150333251051</c:v>
                </c:pt>
                <c:pt idx="15">
                  <c:v>128.15354233522589</c:v>
                </c:pt>
                <c:pt idx="16">
                  <c:v>127.43766971118239</c:v>
                </c:pt>
                <c:pt idx="17">
                  <c:v>134.8062206862503</c:v>
                </c:pt>
                <c:pt idx="18">
                  <c:v>130.93063441125651</c:v>
                </c:pt>
                <c:pt idx="19">
                  <c:v>139.58281905702299</c:v>
                </c:pt>
                <c:pt idx="20">
                  <c:v>153.2214268081955</c:v>
                </c:pt>
                <c:pt idx="21">
                  <c:v>143.38434954332271</c:v>
                </c:pt>
                <c:pt idx="22">
                  <c:v>126.70945445568999</c:v>
                </c:pt>
                <c:pt idx="23">
                  <c:v>122.9449518637374</c:v>
                </c:pt>
                <c:pt idx="24">
                  <c:v>140.8787953591706</c:v>
                </c:pt>
                <c:pt idx="25">
                  <c:v>142.68081955072819</c:v>
                </c:pt>
                <c:pt idx="26">
                  <c:v>137.2624043446063</c:v>
                </c:pt>
                <c:pt idx="27">
                  <c:v>148.82745001234261</c:v>
                </c:pt>
                <c:pt idx="28">
                  <c:v>152.18464576647739</c:v>
                </c:pt>
                <c:pt idx="29">
                  <c:v>145.7664774129845</c:v>
                </c:pt>
                <c:pt idx="30">
                  <c:v>153.06097259935811</c:v>
                </c:pt>
                <c:pt idx="31">
                  <c:v>128.61021969883981</c:v>
                </c:pt>
                <c:pt idx="32">
                  <c:v>144.29770427055041</c:v>
                </c:pt>
                <c:pt idx="33">
                  <c:v>149.21007158726241</c:v>
                </c:pt>
                <c:pt idx="34">
                  <c:v>137.52159960503579</c:v>
                </c:pt>
                <c:pt idx="35">
                  <c:v>164.31745248086889</c:v>
                </c:pt>
                <c:pt idx="36">
                  <c:v>148.4324858059739</c:v>
                </c:pt>
                <c:pt idx="37">
                  <c:v>151.78968156010859</c:v>
                </c:pt>
                <c:pt idx="38">
                  <c:v>156.87484571710689</c:v>
                </c:pt>
                <c:pt idx="39">
                  <c:v>156.65267835102449</c:v>
                </c:pt>
                <c:pt idx="40">
                  <c:v>159.45445568995311</c:v>
                </c:pt>
                <c:pt idx="41">
                  <c:v>162.62651197235249</c:v>
                </c:pt>
                <c:pt idx="42">
                  <c:v>163.21895828190571</c:v>
                </c:pt>
                <c:pt idx="43">
                  <c:v>170.7479634658109</c:v>
                </c:pt>
                <c:pt idx="44">
                  <c:v>164.70007405578869</c:v>
                </c:pt>
                <c:pt idx="45">
                  <c:v>178.82004443347321</c:v>
                </c:pt>
                <c:pt idx="46">
                  <c:v>168.0078992841274</c:v>
                </c:pt>
                <c:pt idx="47">
                  <c:v>180.6590965193779</c:v>
                </c:pt>
                <c:pt idx="48">
                  <c:v>189.63218958281911</c:v>
                </c:pt>
                <c:pt idx="49">
                  <c:v>191.27375956553931</c:v>
                </c:pt>
                <c:pt idx="50">
                  <c:v>183.91755122192049</c:v>
                </c:pt>
                <c:pt idx="51">
                  <c:v>195.038262157492</c:v>
                </c:pt>
                <c:pt idx="52">
                  <c:v>200.04937052579609</c:v>
                </c:pt>
              </c:numCache>
            </c:numRef>
          </c:val>
          <c:smooth val="0"/>
          <c:extLst xmlns:c16r2="http://schemas.microsoft.com/office/drawing/2015/06/chart">
            <c:ext xmlns:c16="http://schemas.microsoft.com/office/drawing/2014/chart" uri="{C3380CC4-5D6E-409C-BE32-E72D297353CC}">
              <c16:uniqueId val="{00000004-B056-4EFA-BCD1-26D0320893E2}"/>
            </c:ext>
          </c:extLst>
        </c:ser>
        <c:ser>
          <c:idx val="5"/>
          <c:order val="5"/>
          <c:tx>
            <c:strRef>
              <c:f>Sheet2!$A$15</c:f>
              <c:strCache>
                <c:ptCount val="1"/>
                <c:pt idx="0">
                  <c:v>World</c:v>
                </c:pt>
              </c:strCache>
            </c:strRef>
          </c:tx>
          <c:spPr>
            <a:ln w="57150" cap="rnd">
              <a:solidFill>
                <a:srgbClr val="00B0F0"/>
              </a:solidFill>
              <a:prstDash val="sysDash"/>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Sheet2!$B$15:$BB$15</c:f>
              <c:numCache>
                <c:formatCode>General</c:formatCode>
                <c:ptCount val="53"/>
                <c:pt idx="0">
                  <c:v>100</c:v>
                </c:pt>
                <c:pt idx="1">
                  <c:v>105.49068873780671</c:v>
                </c:pt>
                <c:pt idx="2">
                  <c:v>106.42181495713869</c:v>
                </c:pt>
                <c:pt idx="3">
                  <c:v>110.39018622524389</c:v>
                </c:pt>
                <c:pt idx="4">
                  <c:v>110.60449305350279</c:v>
                </c:pt>
                <c:pt idx="5">
                  <c:v>118.99201891812</c:v>
                </c:pt>
                <c:pt idx="6">
                  <c:v>122.1770617794856</c:v>
                </c:pt>
                <c:pt idx="7">
                  <c:v>125.3621046408513</c:v>
                </c:pt>
                <c:pt idx="8">
                  <c:v>126.27845107892399</c:v>
                </c:pt>
                <c:pt idx="9">
                  <c:v>130.4685190659178</c:v>
                </c:pt>
                <c:pt idx="10">
                  <c:v>139.83151049364471</c:v>
                </c:pt>
                <c:pt idx="11">
                  <c:v>137.31894767957439</c:v>
                </c:pt>
                <c:pt idx="12">
                  <c:v>143.39343777712099</c:v>
                </c:pt>
                <c:pt idx="13">
                  <c:v>139.86107005616319</c:v>
                </c:pt>
                <c:pt idx="14">
                  <c:v>141.339048182087</c:v>
                </c:pt>
                <c:pt idx="15">
                  <c:v>149.71179426544481</c:v>
                </c:pt>
                <c:pt idx="16">
                  <c:v>149.66745492166709</c:v>
                </c:pt>
                <c:pt idx="17">
                  <c:v>163.50872007094301</c:v>
                </c:pt>
                <c:pt idx="18">
                  <c:v>160.81140999113211</c:v>
                </c:pt>
                <c:pt idx="19">
                  <c:v>159.70292639668941</c:v>
                </c:pt>
                <c:pt idx="20">
                  <c:v>166.0360626662725</c:v>
                </c:pt>
                <c:pt idx="21">
                  <c:v>175.08867868755539</c:v>
                </c:pt>
                <c:pt idx="22">
                  <c:v>170.60301507537679</c:v>
                </c:pt>
                <c:pt idx="23">
                  <c:v>184.6807567248004</c:v>
                </c:pt>
                <c:pt idx="24">
                  <c:v>186.87555424179709</c:v>
                </c:pt>
                <c:pt idx="25">
                  <c:v>188.93733372746081</c:v>
                </c:pt>
                <c:pt idx="26">
                  <c:v>187.68105232042569</c:v>
                </c:pt>
                <c:pt idx="27">
                  <c:v>181.78391959799001</c:v>
                </c:pt>
                <c:pt idx="28">
                  <c:v>194.29500443393439</c:v>
                </c:pt>
                <c:pt idx="29">
                  <c:v>203.73189476795741</c:v>
                </c:pt>
                <c:pt idx="30">
                  <c:v>198.45551285840969</c:v>
                </c:pt>
                <c:pt idx="31">
                  <c:v>205.74194501921369</c:v>
                </c:pt>
                <c:pt idx="32">
                  <c:v>201.95832101684891</c:v>
                </c:pt>
                <c:pt idx="33">
                  <c:v>207.98108187998821</c:v>
                </c:pt>
                <c:pt idx="34">
                  <c:v>204.30830623706771</c:v>
                </c:pt>
                <c:pt idx="35">
                  <c:v>217.59532958912209</c:v>
                </c:pt>
                <c:pt idx="36">
                  <c:v>221.2163759976352</c:v>
                </c:pt>
                <c:pt idx="37">
                  <c:v>226.28584096955359</c:v>
                </c:pt>
                <c:pt idx="38">
                  <c:v>229.67041087791901</c:v>
                </c:pt>
                <c:pt idx="39">
                  <c:v>226.18977239136851</c:v>
                </c:pt>
                <c:pt idx="40">
                  <c:v>231.60656222287901</c:v>
                </c:pt>
                <c:pt idx="41">
                  <c:v>227.3869346733668</c:v>
                </c:pt>
                <c:pt idx="42">
                  <c:v>230.16553355010339</c:v>
                </c:pt>
                <c:pt idx="43">
                  <c:v>248.44812296778011</c:v>
                </c:pt>
                <c:pt idx="44">
                  <c:v>242.64705882352939</c:v>
                </c:pt>
                <c:pt idx="45">
                  <c:v>243.3121489801951</c:v>
                </c:pt>
                <c:pt idx="46">
                  <c:v>249.6083357966302</c:v>
                </c:pt>
                <c:pt idx="47">
                  <c:v>262.20809932012997</c:v>
                </c:pt>
                <c:pt idx="48">
                  <c:v>263.88560449305351</c:v>
                </c:pt>
                <c:pt idx="49">
                  <c:v>263.92994383683128</c:v>
                </c:pt>
                <c:pt idx="50">
                  <c:v>270.97250960685778</c:v>
                </c:pt>
                <c:pt idx="51">
                  <c:v>268.71859296482398</c:v>
                </c:pt>
                <c:pt idx="52">
                  <c:v>284.60685781850418</c:v>
                </c:pt>
              </c:numCache>
            </c:numRef>
          </c:val>
          <c:smooth val="0"/>
          <c:extLst xmlns:c16r2="http://schemas.microsoft.com/office/drawing/2015/06/chart">
            <c:ext xmlns:c16="http://schemas.microsoft.com/office/drawing/2014/chart" uri="{C3380CC4-5D6E-409C-BE32-E72D297353CC}">
              <c16:uniqueId val="{00000005-B056-4EFA-BCD1-26D0320893E2}"/>
            </c:ext>
          </c:extLst>
        </c:ser>
        <c:dLbls>
          <c:showLegendKey val="0"/>
          <c:showVal val="0"/>
          <c:showCatName val="0"/>
          <c:showSerName val="0"/>
          <c:showPercent val="0"/>
          <c:showBubbleSize val="0"/>
        </c:dLbls>
        <c:marker val="1"/>
        <c:smooth val="0"/>
        <c:axId val="183731712"/>
        <c:axId val="183733248"/>
      </c:lineChart>
      <c:catAx>
        <c:axId val="18373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a:ea typeface="+mn-ea"/>
                <a:cs typeface="Times New Roman" panose="02020603050405020304" pitchFamily="18" charset="0"/>
              </a:defRPr>
            </a:pPr>
            <a:endParaRPr lang="en-US"/>
          </a:p>
        </c:txPr>
        <c:crossAx val="183733248"/>
        <c:crosses val="autoZero"/>
        <c:auto val="1"/>
        <c:lblAlgn val="ctr"/>
        <c:lblOffset val="100"/>
        <c:noMultiLvlLbl val="0"/>
      </c:catAx>
      <c:valAx>
        <c:axId val="183733248"/>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3731712"/>
        <c:crosses val="autoZero"/>
        <c:crossBetween val="between"/>
      </c:valAx>
      <c:spPr>
        <a:noFill/>
        <a:ln>
          <a:noFill/>
        </a:ln>
        <a:effectLst/>
      </c:spPr>
    </c:plotArea>
    <c:legend>
      <c:legendPos val="b"/>
      <c:layout>
        <c:manualLayout>
          <c:xMode val="edge"/>
          <c:yMode val="edge"/>
          <c:x val="3.5439166472440664E-2"/>
          <c:y val="0.93524788846900797"/>
          <c:w val="0.96270719449599318"/>
          <c:h val="5.3279836196383698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j-lt"/>
              <a:ea typeface="+mn-ea"/>
              <a:cs typeface="Times New Roman" panose="02020603050405020304" pitchFamily="18" charset="0"/>
            </a:defRPr>
          </a:pPr>
          <a:endParaRPr lang="en-US"/>
        </a:p>
      </c:txPr>
    </c:legend>
    <c:plotVisOnly val="1"/>
    <c:dispBlanksAs val="gap"/>
    <c:showDLblsOverMax val="0"/>
  </c:chart>
  <c:spPr>
    <a:noFill/>
    <a:ln w="9525">
      <a:solidFill>
        <a:sysClr val="window" lastClr="FFFFFF">
          <a:lumMod val="95000"/>
        </a:sysClr>
      </a:solid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j-lt"/>
                <a:ea typeface="+mn-ea"/>
                <a:cs typeface="Times New Roman" panose="02020603050405020304" pitchFamily="18" charset="0"/>
              </a:defRPr>
            </a:pPr>
            <a:r>
              <a:rPr lang="en-US" sz="2000" b="1" dirty="0">
                <a:solidFill>
                  <a:schemeClr val="tx1"/>
                </a:solidFill>
                <a:latin typeface="+mj-lt"/>
              </a:rPr>
              <a:t>Agricultural Total Factor Productivity (TFP) Index Growth (1961−2013) (Base Year 1961=100)</a:t>
            </a:r>
          </a:p>
          <a:p>
            <a:pPr>
              <a:defRPr sz="2000" b="1" i="0" u="none" strike="noStrike" kern="1200" spc="0" baseline="0">
                <a:solidFill>
                  <a:schemeClr val="tx1"/>
                </a:solidFill>
                <a:latin typeface="+mj-lt"/>
                <a:ea typeface="+mn-ea"/>
                <a:cs typeface="Times New Roman" panose="02020603050405020304" pitchFamily="18" charset="0"/>
              </a:defRPr>
            </a:pPr>
            <a:r>
              <a:rPr lang="en-US" sz="2000" b="1" dirty="0">
                <a:solidFill>
                  <a:schemeClr val="tx1"/>
                </a:solidFill>
                <a:latin typeface="+mj-lt"/>
              </a:rPr>
              <a:t>(Bangladesh, China, India, Indonesia and Vietnam)</a:t>
            </a:r>
          </a:p>
        </c:rich>
      </c:tx>
      <c:overlay val="0"/>
      <c:spPr>
        <a:noFill/>
        <a:ln>
          <a:noFill/>
        </a:ln>
        <a:effectLst/>
      </c:spPr>
    </c:title>
    <c:autoTitleDeleted val="0"/>
    <c:plotArea>
      <c:layout>
        <c:manualLayout>
          <c:layoutTarget val="inner"/>
          <c:xMode val="edge"/>
          <c:yMode val="edge"/>
          <c:x val="4.2251155132895998E-2"/>
          <c:y val="0.122170822042532"/>
          <c:w val="0.945956089417618"/>
          <c:h val="0.727404168097596"/>
        </c:manualLayout>
      </c:layout>
      <c:lineChart>
        <c:grouping val="standard"/>
        <c:varyColors val="0"/>
        <c:ser>
          <c:idx val="0"/>
          <c:order val="0"/>
          <c:tx>
            <c:strRef>
              <c:f>Sheet1!$A$4</c:f>
              <c:strCache>
                <c:ptCount val="1"/>
                <c:pt idx="0">
                  <c:v>Bangladesh</c:v>
                </c:pt>
              </c:strCache>
            </c:strRef>
          </c:tx>
          <c:spPr>
            <a:ln w="57150" cap="rnd">
              <a:solidFill>
                <a:srgbClr val="ED7D31">
                  <a:lumMod val="60000"/>
                  <a:lumOff val="40000"/>
                </a:srgbClr>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Sheet1!$B$4:$BB$4</c:f>
              <c:numCache>
                <c:formatCode>General</c:formatCode>
                <c:ptCount val="53"/>
                <c:pt idx="0">
                  <c:v>100</c:v>
                </c:pt>
                <c:pt idx="1">
                  <c:v>101.05918527878789</c:v>
                </c:pt>
                <c:pt idx="2">
                  <c:v>100.6952865469115</c:v>
                </c:pt>
                <c:pt idx="3">
                  <c:v>100.9251102164107</c:v>
                </c:pt>
                <c:pt idx="4">
                  <c:v>102.364118104516</c:v>
                </c:pt>
                <c:pt idx="5">
                  <c:v>102.6687335103891</c:v>
                </c:pt>
                <c:pt idx="6">
                  <c:v>102.1029765013861</c:v>
                </c:pt>
                <c:pt idx="7">
                  <c:v>99.160842889518008</c:v>
                </c:pt>
                <c:pt idx="8">
                  <c:v>96.685040886418179</c:v>
                </c:pt>
                <c:pt idx="9">
                  <c:v>97.329242638530118</c:v>
                </c:pt>
                <c:pt idx="10">
                  <c:v>97.784576503080018</c:v>
                </c:pt>
                <c:pt idx="11">
                  <c:v>95.215260337789729</c:v>
                </c:pt>
                <c:pt idx="12">
                  <c:v>95.143252173340784</c:v>
                </c:pt>
                <c:pt idx="13">
                  <c:v>96.937340013945672</c:v>
                </c:pt>
                <c:pt idx="14">
                  <c:v>95.058083522315982</c:v>
                </c:pt>
                <c:pt idx="15">
                  <c:v>96.256455550903254</c:v>
                </c:pt>
                <c:pt idx="16">
                  <c:v>96.679179410426784</c:v>
                </c:pt>
                <c:pt idx="17">
                  <c:v>93.530270431082016</c:v>
                </c:pt>
                <c:pt idx="18">
                  <c:v>93.086019549806622</c:v>
                </c:pt>
                <c:pt idx="19">
                  <c:v>103.15472196032491</c:v>
                </c:pt>
                <c:pt idx="20">
                  <c:v>103.29346219798281</c:v>
                </c:pt>
                <c:pt idx="21">
                  <c:v>101.95322947062709</c:v>
                </c:pt>
                <c:pt idx="22">
                  <c:v>100.0357068378036</c:v>
                </c:pt>
                <c:pt idx="23">
                  <c:v>99.766063611696694</c:v>
                </c:pt>
                <c:pt idx="24">
                  <c:v>99.535008927497273</c:v>
                </c:pt>
                <c:pt idx="25">
                  <c:v>98.456981131543287</c:v>
                </c:pt>
                <c:pt idx="26">
                  <c:v>96.806154870364182</c:v>
                </c:pt>
                <c:pt idx="27">
                  <c:v>95.409084869890677</c:v>
                </c:pt>
                <c:pt idx="28">
                  <c:v>93.255418188382791</c:v>
                </c:pt>
                <c:pt idx="29">
                  <c:v>93.285365065783111</c:v>
                </c:pt>
                <c:pt idx="30">
                  <c:v>91.920539441262036</c:v>
                </c:pt>
                <c:pt idx="31">
                  <c:v>92.366654098775498</c:v>
                </c:pt>
                <c:pt idx="32">
                  <c:v>92.058965401595515</c:v>
                </c:pt>
                <c:pt idx="33">
                  <c:v>91.828695730149619</c:v>
                </c:pt>
                <c:pt idx="34">
                  <c:v>90.305468466979619</c:v>
                </c:pt>
                <c:pt idx="35">
                  <c:v>92.059163340519262</c:v>
                </c:pt>
                <c:pt idx="36">
                  <c:v>94.878043560569694</c:v>
                </c:pt>
                <c:pt idx="37">
                  <c:v>97.353936193636443</c:v>
                </c:pt>
                <c:pt idx="38">
                  <c:v>98.643586391715317</c:v>
                </c:pt>
                <c:pt idx="39">
                  <c:v>100.6015209183425</c:v>
                </c:pt>
                <c:pt idx="40">
                  <c:v>101.8434326390171</c:v>
                </c:pt>
                <c:pt idx="41">
                  <c:v>102.73888903315731</c:v>
                </c:pt>
                <c:pt idx="42">
                  <c:v>103.69054586768711</c:v>
                </c:pt>
                <c:pt idx="43">
                  <c:v>105.9252184618631</c:v>
                </c:pt>
                <c:pt idx="44">
                  <c:v>109.3357127467969</c:v>
                </c:pt>
                <c:pt idx="45">
                  <c:v>113.25440882173589</c:v>
                </c:pt>
                <c:pt idx="46">
                  <c:v>116.9550952706734</c:v>
                </c:pt>
                <c:pt idx="47">
                  <c:v>122.3930557189681</c:v>
                </c:pt>
                <c:pt idx="48">
                  <c:v>125.5091889256457</c:v>
                </c:pt>
                <c:pt idx="49">
                  <c:v>127.74842494479959</c:v>
                </c:pt>
                <c:pt idx="50">
                  <c:v>130.8801454129655</c:v>
                </c:pt>
                <c:pt idx="51">
                  <c:v>133.9776916115888</c:v>
                </c:pt>
                <c:pt idx="52">
                  <c:v>135.63289470262399</c:v>
                </c:pt>
              </c:numCache>
            </c:numRef>
          </c:val>
          <c:smooth val="0"/>
          <c:extLst xmlns:c16r2="http://schemas.microsoft.com/office/drawing/2015/06/chart">
            <c:ext xmlns:c16="http://schemas.microsoft.com/office/drawing/2014/chart" uri="{C3380CC4-5D6E-409C-BE32-E72D297353CC}">
              <c16:uniqueId val="{00000000-56BE-45CB-BB88-F8A92373780D}"/>
            </c:ext>
          </c:extLst>
        </c:ser>
        <c:ser>
          <c:idx val="1"/>
          <c:order val="1"/>
          <c:tx>
            <c:strRef>
              <c:f>Sheet1!$A$5</c:f>
              <c:strCache>
                <c:ptCount val="1"/>
                <c:pt idx="0">
                  <c:v>China</c:v>
                </c:pt>
              </c:strCache>
            </c:strRef>
          </c:tx>
          <c:spPr>
            <a:ln w="57150" cap="rnd">
              <a:solidFill>
                <a:srgbClr val="FF0000"/>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Sheet1!$B$5:$BB$5</c:f>
              <c:numCache>
                <c:formatCode>General</c:formatCode>
                <c:ptCount val="53"/>
                <c:pt idx="0">
                  <c:v>100</c:v>
                </c:pt>
                <c:pt idx="1">
                  <c:v>104.8822766294744</c:v>
                </c:pt>
                <c:pt idx="2">
                  <c:v>107.9908070917264</c:v>
                </c:pt>
                <c:pt idx="3">
                  <c:v>109.40909042712831</c:v>
                </c:pt>
                <c:pt idx="4">
                  <c:v>110.05175552065521</c:v>
                </c:pt>
                <c:pt idx="5">
                  <c:v>108.95436317886281</c:v>
                </c:pt>
                <c:pt idx="6">
                  <c:v>110.2664863873586</c:v>
                </c:pt>
                <c:pt idx="7">
                  <c:v>110.8879716388318</c:v>
                </c:pt>
                <c:pt idx="8">
                  <c:v>110.56619973325169</c:v>
                </c:pt>
                <c:pt idx="9">
                  <c:v>110.8488285354635</c:v>
                </c:pt>
                <c:pt idx="10">
                  <c:v>109.88837969938869</c:v>
                </c:pt>
                <c:pt idx="11">
                  <c:v>109.8322839399071</c:v>
                </c:pt>
                <c:pt idx="12">
                  <c:v>108.25387162375669</c:v>
                </c:pt>
                <c:pt idx="13">
                  <c:v>110.39851374416691</c:v>
                </c:pt>
                <c:pt idx="14">
                  <c:v>110.43983187549949</c:v>
                </c:pt>
                <c:pt idx="15">
                  <c:v>112.18994711754181</c:v>
                </c:pt>
                <c:pt idx="16">
                  <c:v>113.39806252892819</c:v>
                </c:pt>
                <c:pt idx="17">
                  <c:v>118.2540518923351</c:v>
                </c:pt>
                <c:pt idx="18">
                  <c:v>120.728827761871</c:v>
                </c:pt>
                <c:pt idx="19">
                  <c:v>124.2248541788862</c:v>
                </c:pt>
                <c:pt idx="20">
                  <c:v>129.4329414645336</c:v>
                </c:pt>
                <c:pt idx="21">
                  <c:v>133.38154099138939</c:v>
                </c:pt>
                <c:pt idx="22">
                  <c:v>136.5213829013226</c:v>
                </c:pt>
                <c:pt idx="23">
                  <c:v>141.82960754739011</c:v>
                </c:pt>
                <c:pt idx="24">
                  <c:v>148.37332920487071</c:v>
                </c:pt>
                <c:pt idx="25">
                  <c:v>151.19425346739769</c:v>
                </c:pt>
                <c:pt idx="26">
                  <c:v>150.14761087967369</c:v>
                </c:pt>
                <c:pt idx="27">
                  <c:v>152.44151875841601</c:v>
                </c:pt>
                <c:pt idx="28">
                  <c:v>154.56388558127449</c:v>
                </c:pt>
                <c:pt idx="29">
                  <c:v>148.62560374687229</c:v>
                </c:pt>
                <c:pt idx="30">
                  <c:v>153.3631894646029</c:v>
                </c:pt>
                <c:pt idx="31">
                  <c:v>162.0049531010545</c:v>
                </c:pt>
                <c:pt idx="32">
                  <c:v>175.43061398475021</c:v>
                </c:pt>
                <c:pt idx="33">
                  <c:v>182.6335313528653</c:v>
                </c:pt>
                <c:pt idx="34">
                  <c:v>188.1875819853806</c:v>
                </c:pt>
                <c:pt idx="35">
                  <c:v>196.65521935850191</c:v>
                </c:pt>
                <c:pt idx="36">
                  <c:v>203.69080926847019</c:v>
                </c:pt>
                <c:pt idx="37">
                  <c:v>210.88170523991391</c:v>
                </c:pt>
                <c:pt idx="38">
                  <c:v>214.69871266957719</c:v>
                </c:pt>
                <c:pt idx="39">
                  <c:v>219.84976009256059</c:v>
                </c:pt>
                <c:pt idx="40">
                  <c:v>225.01201608551619</c:v>
                </c:pt>
                <c:pt idx="41">
                  <c:v>227.43725322100579</c:v>
                </c:pt>
                <c:pt idx="42">
                  <c:v>236.15450618969999</c:v>
                </c:pt>
                <c:pt idx="43">
                  <c:v>242.19565843880449</c:v>
                </c:pt>
                <c:pt idx="44">
                  <c:v>248.22361947375691</c:v>
                </c:pt>
                <c:pt idx="45">
                  <c:v>256.79678202922662</c:v>
                </c:pt>
                <c:pt idx="46">
                  <c:v>266.8589683415002</c:v>
                </c:pt>
                <c:pt idx="47">
                  <c:v>274.73534964794089</c:v>
                </c:pt>
                <c:pt idx="48">
                  <c:v>283.47807535245181</c:v>
                </c:pt>
                <c:pt idx="49">
                  <c:v>291.32430317034732</c:v>
                </c:pt>
                <c:pt idx="50">
                  <c:v>303.8508865905726</c:v>
                </c:pt>
                <c:pt idx="51">
                  <c:v>313.2437642734501</c:v>
                </c:pt>
                <c:pt idx="52">
                  <c:v>327.66348511527758</c:v>
                </c:pt>
              </c:numCache>
            </c:numRef>
          </c:val>
          <c:smooth val="0"/>
          <c:extLst xmlns:c16r2="http://schemas.microsoft.com/office/drawing/2015/06/chart">
            <c:ext xmlns:c16="http://schemas.microsoft.com/office/drawing/2014/chart" uri="{C3380CC4-5D6E-409C-BE32-E72D297353CC}">
              <c16:uniqueId val="{00000001-56BE-45CB-BB88-F8A92373780D}"/>
            </c:ext>
          </c:extLst>
        </c:ser>
        <c:ser>
          <c:idx val="2"/>
          <c:order val="2"/>
          <c:tx>
            <c:strRef>
              <c:f>Sheet1!$A$6</c:f>
              <c:strCache>
                <c:ptCount val="1"/>
                <c:pt idx="0">
                  <c:v>India</c:v>
                </c:pt>
              </c:strCache>
            </c:strRef>
          </c:tx>
          <c:spPr>
            <a:ln w="57150" cap="rnd">
              <a:solidFill>
                <a:srgbClr val="00B050"/>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Sheet1!$B$6:$BB$6</c:f>
              <c:numCache>
                <c:formatCode>General</c:formatCode>
                <c:ptCount val="53"/>
                <c:pt idx="0">
                  <c:v>100</c:v>
                </c:pt>
                <c:pt idx="1">
                  <c:v>99.432062691991007</c:v>
                </c:pt>
                <c:pt idx="2">
                  <c:v>99.054019524975047</c:v>
                </c:pt>
                <c:pt idx="3">
                  <c:v>98.523361498370676</c:v>
                </c:pt>
                <c:pt idx="4">
                  <c:v>98.736117064391166</c:v>
                </c:pt>
                <c:pt idx="5">
                  <c:v>98.853150445115475</c:v>
                </c:pt>
                <c:pt idx="6">
                  <c:v>99.205518728440254</c:v>
                </c:pt>
                <c:pt idx="7">
                  <c:v>100.7303469156891</c:v>
                </c:pt>
                <c:pt idx="8">
                  <c:v>103.0718471555863</c:v>
                </c:pt>
                <c:pt idx="9">
                  <c:v>104.1004321763581</c:v>
                </c:pt>
                <c:pt idx="10">
                  <c:v>103.7927029233835</c:v>
                </c:pt>
                <c:pt idx="11">
                  <c:v>104.9662813279491</c:v>
                </c:pt>
                <c:pt idx="12">
                  <c:v>105.92841157148381</c:v>
                </c:pt>
                <c:pt idx="13">
                  <c:v>107.5540642993073</c:v>
                </c:pt>
                <c:pt idx="14">
                  <c:v>108.9271744111014</c:v>
                </c:pt>
                <c:pt idx="15">
                  <c:v>110.43193598412979</c:v>
                </c:pt>
                <c:pt idx="16">
                  <c:v>110.683498135896</c:v>
                </c:pt>
                <c:pt idx="17">
                  <c:v>110.9041301559153</c:v>
                </c:pt>
                <c:pt idx="18">
                  <c:v>112.2403995776455</c:v>
                </c:pt>
                <c:pt idx="19">
                  <c:v>113.5971723146456</c:v>
                </c:pt>
                <c:pt idx="20">
                  <c:v>114.40999161700751</c:v>
                </c:pt>
                <c:pt idx="21">
                  <c:v>116.816435318003</c:v>
                </c:pt>
                <c:pt idx="22">
                  <c:v>117.74422520924141</c:v>
                </c:pt>
                <c:pt idx="23">
                  <c:v>118.3877766190725</c:v>
                </c:pt>
                <c:pt idx="24">
                  <c:v>119.6846723555535</c:v>
                </c:pt>
                <c:pt idx="25">
                  <c:v>121.0841429875428</c:v>
                </c:pt>
                <c:pt idx="26">
                  <c:v>124.7520156094657</c:v>
                </c:pt>
                <c:pt idx="27">
                  <c:v>124.4925961773931</c:v>
                </c:pt>
                <c:pt idx="28">
                  <c:v>126.3027131824069</c:v>
                </c:pt>
                <c:pt idx="29">
                  <c:v>128.19868213104681</c:v>
                </c:pt>
                <c:pt idx="30">
                  <c:v>129.48360119445101</c:v>
                </c:pt>
                <c:pt idx="31">
                  <c:v>131.95388614205169</c:v>
                </c:pt>
                <c:pt idx="32">
                  <c:v>134.4726327296444</c:v>
                </c:pt>
                <c:pt idx="33">
                  <c:v>135.76088955640719</c:v>
                </c:pt>
                <c:pt idx="34">
                  <c:v>137.77142920092041</c:v>
                </c:pt>
                <c:pt idx="35">
                  <c:v>139.00924866071219</c:v>
                </c:pt>
                <c:pt idx="36">
                  <c:v>139.58605040389421</c:v>
                </c:pt>
                <c:pt idx="37">
                  <c:v>140.02694514487709</c:v>
                </c:pt>
                <c:pt idx="38">
                  <c:v>140.02597318279649</c:v>
                </c:pt>
                <c:pt idx="39">
                  <c:v>140.9671076803028</c:v>
                </c:pt>
                <c:pt idx="40">
                  <c:v>140.43874312589551</c:v>
                </c:pt>
                <c:pt idx="41">
                  <c:v>142.24574005359699</c:v>
                </c:pt>
                <c:pt idx="42">
                  <c:v>142.32932704227809</c:v>
                </c:pt>
                <c:pt idx="43">
                  <c:v>144.6122675806775</c:v>
                </c:pt>
                <c:pt idx="44">
                  <c:v>147.0320976969671</c:v>
                </c:pt>
                <c:pt idx="45">
                  <c:v>151.07616198641159</c:v>
                </c:pt>
                <c:pt idx="46">
                  <c:v>154.84278056580749</c:v>
                </c:pt>
                <c:pt idx="47">
                  <c:v>159.7061443440285</c:v>
                </c:pt>
                <c:pt idx="48">
                  <c:v>163.35679372061699</c:v>
                </c:pt>
                <c:pt idx="49">
                  <c:v>166.114708594105</c:v>
                </c:pt>
                <c:pt idx="50">
                  <c:v>171.15210837073479</c:v>
                </c:pt>
                <c:pt idx="51">
                  <c:v>176.53929188607921</c:v>
                </c:pt>
                <c:pt idx="52">
                  <c:v>181.99289055871901</c:v>
                </c:pt>
              </c:numCache>
            </c:numRef>
          </c:val>
          <c:smooth val="0"/>
          <c:extLst xmlns:c16r2="http://schemas.microsoft.com/office/drawing/2015/06/chart">
            <c:ext xmlns:c16="http://schemas.microsoft.com/office/drawing/2014/chart" uri="{C3380CC4-5D6E-409C-BE32-E72D297353CC}">
              <c16:uniqueId val="{00000002-56BE-45CB-BB88-F8A92373780D}"/>
            </c:ext>
          </c:extLst>
        </c:ser>
        <c:ser>
          <c:idx val="3"/>
          <c:order val="3"/>
          <c:tx>
            <c:strRef>
              <c:f>Sheet1!$A$7</c:f>
              <c:strCache>
                <c:ptCount val="1"/>
                <c:pt idx="0">
                  <c:v>Indonesia</c:v>
                </c:pt>
              </c:strCache>
            </c:strRef>
          </c:tx>
          <c:spPr>
            <a:ln w="57150" cap="rnd">
              <a:solidFill>
                <a:sysClr val="windowText" lastClr="000000">
                  <a:lumMod val="65000"/>
                  <a:lumOff val="35000"/>
                </a:sysClr>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Sheet1!$B$7:$BB$7</c:f>
              <c:numCache>
                <c:formatCode>General</c:formatCode>
                <c:ptCount val="53"/>
                <c:pt idx="0">
                  <c:v>100</c:v>
                </c:pt>
                <c:pt idx="1">
                  <c:v>99.260345800005808</c:v>
                </c:pt>
                <c:pt idx="2">
                  <c:v>100.4870798970598</c:v>
                </c:pt>
                <c:pt idx="3">
                  <c:v>101.7333677795805</c:v>
                </c:pt>
                <c:pt idx="4">
                  <c:v>101.2646964653744</c:v>
                </c:pt>
                <c:pt idx="5">
                  <c:v>104.278799830469</c:v>
                </c:pt>
                <c:pt idx="6">
                  <c:v>110.558782663923</c:v>
                </c:pt>
                <c:pt idx="7">
                  <c:v>106.1807687656094</c:v>
                </c:pt>
                <c:pt idx="8">
                  <c:v>112.7904862812747</c:v>
                </c:pt>
                <c:pt idx="9">
                  <c:v>116.91558247328079</c:v>
                </c:pt>
                <c:pt idx="10">
                  <c:v>119.08485783617991</c:v>
                </c:pt>
                <c:pt idx="11">
                  <c:v>120.4646427132012</c:v>
                </c:pt>
                <c:pt idx="12">
                  <c:v>121.3763182500328</c:v>
                </c:pt>
                <c:pt idx="13">
                  <c:v>122.7091894005646</c:v>
                </c:pt>
                <c:pt idx="14">
                  <c:v>124.5566212425893</c:v>
                </c:pt>
                <c:pt idx="15">
                  <c:v>126.5613726017765</c:v>
                </c:pt>
                <c:pt idx="16">
                  <c:v>127.2707850588174</c:v>
                </c:pt>
                <c:pt idx="17">
                  <c:v>128.955747707173</c:v>
                </c:pt>
                <c:pt idx="18">
                  <c:v>132.46859168980299</c:v>
                </c:pt>
                <c:pt idx="19">
                  <c:v>134.86157583098819</c:v>
                </c:pt>
                <c:pt idx="20">
                  <c:v>135.41517035908811</c:v>
                </c:pt>
                <c:pt idx="21">
                  <c:v>138.47146554546521</c:v>
                </c:pt>
                <c:pt idx="22">
                  <c:v>136.9169591177656</c:v>
                </c:pt>
                <c:pt idx="23">
                  <c:v>136.86785452034201</c:v>
                </c:pt>
                <c:pt idx="24">
                  <c:v>140.76838374664081</c:v>
                </c:pt>
                <c:pt idx="25">
                  <c:v>135.51241140357311</c:v>
                </c:pt>
                <c:pt idx="26">
                  <c:v>136.40559131567011</c:v>
                </c:pt>
                <c:pt idx="27">
                  <c:v>138.26734657788779</c:v>
                </c:pt>
                <c:pt idx="28">
                  <c:v>141.3267600877607</c:v>
                </c:pt>
                <c:pt idx="29">
                  <c:v>142.85023678936881</c:v>
                </c:pt>
                <c:pt idx="30">
                  <c:v>148.74152972168571</c:v>
                </c:pt>
                <c:pt idx="31">
                  <c:v>150.63679084437209</c:v>
                </c:pt>
                <c:pt idx="32">
                  <c:v>153.98837837395979</c:v>
                </c:pt>
                <c:pt idx="33">
                  <c:v>154.87693285573749</c:v>
                </c:pt>
                <c:pt idx="34">
                  <c:v>152.02258327946689</c:v>
                </c:pt>
                <c:pt idx="35">
                  <c:v>152.31091991465459</c:v>
                </c:pt>
                <c:pt idx="36">
                  <c:v>155.75769008139301</c:v>
                </c:pt>
                <c:pt idx="37">
                  <c:v>161.43863406233709</c:v>
                </c:pt>
                <c:pt idx="38">
                  <c:v>157.45158227501361</c:v>
                </c:pt>
                <c:pt idx="39">
                  <c:v>156.60994612925009</c:v>
                </c:pt>
                <c:pt idx="40">
                  <c:v>160.3352614271154</c:v>
                </c:pt>
                <c:pt idx="41">
                  <c:v>162.4433268293165</c:v>
                </c:pt>
                <c:pt idx="42">
                  <c:v>166.89894342127039</c:v>
                </c:pt>
                <c:pt idx="43">
                  <c:v>171.58753855958301</c:v>
                </c:pt>
                <c:pt idx="44">
                  <c:v>179.74118821332519</c:v>
                </c:pt>
                <c:pt idx="45">
                  <c:v>188.6435820974595</c:v>
                </c:pt>
                <c:pt idx="46">
                  <c:v>190.46954454225789</c:v>
                </c:pt>
                <c:pt idx="47">
                  <c:v>197.388948879959</c:v>
                </c:pt>
                <c:pt idx="48">
                  <c:v>199.17504079248661</c:v>
                </c:pt>
                <c:pt idx="49">
                  <c:v>203.80765068309259</c:v>
                </c:pt>
                <c:pt idx="50">
                  <c:v>206.7741823165384</c:v>
                </c:pt>
                <c:pt idx="51">
                  <c:v>212.31592459948419</c:v>
                </c:pt>
                <c:pt idx="52">
                  <c:v>218.32197965209519</c:v>
                </c:pt>
              </c:numCache>
            </c:numRef>
          </c:val>
          <c:smooth val="0"/>
          <c:extLst xmlns:c16r2="http://schemas.microsoft.com/office/drawing/2015/06/chart">
            <c:ext xmlns:c16="http://schemas.microsoft.com/office/drawing/2014/chart" uri="{C3380CC4-5D6E-409C-BE32-E72D297353CC}">
              <c16:uniqueId val="{00000003-56BE-45CB-BB88-F8A92373780D}"/>
            </c:ext>
          </c:extLst>
        </c:ser>
        <c:ser>
          <c:idx val="4"/>
          <c:order val="4"/>
          <c:tx>
            <c:strRef>
              <c:f>Sheet1!$A$8</c:f>
              <c:strCache>
                <c:ptCount val="1"/>
                <c:pt idx="0">
                  <c:v>Viet Nam</c:v>
                </c:pt>
              </c:strCache>
            </c:strRef>
          </c:tx>
          <c:spPr>
            <a:ln w="57150" cap="rnd">
              <a:solidFill>
                <a:srgbClr val="00B0F0"/>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Sheet1!$B$8:$BB$8</c:f>
              <c:numCache>
                <c:formatCode>General</c:formatCode>
                <c:ptCount val="53"/>
                <c:pt idx="0">
                  <c:v>100</c:v>
                </c:pt>
                <c:pt idx="1">
                  <c:v>98.410630659195846</c:v>
                </c:pt>
                <c:pt idx="2">
                  <c:v>94.826635084622808</c:v>
                </c:pt>
                <c:pt idx="3">
                  <c:v>94.982578067278851</c:v>
                </c:pt>
                <c:pt idx="4">
                  <c:v>93.767611125144171</c:v>
                </c:pt>
                <c:pt idx="5">
                  <c:v>94.810113198213926</c:v>
                </c:pt>
                <c:pt idx="6">
                  <c:v>94.03034538877445</c:v>
                </c:pt>
                <c:pt idx="7">
                  <c:v>94.836908092101893</c:v>
                </c:pt>
                <c:pt idx="8">
                  <c:v>92.796555247867801</c:v>
                </c:pt>
                <c:pt idx="9">
                  <c:v>93.538404074008753</c:v>
                </c:pt>
                <c:pt idx="10">
                  <c:v>95.641180738960017</c:v>
                </c:pt>
                <c:pt idx="11">
                  <c:v>96.362553044825532</c:v>
                </c:pt>
                <c:pt idx="12">
                  <c:v>94.646048944791147</c:v>
                </c:pt>
                <c:pt idx="13">
                  <c:v>94.005060634469729</c:v>
                </c:pt>
                <c:pt idx="14">
                  <c:v>96.262131644758639</c:v>
                </c:pt>
                <c:pt idx="15">
                  <c:v>97.082215463166065</c:v>
                </c:pt>
                <c:pt idx="16">
                  <c:v>96.262748482237711</c:v>
                </c:pt>
                <c:pt idx="17">
                  <c:v>99.992850323894658</c:v>
                </c:pt>
                <c:pt idx="18">
                  <c:v>106.6640347518489</c:v>
                </c:pt>
                <c:pt idx="19">
                  <c:v>110.78564922631629</c:v>
                </c:pt>
                <c:pt idx="20">
                  <c:v>113.7778384027413</c:v>
                </c:pt>
                <c:pt idx="21">
                  <c:v>115.4235862216363</c:v>
                </c:pt>
                <c:pt idx="22">
                  <c:v>116.1200700343754</c:v>
                </c:pt>
                <c:pt idx="23">
                  <c:v>117.121022226446</c:v>
                </c:pt>
                <c:pt idx="24">
                  <c:v>117.312246872853</c:v>
                </c:pt>
                <c:pt idx="25">
                  <c:v>118.1504229719842</c:v>
                </c:pt>
                <c:pt idx="26">
                  <c:v>121.561275396363</c:v>
                </c:pt>
                <c:pt idx="27">
                  <c:v>121.7575297223148</c:v>
                </c:pt>
                <c:pt idx="28">
                  <c:v>124.10723632464951</c:v>
                </c:pt>
                <c:pt idx="29">
                  <c:v>128.07065753892101</c:v>
                </c:pt>
                <c:pt idx="30">
                  <c:v>128.82589279534551</c:v>
                </c:pt>
                <c:pt idx="31">
                  <c:v>131.113491801424</c:v>
                </c:pt>
                <c:pt idx="32">
                  <c:v>134.5088235639781</c:v>
                </c:pt>
                <c:pt idx="33">
                  <c:v>136.01434684855519</c:v>
                </c:pt>
                <c:pt idx="34">
                  <c:v>140.54374961803401</c:v>
                </c:pt>
                <c:pt idx="35">
                  <c:v>142.66607649011851</c:v>
                </c:pt>
                <c:pt idx="36">
                  <c:v>147.41729301412889</c:v>
                </c:pt>
                <c:pt idx="37">
                  <c:v>152.13003703042429</c:v>
                </c:pt>
                <c:pt idx="38">
                  <c:v>154.9994023291994</c:v>
                </c:pt>
                <c:pt idx="39">
                  <c:v>157.33229799639989</c:v>
                </c:pt>
                <c:pt idx="40">
                  <c:v>161.34683275183451</c:v>
                </c:pt>
                <c:pt idx="41">
                  <c:v>165.5855129287981</c:v>
                </c:pt>
                <c:pt idx="42">
                  <c:v>169.14163923328789</c:v>
                </c:pt>
                <c:pt idx="43">
                  <c:v>172.687429798035</c:v>
                </c:pt>
                <c:pt idx="44">
                  <c:v>174.93384651237949</c:v>
                </c:pt>
                <c:pt idx="45">
                  <c:v>179.5730051199568</c:v>
                </c:pt>
                <c:pt idx="46">
                  <c:v>185.03899956890129</c:v>
                </c:pt>
                <c:pt idx="47">
                  <c:v>191.56834678910059</c:v>
                </c:pt>
                <c:pt idx="48">
                  <c:v>196.94285696844</c:v>
                </c:pt>
                <c:pt idx="49">
                  <c:v>198.97990433966771</c:v>
                </c:pt>
                <c:pt idx="50">
                  <c:v>205.92373023366719</c:v>
                </c:pt>
                <c:pt idx="51">
                  <c:v>212.39848018663</c:v>
                </c:pt>
                <c:pt idx="52">
                  <c:v>219.21241366924579</c:v>
                </c:pt>
              </c:numCache>
            </c:numRef>
          </c:val>
          <c:smooth val="0"/>
          <c:extLst xmlns:c16r2="http://schemas.microsoft.com/office/drawing/2015/06/chart">
            <c:ext xmlns:c16="http://schemas.microsoft.com/office/drawing/2014/chart" uri="{C3380CC4-5D6E-409C-BE32-E72D297353CC}">
              <c16:uniqueId val="{00000004-56BE-45CB-BB88-F8A92373780D}"/>
            </c:ext>
          </c:extLst>
        </c:ser>
        <c:dLbls>
          <c:showLegendKey val="0"/>
          <c:showVal val="0"/>
          <c:showCatName val="0"/>
          <c:showSerName val="0"/>
          <c:showPercent val="0"/>
          <c:showBubbleSize val="0"/>
        </c:dLbls>
        <c:marker val="1"/>
        <c:smooth val="0"/>
        <c:axId val="214226048"/>
        <c:axId val="214227584"/>
      </c:lineChart>
      <c:catAx>
        <c:axId val="21422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a:ea typeface="+mn-ea"/>
                <a:cs typeface="Times New Roman" panose="02020603050405020304" pitchFamily="18" charset="0"/>
              </a:defRPr>
            </a:pPr>
            <a:endParaRPr lang="en-US"/>
          </a:p>
        </c:txPr>
        <c:crossAx val="214227584"/>
        <c:crosses val="autoZero"/>
        <c:auto val="1"/>
        <c:lblAlgn val="ctr"/>
        <c:lblOffset val="100"/>
        <c:noMultiLvlLbl val="0"/>
      </c:catAx>
      <c:valAx>
        <c:axId val="21422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4226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mn-ea"/>
              <a:cs typeface="Times New Roman" panose="02020603050405020304" pitchFamily="18" charset="0"/>
            </a:defRPr>
          </a:pPr>
          <a:endParaRPr lang="en-US"/>
        </a:p>
      </c:txPr>
    </c:legend>
    <c:plotVisOnly val="1"/>
    <c:dispBlanksAs val="gap"/>
    <c:showDLblsOverMax val="0"/>
  </c:chart>
  <c:spPr>
    <a:noFill/>
    <a:ln w="9525">
      <a:solidFill>
        <a:sysClr val="window" lastClr="FFFFFF">
          <a:lumMod val="95000"/>
        </a:sysClr>
      </a:solid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800" b="1" strike="noStrike" spc="-1">
                <a:solidFill>
                  <a:schemeClr val="tx1"/>
                </a:solidFill>
                <a:uFill>
                  <a:solidFill>
                    <a:srgbClr val="FFFFFF"/>
                  </a:solidFill>
                </a:uFill>
                <a:latin typeface="+mj-lt"/>
              </a:defRPr>
            </a:pPr>
            <a:r>
              <a:rPr lang="en-US" sz="1800" b="1" strike="noStrike" spc="-1" dirty="0">
                <a:solidFill>
                  <a:schemeClr val="tx1"/>
                </a:solidFill>
                <a:uFill>
                  <a:solidFill>
                    <a:srgbClr val="FFFFFF"/>
                  </a:solidFill>
                </a:uFill>
                <a:latin typeface="+mj-lt"/>
              </a:rPr>
              <a:t>India: National and Regional Total Factor Productivity Growth 
(1980-2008) [Index = 1.0 in 1980]</a:t>
            </a:r>
          </a:p>
        </c:rich>
      </c:tx>
      <c:layout>
        <c:manualLayout>
          <c:xMode val="edge"/>
          <c:yMode val="edge"/>
          <c:x val="0.15323610877604554"/>
          <c:y val="1.3888531052082351E-2"/>
        </c:manualLayout>
      </c:layout>
      <c:overlay val="0"/>
    </c:title>
    <c:autoTitleDeleted val="0"/>
    <c:plotArea>
      <c:layout>
        <c:manualLayout>
          <c:layoutTarget val="inner"/>
          <c:xMode val="edge"/>
          <c:yMode val="edge"/>
          <c:x val="8.2173391763706236E-2"/>
          <c:y val="0.12893118848885313"/>
          <c:w val="0.87660684066385242"/>
          <c:h val="0.77959564209712029"/>
        </c:manualLayout>
      </c:layout>
      <c:lineChart>
        <c:grouping val="standard"/>
        <c:varyColors val="1"/>
        <c:ser>
          <c:idx val="0"/>
          <c:order val="0"/>
          <c:tx>
            <c:strRef>
              <c:f>label 0</c:f>
              <c:strCache>
                <c:ptCount val="1"/>
                <c:pt idx="0">
                  <c:v>India</c:v>
                </c:pt>
              </c:strCache>
            </c:strRef>
          </c:tx>
          <c:spPr>
            <a:ln w="57240">
              <a:solidFill>
                <a:srgbClr val="FF0000"/>
              </a:solidFill>
              <a:prstDash val="sysDash"/>
              <a:round/>
            </a:ln>
          </c:spPr>
          <c:marker>
            <c:symbol val="none"/>
          </c:marker>
          <c:dLbls>
            <c:spPr>
              <a:noFill/>
              <a:ln>
                <a:noFill/>
              </a:ln>
              <a:effectLst/>
            </c:spPr>
            <c:dLblPos val="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strRef>
              <c:f>categories</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0</c:f>
              <c:numCache>
                <c:formatCode>General</c:formatCode>
                <c:ptCount val="29"/>
                <c:pt idx="0">
                  <c:v>1</c:v>
                </c:pt>
                <c:pt idx="1">
                  <c:v>1.1181392491976101</c:v>
                </c:pt>
                <c:pt idx="2">
                  <c:v>1.1616978766352599</c:v>
                </c:pt>
                <c:pt idx="3">
                  <c:v>1.1379517331420801</c:v>
                </c:pt>
                <c:pt idx="4">
                  <c:v>1.2739779937365701</c:v>
                </c:pt>
                <c:pt idx="5">
                  <c:v>1.2915177378849201</c:v>
                </c:pt>
                <c:pt idx="6">
                  <c:v>1.3567315108321001</c:v>
                </c:pt>
                <c:pt idx="7">
                  <c:v>1.36536457893407</c:v>
                </c:pt>
                <c:pt idx="8">
                  <c:v>1.3238225087987401</c:v>
                </c:pt>
                <c:pt idx="9">
                  <c:v>1.45752093319173</c:v>
                </c:pt>
                <c:pt idx="10">
                  <c:v>1.4589971980201599</c:v>
                </c:pt>
                <c:pt idx="11">
                  <c:v>1.4529991518706999</c:v>
                </c:pt>
                <c:pt idx="12">
                  <c:v>1.4135748422466099</c:v>
                </c:pt>
                <c:pt idx="13">
                  <c:v>1.4492713651003799</c:v>
                </c:pt>
                <c:pt idx="14">
                  <c:v>1.4976671231134</c:v>
                </c:pt>
                <c:pt idx="15">
                  <c:v>1.5202131426047301</c:v>
                </c:pt>
                <c:pt idx="16">
                  <c:v>1.4892213080796499</c:v>
                </c:pt>
                <c:pt idx="17">
                  <c:v>1.5727475902092101</c:v>
                </c:pt>
                <c:pt idx="18">
                  <c:v>1.5596783690609599</c:v>
                </c:pt>
                <c:pt idx="19">
                  <c:v>1.6397205141829601</c:v>
                </c:pt>
                <c:pt idx="20">
                  <c:v>1.6422042258023699</c:v>
                </c:pt>
                <c:pt idx="21">
                  <c:v>1.62001063491841</c:v>
                </c:pt>
                <c:pt idx="22">
                  <c:v>1.7128909279556199</c:v>
                </c:pt>
                <c:pt idx="23">
                  <c:v>1.56511774949881</c:v>
                </c:pt>
                <c:pt idx="24">
                  <c:v>1.7603499621032499</c:v>
                </c:pt>
                <c:pt idx="25">
                  <c:v>1.74256047303024</c:v>
                </c:pt>
                <c:pt idx="26">
                  <c:v>1.8749188978625699</c:v>
                </c:pt>
                <c:pt idx="27">
                  <c:v>1.9637151036045499</c:v>
                </c:pt>
                <c:pt idx="28">
                  <c:v>2.09492801609853</c:v>
                </c:pt>
              </c:numCache>
            </c:numRef>
          </c:val>
          <c:smooth val="0"/>
          <c:extLst xmlns:c16r2="http://schemas.microsoft.com/office/drawing/2015/06/chart">
            <c:ext xmlns:c16="http://schemas.microsoft.com/office/drawing/2014/chart" uri="{C3380CC4-5D6E-409C-BE32-E72D297353CC}">
              <c16:uniqueId val="{00000000-6BD0-45AC-A45D-8ADB0E17FE67}"/>
            </c:ext>
          </c:extLst>
        </c:ser>
        <c:ser>
          <c:idx val="1"/>
          <c:order val="1"/>
          <c:tx>
            <c:strRef>
              <c:f>label 1</c:f>
              <c:strCache>
                <c:ptCount val="1"/>
                <c:pt idx="0">
                  <c:v>North Region</c:v>
                </c:pt>
              </c:strCache>
            </c:strRef>
          </c:tx>
          <c:spPr>
            <a:ln w="57240">
              <a:solidFill>
                <a:srgbClr val="FFC000"/>
              </a:solidFill>
              <a:round/>
            </a:ln>
          </c:spPr>
          <c:marker>
            <c:symbol val="none"/>
          </c:marker>
          <c:dLbls>
            <c:spPr>
              <a:noFill/>
              <a:ln>
                <a:noFill/>
              </a:ln>
              <a:effectLst/>
            </c:spPr>
            <c:dLblPos val="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strRef>
              <c:f>categories</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1</c:f>
              <c:numCache>
                <c:formatCode>General</c:formatCode>
                <c:ptCount val="29"/>
                <c:pt idx="0">
                  <c:v>1</c:v>
                </c:pt>
                <c:pt idx="1">
                  <c:v>1.2028652125685999</c:v>
                </c:pt>
                <c:pt idx="2">
                  <c:v>1.2156450629342199</c:v>
                </c:pt>
                <c:pt idx="3">
                  <c:v>1.25981636098242</c:v>
                </c:pt>
                <c:pt idx="4">
                  <c:v>1.31955918834468</c:v>
                </c:pt>
                <c:pt idx="5">
                  <c:v>1.3499474548805399</c:v>
                </c:pt>
                <c:pt idx="6">
                  <c:v>1.4202802232230101</c:v>
                </c:pt>
                <c:pt idx="7">
                  <c:v>1.42954070987763</c:v>
                </c:pt>
                <c:pt idx="8">
                  <c:v>1.3713361092084999</c:v>
                </c:pt>
                <c:pt idx="9">
                  <c:v>1.4483580203622399</c:v>
                </c:pt>
                <c:pt idx="10">
                  <c:v>1.4619308167781599</c:v>
                </c:pt>
                <c:pt idx="11">
                  <c:v>1.4835442077600101</c:v>
                </c:pt>
                <c:pt idx="12">
                  <c:v>1.4461705249336301</c:v>
                </c:pt>
                <c:pt idx="13">
                  <c:v>1.44379916551781</c:v>
                </c:pt>
                <c:pt idx="14">
                  <c:v>1.48942241750682</c:v>
                </c:pt>
                <c:pt idx="15">
                  <c:v>1.53582828234619</c:v>
                </c:pt>
                <c:pt idx="16">
                  <c:v>1.5126843826185199</c:v>
                </c:pt>
                <c:pt idx="17">
                  <c:v>1.6807496515465501</c:v>
                </c:pt>
                <c:pt idx="18">
                  <c:v>1.6335895117416099</c:v>
                </c:pt>
                <c:pt idx="19">
                  <c:v>1.65404848617583</c:v>
                </c:pt>
                <c:pt idx="20">
                  <c:v>1.7475040904278101</c:v>
                </c:pt>
                <c:pt idx="21">
                  <c:v>1.6898542062711599</c:v>
                </c:pt>
                <c:pt idx="22">
                  <c:v>1.7111082766930401</c:v>
                </c:pt>
                <c:pt idx="23">
                  <c:v>1.6779447139164501</c:v>
                </c:pt>
                <c:pt idx="24">
                  <c:v>1.7209611824052899</c:v>
                </c:pt>
                <c:pt idx="25">
                  <c:v>1.7362437463966001</c:v>
                </c:pt>
                <c:pt idx="26">
                  <c:v>1.8328600903435599</c:v>
                </c:pt>
                <c:pt idx="27">
                  <c:v>1.8966563567896899</c:v>
                </c:pt>
                <c:pt idx="28">
                  <c:v>1.9734916798472399</c:v>
                </c:pt>
              </c:numCache>
            </c:numRef>
          </c:val>
          <c:smooth val="0"/>
          <c:extLst xmlns:c16r2="http://schemas.microsoft.com/office/drawing/2015/06/chart">
            <c:ext xmlns:c16="http://schemas.microsoft.com/office/drawing/2014/chart" uri="{C3380CC4-5D6E-409C-BE32-E72D297353CC}">
              <c16:uniqueId val="{00000001-6BD0-45AC-A45D-8ADB0E17FE67}"/>
            </c:ext>
          </c:extLst>
        </c:ser>
        <c:ser>
          <c:idx val="2"/>
          <c:order val="2"/>
          <c:tx>
            <c:strRef>
              <c:f>label 2</c:f>
              <c:strCache>
                <c:ptCount val="1"/>
                <c:pt idx="0">
                  <c:v>West Region</c:v>
                </c:pt>
              </c:strCache>
            </c:strRef>
          </c:tx>
          <c:spPr>
            <a:ln w="57240">
              <a:solidFill>
                <a:srgbClr val="A5A5A5"/>
              </a:solidFill>
              <a:round/>
            </a:ln>
          </c:spPr>
          <c:marker>
            <c:symbol val="none"/>
          </c:marker>
          <c:dLbls>
            <c:spPr>
              <a:noFill/>
              <a:ln>
                <a:noFill/>
              </a:ln>
              <a:effectLst/>
            </c:spPr>
            <c:dLblPos val="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strRef>
              <c:f>categories</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2</c:f>
              <c:numCache>
                <c:formatCode>General</c:formatCode>
                <c:ptCount val="29"/>
                <c:pt idx="0">
                  <c:v>1</c:v>
                </c:pt>
                <c:pt idx="1">
                  <c:v>1.0490115014365</c:v>
                </c:pt>
                <c:pt idx="2">
                  <c:v>1.1782478573303601</c:v>
                </c:pt>
                <c:pt idx="3">
                  <c:v>1.12721489537199</c:v>
                </c:pt>
                <c:pt idx="4">
                  <c:v>1.2667633885505301</c:v>
                </c:pt>
                <c:pt idx="5">
                  <c:v>1.2699643898156501</c:v>
                </c:pt>
                <c:pt idx="6">
                  <c:v>1.2101106213753301</c:v>
                </c:pt>
                <c:pt idx="7">
                  <c:v>1.2088368179528901</c:v>
                </c:pt>
                <c:pt idx="8">
                  <c:v>1.1080461111186899</c:v>
                </c:pt>
                <c:pt idx="9">
                  <c:v>1.4665066777417499</c:v>
                </c:pt>
                <c:pt idx="10">
                  <c:v>1.4175953571755899</c:v>
                </c:pt>
                <c:pt idx="11">
                  <c:v>1.3987874268992799</c:v>
                </c:pt>
                <c:pt idx="12">
                  <c:v>1.1547851072501101</c:v>
                </c:pt>
                <c:pt idx="13">
                  <c:v>1.4261443443088799</c:v>
                </c:pt>
                <c:pt idx="14">
                  <c:v>1.3080013993517901</c:v>
                </c:pt>
                <c:pt idx="15">
                  <c:v>1.43811180679474</c:v>
                </c:pt>
                <c:pt idx="16">
                  <c:v>1.3425859497850801</c:v>
                </c:pt>
                <c:pt idx="17">
                  <c:v>1.61262258492726</c:v>
                </c:pt>
                <c:pt idx="18">
                  <c:v>1.5384456723209501</c:v>
                </c:pt>
                <c:pt idx="19">
                  <c:v>1.6598440029881001</c:v>
                </c:pt>
                <c:pt idx="20">
                  <c:v>1.5181765298152401</c:v>
                </c:pt>
                <c:pt idx="21">
                  <c:v>1.45583903144811</c:v>
                </c:pt>
                <c:pt idx="22">
                  <c:v>1.6668926639958701</c:v>
                </c:pt>
                <c:pt idx="23">
                  <c:v>1.4526503440090499</c:v>
                </c:pt>
                <c:pt idx="24">
                  <c:v>1.8491054236150699</c:v>
                </c:pt>
                <c:pt idx="25">
                  <c:v>1.7049887636044501</c:v>
                </c:pt>
                <c:pt idx="26">
                  <c:v>1.9115123746337499</c:v>
                </c:pt>
                <c:pt idx="27">
                  <c:v>2.0715953403002398</c:v>
                </c:pt>
                <c:pt idx="28">
                  <c:v>2.4316809605640701</c:v>
                </c:pt>
              </c:numCache>
            </c:numRef>
          </c:val>
          <c:smooth val="0"/>
          <c:extLst xmlns:c16r2="http://schemas.microsoft.com/office/drawing/2015/06/chart">
            <c:ext xmlns:c16="http://schemas.microsoft.com/office/drawing/2014/chart" uri="{C3380CC4-5D6E-409C-BE32-E72D297353CC}">
              <c16:uniqueId val="{00000002-6BD0-45AC-A45D-8ADB0E17FE67}"/>
            </c:ext>
          </c:extLst>
        </c:ser>
        <c:ser>
          <c:idx val="3"/>
          <c:order val="3"/>
          <c:tx>
            <c:strRef>
              <c:f>label 3</c:f>
              <c:strCache>
                <c:ptCount val="1"/>
                <c:pt idx="0">
                  <c:v>Central Region</c:v>
                </c:pt>
              </c:strCache>
            </c:strRef>
          </c:tx>
          <c:spPr>
            <a:ln w="57240">
              <a:solidFill>
                <a:srgbClr val="F4B183"/>
              </a:solidFill>
              <a:round/>
            </a:ln>
          </c:spPr>
          <c:marker>
            <c:symbol val="none"/>
          </c:marker>
          <c:dLbls>
            <c:spPr>
              <a:noFill/>
              <a:ln>
                <a:noFill/>
              </a:ln>
              <a:effectLst/>
            </c:spPr>
            <c:dLblPos val="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strRef>
              <c:f>categories</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3</c:f>
              <c:numCache>
                <c:formatCode>General</c:formatCode>
                <c:ptCount val="29"/>
                <c:pt idx="0">
                  <c:v>1</c:v>
                </c:pt>
                <c:pt idx="1">
                  <c:v>1.3579026407810599</c:v>
                </c:pt>
                <c:pt idx="2">
                  <c:v>1.3727802797780499</c:v>
                </c:pt>
                <c:pt idx="3">
                  <c:v>1.3507487856200899</c:v>
                </c:pt>
                <c:pt idx="4">
                  <c:v>1.5998416544379499</c:v>
                </c:pt>
                <c:pt idx="5">
                  <c:v>1.4669948431700099</c:v>
                </c:pt>
                <c:pt idx="6">
                  <c:v>1.68140752332212</c:v>
                </c:pt>
                <c:pt idx="7">
                  <c:v>1.57734651035884</c:v>
                </c:pt>
                <c:pt idx="8">
                  <c:v>1.757816929873</c:v>
                </c:pt>
                <c:pt idx="9">
                  <c:v>1.8355955779809701</c:v>
                </c:pt>
                <c:pt idx="10">
                  <c:v>1.826907142964</c:v>
                </c:pt>
                <c:pt idx="11">
                  <c:v>1.87795322780162</c:v>
                </c:pt>
                <c:pt idx="12">
                  <c:v>1.67602427710802</c:v>
                </c:pt>
                <c:pt idx="13">
                  <c:v>1.74996719263633</c:v>
                </c:pt>
                <c:pt idx="14">
                  <c:v>1.9347411939570101</c:v>
                </c:pt>
                <c:pt idx="15">
                  <c:v>1.8814065757399101</c:v>
                </c:pt>
                <c:pt idx="16">
                  <c:v>1.9318391052456201</c:v>
                </c:pt>
                <c:pt idx="17">
                  <c:v>1.9750558437643</c:v>
                </c:pt>
                <c:pt idx="18">
                  <c:v>1.8914393267143801</c:v>
                </c:pt>
                <c:pt idx="19">
                  <c:v>2.0429397155856202</c:v>
                </c:pt>
                <c:pt idx="20">
                  <c:v>2.0560164819781099</c:v>
                </c:pt>
                <c:pt idx="21">
                  <c:v>1.7068222107663999</c:v>
                </c:pt>
                <c:pt idx="22">
                  <c:v>1.90931562958972</c:v>
                </c:pt>
                <c:pt idx="23">
                  <c:v>1.62649813731646</c:v>
                </c:pt>
                <c:pt idx="24">
                  <c:v>2.08060374891167</c:v>
                </c:pt>
                <c:pt idx="25">
                  <c:v>2.0192740233556399</c:v>
                </c:pt>
                <c:pt idx="26">
                  <c:v>2.1010116282376998</c:v>
                </c:pt>
                <c:pt idx="27">
                  <c:v>2.1524189968632799</c:v>
                </c:pt>
                <c:pt idx="28">
                  <c:v>2.16839225578464</c:v>
                </c:pt>
              </c:numCache>
            </c:numRef>
          </c:val>
          <c:smooth val="0"/>
          <c:extLst xmlns:c16r2="http://schemas.microsoft.com/office/drawing/2015/06/chart">
            <c:ext xmlns:c16="http://schemas.microsoft.com/office/drawing/2014/chart" uri="{C3380CC4-5D6E-409C-BE32-E72D297353CC}">
              <c16:uniqueId val="{00000003-6BD0-45AC-A45D-8ADB0E17FE67}"/>
            </c:ext>
          </c:extLst>
        </c:ser>
        <c:ser>
          <c:idx val="4"/>
          <c:order val="4"/>
          <c:tx>
            <c:strRef>
              <c:f>label 4</c:f>
              <c:strCache>
                <c:ptCount val="1"/>
                <c:pt idx="0">
                  <c:v>East Region</c:v>
                </c:pt>
              </c:strCache>
            </c:strRef>
          </c:tx>
          <c:spPr>
            <a:ln w="57240">
              <a:solidFill>
                <a:srgbClr val="00B0F0"/>
              </a:solidFill>
              <a:round/>
            </a:ln>
          </c:spPr>
          <c:marker>
            <c:symbol val="none"/>
          </c:marker>
          <c:dLbls>
            <c:spPr>
              <a:noFill/>
              <a:ln>
                <a:noFill/>
              </a:ln>
              <a:effectLst/>
            </c:spPr>
            <c:dLblPos val="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strRef>
              <c:f>categories</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4</c:f>
              <c:numCache>
                <c:formatCode>General</c:formatCode>
                <c:ptCount val="29"/>
                <c:pt idx="0">
                  <c:v>1</c:v>
                </c:pt>
                <c:pt idx="1">
                  <c:v>1.1938307880180601</c:v>
                </c:pt>
                <c:pt idx="2">
                  <c:v>1.08931373614338</c:v>
                </c:pt>
                <c:pt idx="3">
                  <c:v>1.02695972864201</c:v>
                </c:pt>
                <c:pt idx="4">
                  <c:v>1.2842864473354401</c:v>
                </c:pt>
                <c:pt idx="5">
                  <c:v>1.30189223533442</c:v>
                </c:pt>
                <c:pt idx="6">
                  <c:v>1.4266238255202699</c:v>
                </c:pt>
                <c:pt idx="7">
                  <c:v>1.43013898921751</c:v>
                </c:pt>
                <c:pt idx="8">
                  <c:v>1.33559806499325</c:v>
                </c:pt>
                <c:pt idx="9">
                  <c:v>1.4458482561179999</c:v>
                </c:pt>
                <c:pt idx="10">
                  <c:v>1.45972701945005</c:v>
                </c:pt>
                <c:pt idx="11">
                  <c:v>1.41634492947706</c:v>
                </c:pt>
                <c:pt idx="12">
                  <c:v>1.41262196866909</c:v>
                </c:pt>
                <c:pt idx="13">
                  <c:v>1.28594199629622</c:v>
                </c:pt>
                <c:pt idx="14">
                  <c:v>1.4430571643457799</c:v>
                </c:pt>
                <c:pt idx="15">
                  <c:v>1.41654024909424</c:v>
                </c:pt>
                <c:pt idx="16">
                  <c:v>1.4221155417951501</c:v>
                </c:pt>
                <c:pt idx="17">
                  <c:v>1.46873787785031</c:v>
                </c:pt>
                <c:pt idx="18">
                  <c:v>1.59336261069144</c:v>
                </c:pt>
                <c:pt idx="19">
                  <c:v>1.5692036134246801</c:v>
                </c:pt>
                <c:pt idx="20">
                  <c:v>1.5853685811378599</c:v>
                </c:pt>
                <c:pt idx="21">
                  <c:v>1.52465652428791</c:v>
                </c:pt>
                <c:pt idx="22">
                  <c:v>1.7076198765442301</c:v>
                </c:pt>
                <c:pt idx="23">
                  <c:v>1.5582430640031999</c:v>
                </c:pt>
                <c:pt idx="24">
                  <c:v>1.79408658044627</c:v>
                </c:pt>
                <c:pt idx="25">
                  <c:v>1.6914341408635101</c:v>
                </c:pt>
                <c:pt idx="26">
                  <c:v>1.8185043210921701</c:v>
                </c:pt>
                <c:pt idx="27">
                  <c:v>1.97636856357462</c:v>
                </c:pt>
                <c:pt idx="28">
                  <c:v>2.0770467523713401</c:v>
                </c:pt>
              </c:numCache>
            </c:numRef>
          </c:val>
          <c:smooth val="0"/>
          <c:extLst xmlns:c16r2="http://schemas.microsoft.com/office/drawing/2015/06/chart">
            <c:ext xmlns:c16="http://schemas.microsoft.com/office/drawing/2014/chart" uri="{C3380CC4-5D6E-409C-BE32-E72D297353CC}">
              <c16:uniqueId val="{00000004-6BD0-45AC-A45D-8ADB0E17FE67}"/>
            </c:ext>
          </c:extLst>
        </c:ser>
        <c:ser>
          <c:idx val="5"/>
          <c:order val="5"/>
          <c:tx>
            <c:strRef>
              <c:f>label 5</c:f>
              <c:strCache>
                <c:ptCount val="1"/>
                <c:pt idx="0">
                  <c:v>Northeast Region</c:v>
                </c:pt>
              </c:strCache>
            </c:strRef>
          </c:tx>
          <c:spPr>
            <a:ln w="57240">
              <a:solidFill>
                <a:srgbClr val="70AD47"/>
              </a:solidFill>
              <a:round/>
            </a:ln>
          </c:spPr>
          <c:marker>
            <c:symbol val="none"/>
          </c:marker>
          <c:dLbls>
            <c:spPr>
              <a:noFill/>
              <a:ln>
                <a:noFill/>
              </a:ln>
              <a:effectLst/>
            </c:spPr>
            <c:dLblPos val="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strRef>
              <c:f>categories</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5</c:f>
              <c:numCache>
                <c:formatCode>General</c:formatCode>
                <c:ptCount val="29"/>
                <c:pt idx="0">
                  <c:v>1</c:v>
                </c:pt>
                <c:pt idx="1">
                  <c:v>1.1638266360820699</c:v>
                </c:pt>
                <c:pt idx="2">
                  <c:v>1.1424062627649001</c:v>
                </c:pt>
                <c:pt idx="3">
                  <c:v>1.2233997741315401</c:v>
                </c:pt>
                <c:pt idx="4">
                  <c:v>1.28254544269891</c:v>
                </c:pt>
                <c:pt idx="5">
                  <c:v>1.2933887023845401</c:v>
                </c:pt>
                <c:pt idx="6">
                  <c:v>1.3965758681362901</c:v>
                </c:pt>
                <c:pt idx="7">
                  <c:v>1.33857585315205</c:v>
                </c:pt>
                <c:pt idx="8">
                  <c:v>1.3887046256672799</c:v>
                </c:pt>
                <c:pt idx="9">
                  <c:v>1.32001297250254</c:v>
                </c:pt>
                <c:pt idx="10">
                  <c:v>1.3396970217500599</c:v>
                </c:pt>
                <c:pt idx="11">
                  <c:v>1.3904500622174401</c:v>
                </c:pt>
                <c:pt idx="12">
                  <c:v>1.41493079294016</c:v>
                </c:pt>
                <c:pt idx="13">
                  <c:v>1.39257361896862</c:v>
                </c:pt>
                <c:pt idx="14">
                  <c:v>1.43982969449419</c:v>
                </c:pt>
                <c:pt idx="15">
                  <c:v>1.4842953727747901</c:v>
                </c:pt>
                <c:pt idx="16">
                  <c:v>1.51507526608578</c:v>
                </c:pt>
                <c:pt idx="17">
                  <c:v>1.71356003236696</c:v>
                </c:pt>
                <c:pt idx="18">
                  <c:v>1.7562977593864499</c:v>
                </c:pt>
                <c:pt idx="19">
                  <c:v>1.77965827491897</c:v>
                </c:pt>
                <c:pt idx="20">
                  <c:v>1.8365167945295899</c:v>
                </c:pt>
                <c:pt idx="21">
                  <c:v>1.8443777251276701</c:v>
                </c:pt>
                <c:pt idx="22">
                  <c:v>1.7947102848003</c:v>
                </c:pt>
                <c:pt idx="23">
                  <c:v>1.69195085706433</c:v>
                </c:pt>
                <c:pt idx="24">
                  <c:v>1.67109137671108</c:v>
                </c:pt>
                <c:pt idx="25">
                  <c:v>1.592999219258</c:v>
                </c:pt>
                <c:pt idx="26">
                  <c:v>1.5934545210633</c:v>
                </c:pt>
                <c:pt idx="27">
                  <c:v>1.4553492067442999</c:v>
                </c:pt>
                <c:pt idx="28">
                  <c:v>1.53048835061833</c:v>
                </c:pt>
              </c:numCache>
            </c:numRef>
          </c:val>
          <c:smooth val="0"/>
          <c:extLst xmlns:c16r2="http://schemas.microsoft.com/office/drawing/2015/06/chart">
            <c:ext xmlns:c16="http://schemas.microsoft.com/office/drawing/2014/chart" uri="{C3380CC4-5D6E-409C-BE32-E72D297353CC}">
              <c16:uniqueId val="{00000005-6BD0-45AC-A45D-8ADB0E17FE67}"/>
            </c:ext>
          </c:extLst>
        </c:ser>
        <c:ser>
          <c:idx val="6"/>
          <c:order val="6"/>
          <c:tx>
            <c:strRef>
              <c:f>label 6</c:f>
              <c:strCache>
                <c:ptCount val="1"/>
                <c:pt idx="0">
                  <c:v>South Region</c:v>
                </c:pt>
              </c:strCache>
            </c:strRef>
          </c:tx>
          <c:spPr>
            <a:ln w="57240">
              <a:solidFill>
                <a:srgbClr val="255E91"/>
              </a:solidFill>
              <a:round/>
            </a:ln>
          </c:spPr>
          <c:marker>
            <c:symbol val="none"/>
          </c:marker>
          <c:dLbls>
            <c:spPr>
              <a:noFill/>
              <a:ln>
                <a:noFill/>
              </a:ln>
              <a:effectLst/>
            </c:spPr>
            <c:dLblPos val="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strRef>
              <c:f>categories</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6</c:f>
              <c:numCache>
                <c:formatCode>General</c:formatCode>
                <c:ptCount val="29"/>
                <c:pt idx="0">
                  <c:v>1</c:v>
                </c:pt>
                <c:pt idx="1">
                  <c:v>0.96993392251647204</c:v>
                </c:pt>
                <c:pt idx="2">
                  <c:v>1.09373910007032</c:v>
                </c:pt>
                <c:pt idx="3">
                  <c:v>1.0220339043108899</c:v>
                </c:pt>
                <c:pt idx="4">
                  <c:v>1.116699133952</c:v>
                </c:pt>
                <c:pt idx="5">
                  <c:v>1.1663453568749</c:v>
                </c:pt>
                <c:pt idx="6">
                  <c:v>1.1981411491812901</c:v>
                </c:pt>
                <c:pt idx="7">
                  <c:v>1.22392587580891</c:v>
                </c:pt>
                <c:pt idx="8">
                  <c:v>1.24402877568743</c:v>
                </c:pt>
                <c:pt idx="9">
                  <c:v>1.31657562182716</c:v>
                </c:pt>
                <c:pt idx="10">
                  <c:v>1.3197860085236299</c:v>
                </c:pt>
                <c:pt idx="11">
                  <c:v>1.2687705603866699</c:v>
                </c:pt>
                <c:pt idx="12">
                  <c:v>1.36933552262495</c:v>
                </c:pt>
                <c:pt idx="13">
                  <c:v>1.38443984847618</c:v>
                </c:pt>
                <c:pt idx="14">
                  <c:v>1.4948107306007401</c:v>
                </c:pt>
                <c:pt idx="15">
                  <c:v>1.5165458363214701</c:v>
                </c:pt>
                <c:pt idx="16">
                  <c:v>1.48762669724314</c:v>
                </c:pt>
                <c:pt idx="17">
                  <c:v>1.5327432519708399</c:v>
                </c:pt>
                <c:pt idx="18">
                  <c:v>1.50492701319434</c:v>
                </c:pt>
                <c:pt idx="19">
                  <c:v>1.69377212071363</c:v>
                </c:pt>
                <c:pt idx="20">
                  <c:v>1.68628663648471</c:v>
                </c:pt>
                <c:pt idx="21">
                  <c:v>1.8176085164832201</c:v>
                </c:pt>
                <c:pt idx="22">
                  <c:v>1.77728316791569</c:v>
                </c:pt>
                <c:pt idx="23">
                  <c:v>1.6223028741016701</c:v>
                </c:pt>
                <c:pt idx="24">
                  <c:v>1.7407868688246699</c:v>
                </c:pt>
                <c:pt idx="25">
                  <c:v>1.8809175081202301</c:v>
                </c:pt>
                <c:pt idx="26">
                  <c:v>2.0687261069399301</c:v>
                </c:pt>
                <c:pt idx="27">
                  <c:v>2.17789455255474</c:v>
                </c:pt>
                <c:pt idx="28">
                  <c:v>2.2952948145879599</c:v>
                </c:pt>
              </c:numCache>
            </c:numRef>
          </c:val>
          <c:smooth val="0"/>
          <c:extLst xmlns:c16r2="http://schemas.microsoft.com/office/drawing/2015/06/chart">
            <c:ext xmlns:c16="http://schemas.microsoft.com/office/drawing/2014/chart" uri="{C3380CC4-5D6E-409C-BE32-E72D297353CC}">
              <c16:uniqueId val="{00000006-6BD0-45AC-A45D-8ADB0E17FE67}"/>
            </c:ext>
          </c:extLst>
        </c:ser>
        <c:dLbls>
          <c:showLegendKey val="0"/>
          <c:showVal val="0"/>
          <c:showCatName val="0"/>
          <c:showSerName val="0"/>
          <c:showPercent val="0"/>
          <c:showBubbleSize val="0"/>
        </c:dLbls>
        <c:hiLowLines>
          <c:spPr>
            <a:ln>
              <a:noFill/>
            </a:ln>
          </c:spPr>
        </c:hiLowLines>
        <c:marker val="1"/>
        <c:smooth val="0"/>
        <c:axId val="214304256"/>
        <c:axId val="214305792"/>
      </c:lineChart>
      <c:catAx>
        <c:axId val="214304256"/>
        <c:scaling>
          <c:orientation val="minMax"/>
        </c:scaling>
        <c:delete val="0"/>
        <c:axPos val="b"/>
        <c:numFmt formatCode="General" sourceLinked="1"/>
        <c:majorTickMark val="none"/>
        <c:minorTickMark val="none"/>
        <c:tickLblPos val="nextTo"/>
        <c:spPr>
          <a:ln w="9360">
            <a:solidFill>
              <a:srgbClr val="D9D9D9"/>
            </a:solidFill>
            <a:round/>
          </a:ln>
        </c:spPr>
        <c:txPr>
          <a:bodyPr/>
          <a:lstStyle/>
          <a:p>
            <a:pPr>
              <a:defRPr sz="1200" b="0" strike="noStrike" spc="-1">
                <a:solidFill>
                  <a:srgbClr val="000000"/>
                </a:solidFill>
                <a:uFill>
                  <a:solidFill>
                    <a:srgbClr val="FFFFFF"/>
                  </a:solidFill>
                </a:uFill>
                <a:latin typeface="Times New Roman"/>
              </a:defRPr>
            </a:pPr>
            <a:endParaRPr lang="en-US"/>
          </a:p>
        </c:txPr>
        <c:crossAx val="214305792"/>
        <c:crosses val="autoZero"/>
        <c:auto val="1"/>
        <c:lblAlgn val="ctr"/>
        <c:lblOffset val="100"/>
        <c:noMultiLvlLbl val="1"/>
      </c:catAx>
      <c:valAx>
        <c:axId val="214305792"/>
        <c:scaling>
          <c:orientation val="minMax"/>
          <c:max val="2.5"/>
          <c:min val="0.5"/>
        </c:scaling>
        <c:delete val="0"/>
        <c:axPos val="l"/>
        <c:majorGridlines>
          <c:spPr>
            <a:ln w="9360">
              <a:solidFill>
                <a:srgbClr val="D9D9D9"/>
              </a:solidFill>
              <a:round/>
            </a:ln>
          </c:spPr>
        </c:majorGridlines>
        <c:numFmt formatCode="0.00" sourceLinked="0"/>
        <c:majorTickMark val="none"/>
        <c:minorTickMark val="none"/>
        <c:tickLblPos val="nextTo"/>
        <c:spPr>
          <a:ln w="6480">
            <a:noFill/>
          </a:ln>
        </c:spPr>
        <c:txPr>
          <a:bodyPr/>
          <a:lstStyle/>
          <a:p>
            <a:pPr>
              <a:defRPr sz="1400" b="0" strike="noStrike" spc="-1">
                <a:solidFill>
                  <a:srgbClr val="000000"/>
                </a:solidFill>
                <a:uFill>
                  <a:solidFill>
                    <a:srgbClr val="FFFFFF"/>
                  </a:solidFill>
                </a:uFill>
                <a:latin typeface="Times New Roman"/>
              </a:defRPr>
            </a:pPr>
            <a:endParaRPr lang="en-US"/>
          </a:p>
        </c:txPr>
        <c:crossAx val="214304256"/>
        <c:crosses val="autoZero"/>
        <c:crossBetween val="midCat"/>
        <c:majorUnit val="0.5"/>
      </c:valAx>
      <c:spPr>
        <a:noFill/>
        <a:ln>
          <a:noFill/>
        </a:ln>
      </c:spPr>
    </c:plotArea>
    <c:legend>
      <c:legendPos val="r"/>
      <c:layout>
        <c:manualLayout>
          <c:xMode val="edge"/>
          <c:yMode val="edge"/>
          <c:x val="0.22671699805845158"/>
          <c:y val="0.73986476809214452"/>
          <c:w val="0.70763208338986172"/>
          <c:h val="0.14607209605296489"/>
        </c:manualLayout>
      </c:layout>
      <c:overlay val="1"/>
      <c:spPr>
        <a:noFill/>
        <a:ln>
          <a:noFill/>
        </a:ln>
      </c:spPr>
      <c:txPr>
        <a:bodyPr/>
        <a:lstStyle/>
        <a:p>
          <a:pPr>
            <a:defRPr sz="1400" b="1">
              <a:latin typeface="+mj-lt"/>
              <a:cs typeface="Times New Roman" panose="02020603050405020304" pitchFamily="18" charset="0"/>
            </a:defRPr>
          </a:pPr>
          <a:endParaRPr lang="en-US"/>
        </a:p>
      </c:txPr>
    </c:legend>
    <c:plotVisOnly val="1"/>
    <c:dispBlanksAs val="gap"/>
    <c:showDLblsOverMax val="1"/>
  </c:chart>
  <c:spPr>
    <a:noFill/>
    <a:ln w="6350">
      <a:solidFill>
        <a:schemeClr val="bg1">
          <a:lumMod val="95000"/>
        </a:schemeClr>
      </a:solidFill>
      <a:round/>
    </a:ln>
  </c:spPr>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Times New Roman" panose="02020603050405020304" pitchFamily="18" charset="0"/>
              </a:defRPr>
            </a:pPr>
            <a:r>
              <a:rPr lang="en-US" sz="1800" b="1" dirty="0">
                <a:solidFill>
                  <a:schemeClr val="tx1"/>
                </a:solidFill>
                <a:latin typeface="Century Gothic" panose="020B0502020202020204" pitchFamily="34" charset="0"/>
              </a:rPr>
              <a:t>Agricultural TFP Growth Rate by Indian State (%)</a:t>
            </a:r>
          </a:p>
          <a:p>
            <a:pPr>
              <a:defRPr sz="1800" b="1" i="0" u="none" strike="noStrike" kern="1200" spc="0" baseline="0">
                <a:solidFill>
                  <a:schemeClr val="tx1">
                    <a:lumMod val="65000"/>
                    <a:lumOff val="35000"/>
                  </a:schemeClr>
                </a:solidFill>
                <a:latin typeface="Century Gothic" panose="020B0502020202020204" pitchFamily="34" charset="0"/>
                <a:ea typeface="+mn-ea"/>
                <a:cs typeface="Times New Roman" panose="02020603050405020304" pitchFamily="18" charset="0"/>
              </a:defRPr>
            </a:pPr>
            <a:r>
              <a:rPr lang="en-US" sz="1800" b="1" dirty="0">
                <a:solidFill>
                  <a:schemeClr val="tx1"/>
                </a:solidFill>
                <a:latin typeface="Century Gothic" panose="020B0502020202020204" pitchFamily="34" charset="0"/>
              </a:rPr>
              <a:t>(1980-2008)</a:t>
            </a:r>
          </a:p>
        </c:rich>
      </c:tx>
      <c:overlay val="0"/>
      <c:spPr>
        <a:noFill/>
        <a:ln>
          <a:noFill/>
        </a:ln>
        <a:effectLst/>
      </c:spPr>
    </c:title>
    <c:autoTitleDeleted val="0"/>
    <c:plotArea>
      <c:layout>
        <c:manualLayout>
          <c:layoutTarget val="inner"/>
          <c:xMode val="edge"/>
          <c:yMode val="edge"/>
          <c:x val="0.11210233369135568"/>
          <c:y val="0.17036896546973759"/>
          <c:w val="0.85473916732051691"/>
          <c:h val="0.65875363504689799"/>
        </c:manualLayout>
      </c:layout>
      <c:barChart>
        <c:barDir val="col"/>
        <c:grouping val="clustered"/>
        <c:varyColors val="0"/>
        <c:ser>
          <c:idx val="0"/>
          <c:order val="0"/>
          <c:tx>
            <c:strRef>
              <c:f>Sheet3!$C$43</c:f>
              <c:strCache>
                <c:ptCount val="1"/>
                <c:pt idx="0">
                  <c:v>1980-2008 TFP Growth Rate (%)</c:v>
                </c:pt>
              </c:strCache>
            </c:strRef>
          </c:tx>
          <c:spPr>
            <a:solidFill>
              <a:schemeClr val="accent1"/>
            </a:solidFill>
            <a:ln>
              <a:noFill/>
            </a:ln>
            <a:effectLst/>
          </c:spPr>
          <c:invertIfNegative val="0"/>
          <c:dPt>
            <c:idx val="7"/>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1-8570-4297-AE16-99C71A185A48}"/>
              </c:ext>
            </c:extLst>
          </c:dPt>
          <c:cat>
            <c:strRef>
              <c:f>Sheet3!$B$44:$B$58</c:f>
              <c:strCache>
                <c:ptCount val="15"/>
                <c:pt idx="0">
                  <c:v>Andhra Pradesh</c:v>
                </c:pt>
                <c:pt idx="1">
                  <c:v>Kerala</c:v>
                </c:pt>
                <c:pt idx="2">
                  <c:v>West Bengal</c:v>
                </c:pt>
                <c:pt idx="3">
                  <c:v>Tamil Nadu</c:v>
                </c:pt>
                <c:pt idx="4">
                  <c:v>Maharashtra</c:v>
                </c:pt>
                <c:pt idx="5">
                  <c:v>Rajasthan</c:v>
                </c:pt>
                <c:pt idx="6">
                  <c:v>Karnataka</c:v>
                </c:pt>
                <c:pt idx="7">
                  <c:v>India</c:v>
                </c:pt>
                <c:pt idx="8">
                  <c:v>Punjab</c:v>
                </c:pt>
                <c:pt idx="9">
                  <c:v>Gujarat</c:v>
                </c:pt>
                <c:pt idx="10">
                  <c:v>Haryana</c:v>
                </c:pt>
                <c:pt idx="11">
                  <c:v>Old Uttar Pradesh</c:v>
                </c:pt>
                <c:pt idx="12">
                  <c:v>Himachal Pradesh</c:v>
                </c:pt>
                <c:pt idx="13">
                  <c:v>Old Bihar</c:v>
                </c:pt>
                <c:pt idx="14">
                  <c:v>Orissa</c:v>
                </c:pt>
              </c:strCache>
            </c:strRef>
          </c:cat>
          <c:val>
            <c:numRef>
              <c:f>Sheet3!$C$44:$C$58</c:f>
              <c:numCache>
                <c:formatCode>General</c:formatCode>
                <c:ptCount val="15"/>
                <c:pt idx="0">
                  <c:v>3.0457719200293143</c:v>
                </c:pt>
                <c:pt idx="1">
                  <c:v>2.9096617039260679</c:v>
                </c:pt>
                <c:pt idx="2">
                  <c:v>2.64371682338404</c:v>
                </c:pt>
                <c:pt idx="3">
                  <c:v>2.4599280830880708</c:v>
                </c:pt>
                <c:pt idx="4">
                  <c:v>2.3995924238992168</c:v>
                </c:pt>
                <c:pt idx="5">
                  <c:v>2.3639110556182583</c:v>
                </c:pt>
                <c:pt idx="6">
                  <c:v>2.1878556358037531</c:v>
                </c:pt>
                <c:pt idx="7">
                  <c:v>1.9049044924252139</c:v>
                </c:pt>
                <c:pt idx="8">
                  <c:v>1.8945127413685967</c:v>
                </c:pt>
                <c:pt idx="9">
                  <c:v>1.8840951335319132</c:v>
                </c:pt>
                <c:pt idx="10">
                  <c:v>1.7700219586274109</c:v>
                </c:pt>
                <c:pt idx="11">
                  <c:v>1.6699632801927482</c:v>
                </c:pt>
                <c:pt idx="12">
                  <c:v>1.5779872124986716</c:v>
                </c:pt>
                <c:pt idx="13">
                  <c:v>1.2990943785195275</c:v>
                </c:pt>
                <c:pt idx="14">
                  <c:v>0.76039042201055052</c:v>
                </c:pt>
              </c:numCache>
            </c:numRef>
          </c:val>
          <c:extLst xmlns:c16r2="http://schemas.microsoft.com/office/drawing/2015/06/chart">
            <c:ext xmlns:c16="http://schemas.microsoft.com/office/drawing/2014/chart" uri="{C3380CC4-5D6E-409C-BE32-E72D297353CC}">
              <c16:uniqueId val="{00000002-8570-4297-AE16-99C71A185A48}"/>
            </c:ext>
          </c:extLst>
        </c:ser>
        <c:dLbls>
          <c:showLegendKey val="0"/>
          <c:showVal val="0"/>
          <c:showCatName val="0"/>
          <c:showSerName val="0"/>
          <c:showPercent val="0"/>
          <c:showBubbleSize val="0"/>
        </c:dLbls>
        <c:gapWidth val="219"/>
        <c:overlap val="-27"/>
        <c:axId val="214337024"/>
        <c:axId val="214338560"/>
      </c:barChart>
      <c:catAx>
        <c:axId val="21433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338560"/>
        <c:crosses val="autoZero"/>
        <c:auto val="1"/>
        <c:lblAlgn val="ctr"/>
        <c:lblOffset val="100"/>
        <c:noMultiLvlLbl val="0"/>
      </c:catAx>
      <c:valAx>
        <c:axId val="21433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337024"/>
        <c:crosses val="autoZero"/>
        <c:crossBetween val="between"/>
      </c:valAx>
      <c:spPr>
        <a:noFill/>
        <a:ln>
          <a:noFill/>
        </a:ln>
        <a:effectLst/>
      </c:spPr>
    </c:plotArea>
    <c:plotVisOnly val="1"/>
    <c:dispBlanksAs val="gap"/>
    <c:showDLblsOverMax val="0"/>
  </c:chart>
  <c:spPr>
    <a:noFill/>
    <a:ln>
      <a:solidFill>
        <a:sysClr val="window" lastClr="FFFFFF">
          <a:lumMod val="95000"/>
        </a:sysClr>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Sheet1!$N$2</c:f>
              <c:strCache>
                <c:ptCount val="1"/>
                <c:pt idx="0">
                  <c:v>Area under CA (Million ha) </c:v>
                </c:pt>
              </c:strCache>
            </c:strRef>
          </c:tx>
          <c:spPr>
            <a:solidFill>
              <a:srgbClr val="FFC000"/>
            </a:solidFill>
            <a:ln>
              <a:noFill/>
            </a:ln>
            <a:effectLst/>
            <a:sp3d/>
          </c:spPr>
          <c:invertIfNegative val="0"/>
          <c:cat>
            <c:strRef>
              <c:f>Sheet1!$M$3:$M$12</c:f>
              <c:strCache>
                <c:ptCount val="10"/>
                <c:pt idx="0">
                  <c:v>USA</c:v>
                </c:pt>
                <c:pt idx="1">
                  <c:v>Brazil</c:v>
                </c:pt>
                <c:pt idx="2">
                  <c:v>Argentina</c:v>
                </c:pt>
                <c:pt idx="3">
                  <c:v>Canada</c:v>
                </c:pt>
                <c:pt idx="4">
                  <c:v>Australia</c:v>
                </c:pt>
                <c:pt idx="5">
                  <c:v>China</c:v>
                </c:pt>
                <c:pt idx="6">
                  <c:v>Russia</c:v>
                </c:pt>
                <c:pt idx="7">
                  <c:v>Paraguay</c:v>
                </c:pt>
                <c:pt idx="8">
                  <c:v>Kazakhstan</c:v>
                </c:pt>
                <c:pt idx="9">
                  <c:v>India</c:v>
                </c:pt>
              </c:strCache>
            </c:strRef>
          </c:cat>
          <c:val>
            <c:numRef>
              <c:f>Sheet1!$N$3:$N$12</c:f>
              <c:numCache>
                <c:formatCode>General</c:formatCode>
                <c:ptCount val="10"/>
                <c:pt idx="0">
                  <c:v>35.613</c:v>
                </c:pt>
                <c:pt idx="1">
                  <c:v>31.811</c:v>
                </c:pt>
                <c:pt idx="2">
                  <c:v>29.181000000000001</c:v>
                </c:pt>
                <c:pt idx="3">
                  <c:v>18.312999999999999</c:v>
                </c:pt>
                <c:pt idx="4">
                  <c:v>17.695</c:v>
                </c:pt>
                <c:pt idx="5">
                  <c:v>6.67</c:v>
                </c:pt>
                <c:pt idx="6">
                  <c:v>4.5</c:v>
                </c:pt>
                <c:pt idx="7">
                  <c:v>3</c:v>
                </c:pt>
                <c:pt idx="8">
                  <c:v>2</c:v>
                </c:pt>
                <c:pt idx="9">
                  <c:v>1.5</c:v>
                </c:pt>
              </c:numCache>
            </c:numRef>
          </c:val>
          <c:extLst xmlns:c16r2="http://schemas.microsoft.com/office/drawing/2015/06/chart">
            <c:ext xmlns:c16="http://schemas.microsoft.com/office/drawing/2014/chart" uri="{C3380CC4-5D6E-409C-BE32-E72D297353CC}">
              <c16:uniqueId val="{00000000-39AC-4B6F-9C51-A43B3DA2FD54}"/>
            </c:ext>
          </c:extLst>
        </c:ser>
        <c:dLbls>
          <c:showLegendKey val="0"/>
          <c:showVal val="0"/>
          <c:showCatName val="0"/>
          <c:showSerName val="0"/>
          <c:showPercent val="0"/>
          <c:showBubbleSize val="0"/>
        </c:dLbls>
        <c:gapWidth val="150"/>
        <c:shape val="box"/>
        <c:axId val="214070016"/>
        <c:axId val="214071552"/>
        <c:axId val="0"/>
      </c:bar3DChart>
      <c:catAx>
        <c:axId val="214070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Times New Roman" panose="02020603050405020304" pitchFamily="18" charset="0"/>
              </a:defRPr>
            </a:pPr>
            <a:endParaRPr lang="en-US"/>
          </a:p>
        </c:txPr>
        <c:crossAx val="214071552"/>
        <c:crosses val="autoZero"/>
        <c:auto val="1"/>
        <c:lblAlgn val="ctr"/>
        <c:lblOffset val="100"/>
        <c:noMultiLvlLbl val="0"/>
      </c:catAx>
      <c:valAx>
        <c:axId val="214071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070016"/>
        <c:crosses val="autoZero"/>
        <c:crossBetween val="between"/>
      </c:valAx>
      <c:spPr>
        <a:noFill/>
        <a:ln>
          <a:noFill/>
        </a:ln>
        <a:effectLst/>
      </c:spPr>
    </c:plotArea>
    <c:plotVisOnly val="1"/>
    <c:dispBlanksAs val="gap"/>
    <c:showDLblsOverMax val="0"/>
  </c:chart>
  <c:spPr>
    <a:noFill/>
    <a:ln w="28575">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285954640285398E-2"/>
          <c:y val="6.0209707202519613E-2"/>
          <c:w val="0.92220977185544095"/>
          <c:h val="0.74649263610867977"/>
        </c:manualLayout>
      </c:layout>
      <c:lineChart>
        <c:grouping val="standard"/>
        <c:varyColors val="0"/>
        <c:ser>
          <c:idx val="0"/>
          <c:order val="0"/>
          <c:tx>
            <c:strRef>
              <c:f>China!$A$39</c:f>
              <c:strCache>
                <c:ptCount val="1"/>
                <c:pt idx="0">
                  <c:v>China</c:v>
                </c:pt>
              </c:strCache>
            </c:strRef>
          </c:tx>
          <c:spPr>
            <a:ln w="57150" cap="rnd">
              <a:solidFill>
                <a:srgbClr val="FF0000"/>
              </a:solidFill>
              <a:round/>
            </a:ln>
            <a:effectLst/>
          </c:spPr>
          <c:marker>
            <c:symbol val="none"/>
          </c:marker>
          <c:cat>
            <c:numRef>
              <c:f>China!$B$38:$P$38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China!$B$39:$P$39</c:f>
              <c:numCache>
                <c:formatCode>General</c:formatCode>
                <c:ptCount val="15"/>
                <c:pt idx="0">
                  <c:v>0.38174930126253498</c:v>
                </c:pt>
                <c:pt idx="1">
                  <c:v>0.39663550519336899</c:v>
                </c:pt>
                <c:pt idx="2">
                  <c:v>0.47448605675896999</c:v>
                </c:pt>
                <c:pt idx="3">
                  <c:v>0.51948895780712401</c:v>
                </c:pt>
                <c:pt idx="4">
                  <c:v>0.42501983206527899</c:v>
                </c:pt>
                <c:pt idx="5">
                  <c:v>0.43438897424725398</c:v>
                </c:pt>
                <c:pt idx="6">
                  <c:v>0.462647320497516</c:v>
                </c:pt>
                <c:pt idx="7">
                  <c:v>0.50989548930318196</c:v>
                </c:pt>
                <c:pt idx="8">
                  <c:v>0.51298402907136498</c:v>
                </c:pt>
                <c:pt idx="9">
                  <c:v>0.62529572601018102</c:v>
                </c:pt>
                <c:pt idx="10">
                  <c:v>0.64970258837199701</c:v>
                </c:pt>
                <c:pt idx="11">
                  <c:v>0.59002529621895095</c:v>
                </c:pt>
                <c:pt idx="12">
                  <c:v>0.62903660125720395</c:v>
                </c:pt>
                <c:pt idx="13">
                  <c:v>0.62128296365092694</c:v>
                </c:pt>
              </c:numCache>
            </c:numRef>
          </c:val>
          <c:smooth val="0"/>
          <c:extLst xmlns:c16r2="http://schemas.microsoft.com/office/drawing/2015/06/chart">
            <c:ext xmlns:c16="http://schemas.microsoft.com/office/drawing/2014/chart" uri="{C3380CC4-5D6E-409C-BE32-E72D297353CC}">
              <c16:uniqueId val="{00000000-367D-493E-B93A-33E410571187}"/>
            </c:ext>
          </c:extLst>
        </c:ser>
        <c:ser>
          <c:idx val="1"/>
          <c:order val="1"/>
          <c:tx>
            <c:strRef>
              <c:f>China!$A$40</c:f>
              <c:strCache>
                <c:ptCount val="1"/>
                <c:pt idx="0">
                  <c:v>India</c:v>
                </c:pt>
              </c:strCache>
            </c:strRef>
          </c:tx>
          <c:spPr>
            <a:ln w="57150" cap="rnd">
              <a:solidFill>
                <a:srgbClr val="00B050"/>
              </a:solidFill>
              <a:round/>
            </a:ln>
            <a:effectLst/>
          </c:spPr>
          <c:marker>
            <c:symbol val="none"/>
          </c:marker>
          <c:cat>
            <c:numRef>
              <c:f>China!$B$38:$P$38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China!$B$40:$P$40</c:f>
              <c:numCache>
                <c:formatCode>General</c:formatCode>
                <c:ptCount val="15"/>
                <c:pt idx="0">
                  <c:v>0.33885710464892799</c:v>
                </c:pt>
                <c:pt idx="1">
                  <c:v>0.33372042260030499</c:v>
                </c:pt>
                <c:pt idx="2">
                  <c:v>0.35793332552330198</c:v>
                </c:pt>
                <c:pt idx="3">
                  <c:v>0.32327844203389799</c:v>
                </c:pt>
                <c:pt idx="4">
                  <c:v>0.36904478879714098</c:v>
                </c:pt>
                <c:pt idx="5">
                  <c:v>0.35109622900752002</c:v>
                </c:pt>
                <c:pt idx="6">
                  <c:v>0.34278631395001802</c:v>
                </c:pt>
                <c:pt idx="7">
                  <c:v>0.30720030569921802</c:v>
                </c:pt>
                <c:pt idx="8">
                  <c:v>0.31400360024683099</c:v>
                </c:pt>
                <c:pt idx="9">
                  <c:v>0.31869124754757899</c:v>
                </c:pt>
                <c:pt idx="10">
                  <c:v>0.30528695039588399</c:v>
                </c:pt>
                <c:pt idx="11">
                  <c:v>0.315068865790891</c:v>
                </c:pt>
                <c:pt idx="12">
                  <c:v>0.331122015593038</c:v>
                </c:pt>
                <c:pt idx="13">
                  <c:v>0.29533413217992499</c:v>
                </c:pt>
                <c:pt idx="14">
                  <c:v>0.29851852898582698</c:v>
                </c:pt>
              </c:numCache>
            </c:numRef>
          </c:val>
          <c:smooth val="0"/>
          <c:extLst xmlns:c16r2="http://schemas.microsoft.com/office/drawing/2015/06/chart">
            <c:ext xmlns:c16="http://schemas.microsoft.com/office/drawing/2014/chart" uri="{C3380CC4-5D6E-409C-BE32-E72D297353CC}">
              <c16:uniqueId val="{00000001-367D-493E-B93A-33E410571187}"/>
            </c:ext>
          </c:extLst>
        </c:ser>
        <c:dLbls>
          <c:showLegendKey val="0"/>
          <c:showVal val="0"/>
          <c:showCatName val="0"/>
          <c:showSerName val="0"/>
          <c:showPercent val="0"/>
          <c:showBubbleSize val="0"/>
        </c:dLbls>
        <c:marker val="1"/>
        <c:smooth val="0"/>
        <c:axId val="82666240"/>
        <c:axId val="82667776"/>
      </c:lineChart>
      <c:catAx>
        <c:axId val="8266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2667776"/>
        <c:crosses val="autoZero"/>
        <c:auto val="1"/>
        <c:lblAlgn val="ctr"/>
        <c:lblOffset val="100"/>
        <c:noMultiLvlLbl val="0"/>
      </c:catAx>
      <c:valAx>
        <c:axId val="8266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82666240"/>
        <c:crosses val="autoZero"/>
        <c:crossBetween val="between"/>
      </c:valAx>
      <c:spPr>
        <a:noFill/>
        <a:ln>
          <a:noFill/>
        </a:ln>
        <a:effectLst/>
      </c:spPr>
    </c:plotArea>
    <c:legend>
      <c:legendPos val="b"/>
      <c:layout>
        <c:manualLayout>
          <c:xMode val="edge"/>
          <c:yMode val="edge"/>
          <c:x val="0.41277492285395201"/>
          <c:y val="0.91080768608785301"/>
          <c:w val="0.17445007015189401"/>
          <c:h val="5.6349173783829698E-2"/>
        </c:manualLayout>
      </c:layout>
      <c:overlay val="0"/>
      <c:spPr>
        <a:noFill/>
        <a:ln>
          <a:noFill/>
        </a:ln>
        <a:effectLst/>
      </c:spPr>
      <c:txPr>
        <a:bodyPr rot="0" vert="horz"/>
        <a:lstStyle/>
        <a:p>
          <a:pPr>
            <a:defRPr b="1">
              <a:latin typeface="+mj-lt"/>
            </a:defRPr>
          </a:pPr>
          <a:endParaRPr lang="en-US"/>
        </a:p>
      </c:txPr>
    </c:legend>
    <c:plotVisOnly val="1"/>
    <c:dispBlanksAs val="gap"/>
    <c:showDLblsOverMax val="0"/>
  </c:chart>
  <c:spPr>
    <a:solidFill>
      <a:schemeClr val="bg1"/>
    </a:solidFill>
    <a:ln w="28575" cap="flat" cmpd="sng" algn="ctr">
      <a:noFill/>
      <a:round/>
    </a:ln>
    <a:effectLst/>
  </c:spPr>
  <c:txPr>
    <a:bodyPr/>
    <a:lstStyle/>
    <a:p>
      <a:pPr>
        <a:defRPr sz="18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10-24T08:46:19.711" idx="26">
    <p:pos x="10" y="10"/>
    <p:text>Add growth rates</p:text>
  </p:cm>
  <p:cm authorId="2" dt="2017-10-26T01:51:20.704" idx="5">
    <p:pos x="10" y="106"/>
    <p:text>Annual average growth rate for China 3.3% and India 2.6%</p:text>
    <p:extLst>
      <p:ext uri="{C676402C-5697-4E1C-873F-D02D1690AC5C}">
        <p15:threadingInfo xmlns:p15="http://schemas.microsoft.com/office/powerpoint/2012/main" timeZoneBias="-330">
          <p15:parentCm authorId="1" idx="2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0-27T08:21:02.966" idx="32">
    <p:pos x="10" y="10"/>
    <p:text>Switch these--first capital formationi in agriculture
Then total foreign investment
Can we also show rate of savings?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7-10-23T09:08:00.034" idx="27">
    <p:pos x="5629" y="157"/>
    <p:text>I have reservations about this labor force participation ratio being low--how is it defined? Does not seem to include informal labor.
Delete?</p:text>
  </p:cm>
  <p:cm authorId="2" dt="2017-10-26T01:03:08.886" idx="3">
    <p:pos x="10" y="10"/>
    <p:text>Labor force participation rate is the proportion of the population ages 15 and older that is economically active: all people who supply labor for the production of goods and services during a specified period. Ratio of female to male labor force participation rate is calculated by dividing female labor force participation rate by male labor force participation rate and multiplying by 100.</p:text>
    <p:extLst>
      <p:ext uri="{C676402C-5697-4E1C-873F-D02D1690AC5C}">
        <p15:threadingInfo xmlns:p15="http://schemas.microsoft.com/office/powerpoint/2012/main" timeZoneBias="-33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7-10-27T20:29:43.256" idx="9">
    <p:pos x="7567" y="148"/>
    <p:text>Added from the National Nutrition Strategy NITI Aayog's Report</p:text>
    <p:extLst>
      <p:ext uri="{C676402C-5697-4E1C-873F-D02D1690AC5C}">
        <p15:threadingInfo xmlns:p15="http://schemas.microsoft.com/office/powerpoint/2012/main" timeZoneBias="-330"/>
      </p:ext>
    </p:extLst>
  </p:cm>
</p:cmLst>
</file>

<file path=ppt/drawings/drawing1.xml><?xml version="1.0" encoding="utf-8"?>
<c:userShapes xmlns:c="http://schemas.openxmlformats.org/drawingml/2006/chart">
  <cdr:relSizeAnchor xmlns:cdr="http://schemas.openxmlformats.org/drawingml/2006/chartDrawing">
    <cdr:from>
      <cdr:x>0.00115</cdr:x>
      <cdr:y>0.94239</cdr:y>
    </cdr:from>
    <cdr:to>
      <cdr:x>0.99654</cdr:x>
      <cdr:y>1</cdr:y>
    </cdr:to>
    <cdr:sp macro="" textlink="">
      <cdr:nvSpPr>
        <cdr:cNvPr id="2" name="TextBox 1"/>
        <cdr:cNvSpPr txBox="1"/>
      </cdr:nvSpPr>
      <cdr:spPr>
        <a:xfrm xmlns:a="http://schemas.openxmlformats.org/drawingml/2006/main">
          <a:off x="13647" y="6346209"/>
          <a:ext cx="11791666" cy="361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0.62261</cdr:x>
      <cdr:y>0.22112</cdr:y>
    </cdr:from>
    <cdr:to>
      <cdr:x>0.7929</cdr:x>
      <cdr:y>0.8242</cdr:y>
    </cdr:to>
    <cdr:sp macro="" textlink="">
      <cdr:nvSpPr>
        <cdr:cNvPr id="3" name="Oval 2"/>
        <cdr:cNvSpPr/>
      </cdr:nvSpPr>
      <cdr:spPr>
        <a:xfrm xmlns:a="http://schemas.openxmlformats.org/drawingml/2006/main">
          <a:off x="1874262" y="1314244"/>
          <a:ext cx="512630" cy="3584447"/>
        </a:xfrm>
        <a:prstGeom xmlns:a="http://schemas.openxmlformats.org/drawingml/2006/main" prst="ellipse">
          <a:avLst/>
        </a:prstGeom>
        <a:noFill xmlns:a="http://schemas.openxmlformats.org/drawingml/2006/main"/>
        <a:ln xmlns:a="http://schemas.openxmlformats.org/drawingml/2006/main">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70950-3339-4FFA-ADEC-3892A6E97AAC}" type="datetimeFigureOut">
              <a:rPr lang="en-US" smtClean="0"/>
              <a:t>11/10/2017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B4D52-3D1A-4FD1-AD30-5E229344C339}" type="slidenum">
              <a:rPr lang="en-US" smtClean="0"/>
              <a:t>‹#›</a:t>
            </a:fld>
            <a:endParaRPr lang="en-US"/>
          </a:p>
        </p:txBody>
      </p:sp>
    </p:spTree>
    <p:extLst>
      <p:ext uri="{BB962C8B-B14F-4D97-AF65-F5344CB8AC3E}">
        <p14:creationId xmlns:p14="http://schemas.microsoft.com/office/powerpoint/2010/main" val="156343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B4D52-3D1A-4FD1-AD30-5E229344C339}" type="slidenum">
              <a:rPr lang="en-US" smtClean="0"/>
              <a:t>1</a:t>
            </a:fld>
            <a:endParaRPr lang="en-US"/>
          </a:p>
        </p:txBody>
      </p:sp>
    </p:spTree>
    <p:extLst>
      <p:ext uri="{BB962C8B-B14F-4D97-AF65-F5344CB8AC3E}">
        <p14:creationId xmlns:p14="http://schemas.microsoft.com/office/powerpoint/2010/main" val="307293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Currently Slow decline in complementary foods from 52.7 percent to 42.7 percent between 2006 and 2016;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Only 9.6 percent of children between 6 and 23 months old who receive an adequate diet is only 9.6 percent for the country;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currently only 48.4 percent (Menon et al.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D1B4D52-3D1A-4FD1-AD30-5E229344C339}" type="slidenum">
              <a:rPr lang="en-US" smtClean="0"/>
              <a:t>7</a:t>
            </a:fld>
            <a:endParaRPr lang="en-US"/>
          </a:p>
        </p:txBody>
      </p:sp>
    </p:spTree>
    <p:extLst>
      <p:ext uri="{BB962C8B-B14F-4D97-AF65-F5344CB8AC3E}">
        <p14:creationId xmlns:p14="http://schemas.microsoft.com/office/powerpoint/2010/main" val="6564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222222"/>
                </a:solidFill>
                <a:effectLst/>
                <a:latin typeface="Times New Roman"/>
              </a:rPr>
              <a:t>The National Planning Commission was changed to the National Development and Planning Commission (NDPC) in 1998. In 2003, NDPC combined with Institutional Reform Office of the State Council and The National Economy and Trade Commission, and has become the current one: the National Development and Reform Commission (NDRC). I have not read any paper on this.  I presume that the major shifts have been moving from planning to reform. </a:t>
            </a:r>
            <a:endParaRPr lang="en-US" b="0" i="0" dirty="0">
              <a:solidFill>
                <a:srgbClr val="222222"/>
              </a:solidFill>
              <a:effectLst/>
              <a:latin typeface="arial"/>
            </a:endParaRPr>
          </a:p>
          <a:p>
            <a:pPr algn="l"/>
            <a:r>
              <a:rPr lang="en-US" sz="1200" b="0" i="0" dirty="0">
                <a:solidFill>
                  <a:srgbClr val="222222"/>
                </a:solidFill>
                <a:effectLst/>
                <a:latin typeface="Times New Roman"/>
              </a:rPr>
              <a:t> </a:t>
            </a:r>
            <a:endParaRPr lang="en-US" b="0" i="0" dirty="0">
              <a:solidFill>
                <a:srgbClr val="222222"/>
              </a:solidFill>
              <a:effectLst/>
              <a:latin typeface="arial"/>
            </a:endParaRPr>
          </a:p>
          <a:p>
            <a:endParaRPr lang="en-US" dirty="0"/>
          </a:p>
        </p:txBody>
      </p:sp>
      <p:sp>
        <p:nvSpPr>
          <p:cNvPr id="4" name="Slide Number Placeholder 3"/>
          <p:cNvSpPr>
            <a:spLocks noGrp="1"/>
          </p:cNvSpPr>
          <p:nvPr>
            <p:ph type="sldNum" sz="quarter" idx="10"/>
          </p:nvPr>
        </p:nvSpPr>
        <p:spPr/>
        <p:txBody>
          <a:bodyPr/>
          <a:lstStyle/>
          <a:p>
            <a:fld id="{DD1B4D52-3D1A-4FD1-AD30-5E229344C339}" type="slidenum">
              <a:rPr lang="en-US" smtClean="0"/>
              <a:t>18</a:t>
            </a:fld>
            <a:endParaRPr lang="en-US"/>
          </a:p>
        </p:txBody>
      </p:sp>
    </p:spTree>
    <p:extLst>
      <p:ext uri="{BB962C8B-B14F-4D97-AF65-F5344CB8AC3E}">
        <p14:creationId xmlns:p14="http://schemas.microsoft.com/office/powerpoint/2010/main" val="296499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F30EB0-0CF6-466B-8C89-DA19702F67E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329080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F30EB0-0CF6-466B-8C89-DA19702F67E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298635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F30EB0-0CF6-466B-8C89-DA19702F67E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4633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F30EB0-0CF6-466B-8C89-DA19702F67E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396398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F30EB0-0CF6-466B-8C89-DA19702F67E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144874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F30EB0-0CF6-466B-8C89-DA19702F67E8}"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342903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F30EB0-0CF6-466B-8C89-DA19702F67E8}"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132830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F30EB0-0CF6-466B-8C89-DA19702F67E8}"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415926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30EB0-0CF6-466B-8C89-DA19702F67E8}"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405107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F30EB0-0CF6-466B-8C89-DA19702F67E8}"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338409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F30EB0-0CF6-466B-8C89-DA19702F67E8}"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61506-C2DE-4E04-8DF9-DBDBE080213F}" type="slidenum">
              <a:rPr lang="en-US" smtClean="0"/>
              <a:t>‹#›</a:t>
            </a:fld>
            <a:endParaRPr lang="en-US"/>
          </a:p>
        </p:txBody>
      </p:sp>
    </p:spTree>
    <p:extLst>
      <p:ext uri="{BB962C8B-B14F-4D97-AF65-F5344CB8AC3E}">
        <p14:creationId xmlns:p14="http://schemas.microsoft.com/office/powerpoint/2010/main" val="7850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30EB0-0CF6-466B-8C89-DA19702F67E8}" type="datetimeFigureOut">
              <a:rPr lang="en-US" smtClean="0"/>
              <a:t>11/10/2017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61506-C2DE-4E04-8DF9-DBDBE080213F}" type="slidenum">
              <a:rPr lang="en-US" smtClean="0"/>
              <a:t>‹#›</a:t>
            </a:fld>
            <a:endParaRPr lang="en-US"/>
          </a:p>
        </p:txBody>
      </p:sp>
      <p:sp>
        <p:nvSpPr>
          <p:cNvPr id="7" name="Rectangle 6"/>
          <p:cNvSpPr/>
          <p:nvPr userDrawn="1"/>
        </p:nvSpPr>
        <p:spPr>
          <a:xfrm>
            <a:off x="0" y="0"/>
            <a:ext cx="1219200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Nirmala UI Semilight" panose="020B0402040204020203" pitchFamily="34" charset="0"/>
              <a:cs typeface="Nirmala UI Semilight" panose="020B0402040204020203" pitchFamily="34" charset="0"/>
            </a:endParaRPr>
          </a:p>
        </p:txBody>
      </p:sp>
      <p:sp>
        <p:nvSpPr>
          <p:cNvPr id="8" name="Rectangle 7"/>
          <p:cNvSpPr/>
          <p:nvPr userDrawn="1"/>
        </p:nvSpPr>
        <p:spPr>
          <a:xfrm>
            <a:off x="192947" y="174812"/>
            <a:ext cx="11794006" cy="6467057"/>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62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https://www.ers.usda.gov/data-products/international-agricultural-productivity/" TargetMode="Externa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ao/ag/ca/6c.html" TargetMode="Externa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sti.cgiar.org/" TargetMode="Externa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hyperlink" Target="https://www.asti.cgiar.org/data"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6" Type="http://schemas.openxmlformats.org/officeDocument/2006/relationships/comments" Target="../comments/comment3.xml"/><Relationship Id="rId5" Type="http://schemas.openxmlformats.org/officeDocument/2006/relationships/chart" Target="../charts/chart20.xml"/><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comments" Target="../comments/comment4.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pn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20982" y="1572390"/>
            <a:ext cx="5427771" cy="1812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group of clouds in the sky&#10;&#10;Description generated with high confidence"/>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r="44015" b="1840"/>
          <a:stretch/>
        </p:blipFill>
        <p:spPr>
          <a:xfrm>
            <a:off x="316194" y="292696"/>
            <a:ext cx="5645745" cy="6236291"/>
          </a:xfrm>
          <a:prstGeom prst="rect">
            <a:avLst/>
          </a:prstGeom>
        </p:spPr>
      </p:pic>
      <p:sp>
        <p:nvSpPr>
          <p:cNvPr id="5" name="Content Placeholder 4"/>
          <p:cNvSpPr>
            <a:spLocks noGrp="1"/>
          </p:cNvSpPr>
          <p:nvPr>
            <p:ph idx="1"/>
          </p:nvPr>
        </p:nvSpPr>
        <p:spPr>
          <a:xfrm>
            <a:off x="472967" y="2756573"/>
            <a:ext cx="5120113" cy="3307509"/>
          </a:xfrm>
        </p:spPr>
        <p:txBody>
          <a:bodyPr>
            <a:normAutofit/>
          </a:bodyPr>
          <a:lstStyle/>
          <a:p>
            <a:pPr marL="0" indent="0">
              <a:lnSpc>
                <a:spcPct val="70000"/>
              </a:lnSpc>
              <a:buNone/>
            </a:pPr>
            <a:endParaRPr lang="en-US" sz="1400" spc="-1" dirty="0">
              <a:uFill>
                <a:solidFill>
                  <a:srgbClr val="FFFFFF"/>
                </a:solidFill>
              </a:uFill>
              <a:latin typeface="Bodoni MT Black" panose="02070A03080606020203" pitchFamily="18" charset="0"/>
            </a:endParaRPr>
          </a:p>
          <a:p>
            <a:pPr marL="0" indent="0">
              <a:lnSpc>
                <a:spcPct val="70000"/>
              </a:lnSpc>
              <a:buNone/>
            </a:pPr>
            <a:endParaRPr lang="en-US" sz="1400" spc="-1" dirty="0">
              <a:uFill>
                <a:solidFill>
                  <a:srgbClr val="FFFFFF"/>
                </a:solidFill>
              </a:uFill>
              <a:latin typeface="Bodoni MT Black" panose="02070A03080606020203" pitchFamily="18" charset="0"/>
            </a:endParaRPr>
          </a:p>
          <a:p>
            <a:pPr marL="0" indent="0">
              <a:lnSpc>
                <a:spcPct val="70000"/>
              </a:lnSpc>
              <a:buNone/>
            </a:pPr>
            <a:endParaRPr lang="en-US" sz="1400" spc="-1" dirty="0">
              <a:uFill>
                <a:solidFill>
                  <a:srgbClr val="FFFFFF"/>
                </a:solidFill>
              </a:uFill>
              <a:latin typeface="Bodoni MT Black" panose="02070A03080606020203" pitchFamily="18" charset="0"/>
            </a:endParaRPr>
          </a:p>
          <a:p>
            <a:pPr marL="0" indent="0">
              <a:lnSpc>
                <a:spcPct val="70000"/>
              </a:lnSpc>
              <a:buNone/>
            </a:pPr>
            <a:endParaRPr lang="en-US" sz="1400" spc="-1" dirty="0">
              <a:uFill>
                <a:solidFill>
                  <a:srgbClr val="FFFFFF"/>
                </a:solidFill>
              </a:uFill>
              <a:latin typeface="Bodoni MT Black" panose="02070A03080606020203" pitchFamily="18" charset="0"/>
            </a:endParaRPr>
          </a:p>
          <a:p>
            <a:pPr marL="0" indent="0">
              <a:lnSpc>
                <a:spcPct val="70000"/>
              </a:lnSpc>
              <a:buNone/>
            </a:pPr>
            <a:endParaRPr lang="en-US" sz="1400" dirty="0">
              <a:latin typeface="Bodoni MT Black" panose="02070A03080606020203" pitchFamily="18" charset="0"/>
            </a:endParaRPr>
          </a:p>
        </p:txBody>
      </p:sp>
      <p:sp>
        <p:nvSpPr>
          <p:cNvPr id="4" name="Title 3"/>
          <p:cNvSpPr>
            <a:spLocks noGrp="1"/>
          </p:cNvSpPr>
          <p:nvPr>
            <p:ph type="title"/>
          </p:nvPr>
        </p:nvSpPr>
        <p:spPr>
          <a:xfrm>
            <a:off x="445154" y="429781"/>
            <a:ext cx="5524852" cy="3859306"/>
          </a:xfrm>
        </p:spPr>
        <p:txBody>
          <a:bodyPr>
            <a:noAutofit/>
          </a:bodyPr>
          <a:lstStyle/>
          <a:p>
            <a:pPr>
              <a:lnSpc>
                <a:spcPct val="100000"/>
              </a:lnSpc>
            </a:pPr>
            <a:r>
              <a:rPr lang="en-US" sz="2800" b="1" dirty="0"/>
              <a:t>Incentives and Rewards for Scaling Up Innovations: Reflections on Food and Agriculture in India over 70 Years of Independence</a:t>
            </a:r>
            <a:r>
              <a:rPr lang="en-US" sz="3600" b="1" strike="noStrike" spc="-1" dirty="0">
                <a:uFill>
                  <a:solidFill>
                    <a:srgbClr val="FFFFFF"/>
                  </a:solidFill>
                </a:uFill>
              </a:rPr>
              <a:t/>
            </a:r>
            <a:br>
              <a:rPr lang="en-US" sz="3600" b="1" strike="noStrike" spc="-1" dirty="0">
                <a:uFill>
                  <a:solidFill>
                    <a:srgbClr val="FFFFFF"/>
                  </a:solidFill>
                </a:uFill>
              </a:rPr>
            </a:br>
            <a:r>
              <a:rPr lang="en-US" sz="3600" b="1" strike="noStrike" spc="-1" dirty="0">
                <a:uFill>
                  <a:solidFill>
                    <a:srgbClr val="FFFFFF"/>
                  </a:solidFill>
                </a:uFill>
              </a:rPr>
              <a:t/>
            </a:r>
            <a:br>
              <a:rPr lang="en-US" sz="3600" b="1" strike="noStrike" spc="-1" dirty="0">
                <a:uFill>
                  <a:solidFill>
                    <a:srgbClr val="FFFFFF"/>
                  </a:solidFill>
                </a:uFill>
              </a:rPr>
            </a:br>
            <a:endParaRPr lang="en-US" sz="3600" b="1" dirty="0"/>
          </a:p>
        </p:txBody>
      </p:sp>
      <p:sp>
        <p:nvSpPr>
          <p:cNvPr id="32" name="Rectangle 31"/>
          <p:cNvSpPr/>
          <p:nvPr/>
        </p:nvSpPr>
        <p:spPr>
          <a:xfrm>
            <a:off x="445153" y="4505543"/>
            <a:ext cx="2226572" cy="307777"/>
          </a:xfrm>
          <a:prstGeom prst="rect">
            <a:avLst/>
          </a:prstGeom>
        </p:spPr>
        <p:txBody>
          <a:bodyPr wrap="none">
            <a:spAutoFit/>
          </a:bodyPr>
          <a:lstStyle/>
          <a:p>
            <a:pPr>
              <a:lnSpc>
                <a:spcPct val="70000"/>
              </a:lnSpc>
            </a:pPr>
            <a:r>
              <a:rPr lang="en-US" sz="2000" b="1" spc="-1" dirty="0">
                <a:uFill>
                  <a:solidFill>
                    <a:srgbClr val="FFFFFF"/>
                  </a:solidFill>
                </a:uFill>
                <a:latin typeface="+mj-lt"/>
              </a:rPr>
              <a:t>October 30 2017</a:t>
            </a:r>
          </a:p>
        </p:txBody>
      </p:sp>
      <p:sp>
        <p:nvSpPr>
          <p:cNvPr id="34" name="Rectangle 33"/>
          <p:cNvSpPr/>
          <p:nvPr/>
        </p:nvSpPr>
        <p:spPr>
          <a:xfrm>
            <a:off x="316194" y="292696"/>
            <a:ext cx="11571055" cy="6236291"/>
          </a:xfrm>
          <a:prstGeom prst="rect">
            <a:avLst/>
          </a:prstGeom>
          <a:no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cxnSpLocks/>
          </p:cNvCxnSpPr>
          <p:nvPr/>
        </p:nvCxnSpPr>
        <p:spPr>
          <a:xfrm>
            <a:off x="517379" y="3385058"/>
            <a:ext cx="4789559" cy="257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005303" y="265375"/>
            <a:ext cx="93663" cy="62982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9603" y="3568378"/>
            <a:ext cx="4266218" cy="1231106"/>
          </a:xfrm>
          <a:prstGeom prst="rect">
            <a:avLst/>
          </a:prstGeom>
          <a:noFill/>
        </p:spPr>
        <p:txBody>
          <a:bodyPr wrap="square" rtlCol="0">
            <a:spAutoFit/>
          </a:bodyPr>
          <a:lstStyle/>
          <a:p>
            <a:r>
              <a:rPr lang="en-US" sz="2800" b="1" dirty="0">
                <a:solidFill>
                  <a:srgbClr val="C00000"/>
                </a:solidFill>
              </a:rPr>
              <a:t>Dr. M.S. Swaminathan Award Event</a:t>
            </a:r>
          </a:p>
          <a:p>
            <a:endParaRPr lang="en-US" dirty="0"/>
          </a:p>
        </p:txBody>
      </p:sp>
      <p:sp>
        <p:nvSpPr>
          <p:cNvPr id="7" name="TextBox 6"/>
          <p:cNvSpPr txBox="1"/>
          <p:nvPr/>
        </p:nvSpPr>
        <p:spPr>
          <a:xfrm>
            <a:off x="10385945" y="6234101"/>
            <a:ext cx="1501303" cy="215444"/>
          </a:xfrm>
          <a:prstGeom prst="rect">
            <a:avLst/>
          </a:prstGeom>
          <a:solidFill>
            <a:schemeClr val="bg1"/>
          </a:solidFill>
        </p:spPr>
        <p:txBody>
          <a:bodyPr wrap="square" rtlCol="0">
            <a:spAutoFit/>
          </a:bodyPr>
          <a:lstStyle/>
          <a:p>
            <a:r>
              <a:rPr lang="en-US" sz="800" dirty="0">
                <a:latin typeface="Times New Roman" panose="02020603050405020304" pitchFamily="18" charset="0"/>
                <a:cs typeface="Times New Roman" panose="02020603050405020304" pitchFamily="18" charset="0"/>
              </a:rPr>
              <a:t>Source: KBK infographics</a:t>
            </a: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379" y="5670775"/>
            <a:ext cx="3039052" cy="488023"/>
          </a:xfrm>
          <a:prstGeom prst="rect">
            <a:avLst/>
          </a:prstGeom>
        </p:spPr>
      </p:pic>
      <p:sp>
        <p:nvSpPr>
          <p:cNvPr id="8" name="TextBox 7"/>
          <p:cNvSpPr txBox="1"/>
          <p:nvPr/>
        </p:nvSpPr>
        <p:spPr>
          <a:xfrm>
            <a:off x="472967" y="6205148"/>
            <a:ext cx="4999578" cy="276999"/>
          </a:xfrm>
          <a:prstGeom prst="rect">
            <a:avLst/>
          </a:prstGeom>
          <a:noFill/>
        </p:spPr>
        <p:txBody>
          <a:bodyPr wrap="square" rtlCol="0">
            <a:spAutoFit/>
          </a:bodyPr>
          <a:lstStyle/>
          <a:p>
            <a:r>
              <a:rPr lang="en-US" sz="1200" dirty="0">
                <a:latin typeface="+mj-lt"/>
              </a:rPr>
              <a:t>(with assistance from Sambuddha Goswami)</a:t>
            </a:r>
          </a:p>
        </p:txBody>
      </p:sp>
      <p:pic>
        <p:nvPicPr>
          <p:cNvPr id="21" name="Picture 2" descr="Image result for all prime minister of india photo slide p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6780" y="258037"/>
            <a:ext cx="5816246" cy="63056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134264" y="2140170"/>
            <a:ext cx="1153640" cy="461665"/>
          </a:xfrm>
          <a:prstGeom prst="rect">
            <a:avLst/>
          </a:prstGeom>
          <a:solidFill>
            <a:sysClr val="windowText" lastClr="000000"/>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Jawaharlal Nehru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Aug 15, 1947 – May 27, 1964</a:t>
            </a:r>
            <a:endParaRPr kumimoji="0" lang="en-US" sz="800" b="0" i="0" u="none" strike="noStrike" kern="0" cap="none" spc="0" normalizeH="0" baseline="0" noProof="0" dirty="0">
              <a:ln>
                <a:noFill/>
              </a:ln>
              <a:solidFill>
                <a:srgbClr val="92D050"/>
              </a:solidFill>
              <a:effectLst/>
              <a:uLnTx/>
              <a:uFillTx/>
              <a:latin typeface="Calibri" panose="020F0502020204030204"/>
            </a:endParaRPr>
          </a:p>
        </p:txBody>
      </p:sp>
      <p:sp>
        <p:nvSpPr>
          <p:cNvPr id="3" name="TextBox 2"/>
          <p:cNvSpPr txBox="1"/>
          <p:nvPr/>
        </p:nvSpPr>
        <p:spPr>
          <a:xfrm>
            <a:off x="7188541" y="2038464"/>
            <a:ext cx="1295299" cy="58477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Gulzarilal Nanda</a:t>
            </a:r>
          </a:p>
          <a:p>
            <a:pPr algn="ctr"/>
            <a:r>
              <a:rPr lang="en-US" sz="800" b="1" dirty="0">
                <a:solidFill>
                  <a:srgbClr val="92D050"/>
                </a:solidFill>
                <a:latin typeface="Times New Roman" panose="02020603050405020304" pitchFamily="18" charset="0"/>
                <a:cs typeface="Times New Roman" panose="02020603050405020304" pitchFamily="18" charset="0"/>
              </a:rPr>
              <a:t>May 27-June 9, 1964 and January 11, 1966 –January 24, 1966</a:t>
            </a:r>
          </a:p>
        </p:txBody>
      </p:sp>
      <p:sp>
        <p:nvSpPr>
          <p:cNvPr id="9" name="TextBox 8"/>
          <p:cNvSpPr txBox="1"/>
          <p:nvPr/>
        </p:nvSpPr>
        <p:spPr>
          <a:xfrm>
            <a:off x="8384476" y="2128601"/>
            <a:ext cx="1266764" cy="46166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Lal Bahadur Shastri</a:t>
            </a:r>
          </a:p>
          <a:p>
            <a:pPr algn="ctr"/>
            <a:r>
              <a:rPr lang="en-US" sz="800" b="1" dirty="0">
                <a:solidFill>
                  <a:srgbClr val="92D050"/>
                </a:solidFill>
                <a:latin typeface="Times New Roman" panose="02020603050405020304" pitchFamily="18" charset="0"/>
                <a:cs typeface="Times New Roman" panose="02020603050405020304" pitchFamily="18" charset="0"/>
              </a:rPr>
              <a:t>June 9, 1964 –January 11, 1966 </a:t>
            </a:r>
          </a:p>
        </p:txBody>
      </p:sp>
      <p:sp>
        <p:nvSpPr>
          <p:cNvPr id="10" name="TextBox 9"/>
          <p:cNvSpPr txBox="1"/>
          <p:nvPr/>
        </p:nvSpPr>
        <p:spPr>
          <a:xfrm>
            <a:off x="9651240" y="2024092"/>
            <a:ext cx="1330200" cy="58477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Indira Gandhi</a:t>
            </a:r>
          </a:p>
          <a:p>
            <a:pPr algn="ctr"/>
            <a:r>
              <a:rPr lang="en-US" sz="800" b="1" dirty="0">
                <a:solidFill>
                  <a:srgbClr val="92D050"/>
                </a:solidFill>
                <a:latin typeface="Times New Roman" panose="02020603050405020304" pitchFamily="18" charset="0"/>
                <a:cs typeface="Times New Roman" panose="02020603050405020304" pitchFamily="18" charset="0"/>
              </a:rPr>
              <a:t>January 24, 1966 –March 24, 1977 and January 14, 1980 –October 31, 1984</a:t>
            </a:r>
          </a:p>
        </p:txBody>
      </p:sp>
      <p:sp>
        <p:nvSpPr>
          <p:cNvPr id="11" name="TextBox 10"/>
          <p:cNvSpPr txBox="1"/>
          <p:nvPr/>
        </p:nvSpPr>
        <p:spPr>
          <a:xfrm>
            <a:off x="10918004" y="2024092"/>
            <a:ext cx="969244" cy="46166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Morarji Desai</a:t>
            </a:r>
          </a:p>
          <a:p>
            <a:pPr algn="ctr"/>
            <a:r>
              <a:rPr lang="en-US" sz="800" b="1" dirty="0">
                <a:solidFill>
                  <a:srgbClr val="92D050"/>
                </a:solidFill>
                <a:latin typeface="Times New Roman" panose="02020603050405020304" pitchFamily="18" charset="0"/>
                <a:cs typeface="Times New Roman" panose="02020603050405020304" pitchFamily="18" charset="0"/>
              </a:rPr>
              <a:t>March 24, 1977 –July 28, 1979</a:t>
            </a:r>
          </a:p>
        </p:txBody>
      </p:sp>
      <p:sp>
        <p:nvSpPr>
          <p:cNvPr id="12" name="TextBox 11"/>
          <p:cNvSpPr txBox="1"/>
          <p:nvPr/>
        </p:nvSpPr>
        <p:spPr>
          <a:xfrm>
            <a:off x="6134264" y="3987644"/>
            <a:ext cx="1096572" cy="46166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Charan Singh</a:t>
            </a:r>
          </a:p>
          <a:p>
            <a:pPr algn="ctr"/>
            <a:r>
              <a:rPr lang="en-US" sz="800" b="1" dirty="0">
                <a:solidFill>
                  <a:srgbClr val="92D050"/>
                </a:solidFill>
                <a:latin typeface="Times New Roman" panose="02020603050405020304" pitchFamily="18" charset="0"/>
                <a:cs typeface="Times New Roman" panose="02020603050405020304" pitchFamily="18" charset="0"/>
              </a:rPr>
              <a:t>July 28, 1979 –January 14, 1980</a:t>
            </a:r>
          </a:p>
        </p:txBody>
      </p:sp>
      <p:sp>
        <p:nvSpPr>
          <p:cNvPr id="13" name="TextBox 12"/>
          <p:cNvSpPr txBox="1"/>
          <p:nvPr/>
        </p:nvSpPr>
        <p:spPr>
          <a:xfrm>
            <a:off x="7259369" y="4042190"/>
            <a:ext cx="1266765" cy="46166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Rajiv Gandhi</a:t>
            </a:r>
          </a:p>
          <a:p>
            <a:pPr algn="ctr"/>
            <a:r>
              <a:rPr lang="en-US" sz="800" b="1" dirty="0">
                <a:solidFill>
                  <a:srgbClr val="92D050"/>
                </a:solidFill>
                <a:latin typeface="Times New Roman" panose="02020603050405020304" pitchFamily="18" charset="0"/>
                <a:cs typeface="Times New Roman" panose="02020603050405020304" pitchFamily="18" charset="0"/>
              </a:rPr>
              <a:t>October 31, 1984 –December 2, 1989 </a:t>
            </a:r>
          </a:p>
        </p:txBody>
      </p:sp>
      <p:sp>
        <p:nvSpPr>
          <p:cNvPr id="14" name="TextBox 13"/>
          <p:cNvSpPr txBox="1"/>
          <p:nvPr/>
        </p:nvSpPr>
        <p:spPr>
          <a:xfrm>
            <a:off x="8526134" y="4014869"/>
            <a:ext cx="1096571" cy="46166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V.P. Singh</a:t>
            </a:r>
          </a:p>
          <a:p>
            <a:pPr algn="ctr"/>
            <a:r>
              <a:rPr lang="en-US" sz="800" b="1" dirty="0">
                <a:solidFill>
                  <a:srgbClr val="92D050"/>
                </a:solidFill>
                <a:latin typeface="Times New Roman" panose="02020603050405020304" pitchFamily="18" charset="0"/>
                <a:cs typeface="Times New Roman" panose="02020603050405020304" pitchFamily="18" charset="0"/>
              </a:rPr>
              <a:t>December 2, 1989 –November 10, 1990</a:t>
            </a:r>
          </a:p>
        </p:txBody>
      </p:sp>
      <p:sp>
        <p:nvSpPr>
          <p:cNvPr id="15" name="TextBox 14"/>
          <p:cNvSpPr txBox="1"/>
          <p:nvPr/>
        </p:nvSpPr>
        <p:spPr>
          <a:xfrm>
            <a:off x="9717917" y="3966263"/>
            <a:ext cx="1104023" cy="707886"/>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Chandra Shekhar</a:t>
            </a:r>
          </a:p>
          <a:p>
            <a:pPr algn="ctr"/>
            <a:r>
              <a:rPr lang="en-US" sz="800" b="1" dirty="0">
                <a:solidFill>
                  <a:srgbClr val="92D050"/>
                </a:solidFill>
                <a:latin typeface="Times New Roman" panose="02020603050405020304" pitchFamily="18" charset="0"/>
                <a:cs typeface="Times New Roman" panose="02020603050405020304" pitchFamily="18" charset="0"/>
              </a:rPr>
              <a:t>November 10, 1990- June 21, 1991</a:t>
            </a:r>
          </a:p>
          <a:p>
            <a:pPr algn="ctr"/>
            <a:endParaRPr lang="en-US" sz="800" b="1" dirty="0">
              <a:solidFill>
                <a:srgbClr val="92D050"/>
              </a:solidFill>
              <a:latin typeface="Times New Roman" panose="02020603050405020304" pitchFamily="18" charset="0"/>
              <a:cs typeface="Times New Roman" panose="02020603050405020304" pitchFamily="18" charset="0"/>
            </a:endParaRPr>
          </a:p>
          <a:p>
            <a:pPr algn="ctr"/>
            <a:endParaRPr lang="en-US" sz="800" b="1" dirty="0">
              <a:solidFill>
                <a:srgbClr val="92D05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821940" y="3988298"/>
            <a:ext cx="1121086" cy="46166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P. V. Narasimha Rao</a:t>
            </a:r>
          </a:p>
          <a:p>
            <a:pPr algn="ctr"/>
            <a:r>
              <a:rPr lang="en-US" sz="800" b="1" dirty="0">
                <a:solidFill>
                  <a:srgbClr val="92D050"/>
                </a:solidFill>
                <a:latin typeface="Times New Roman" panose="02020603050405020304" pitchFamily="18" charset="0"/>
                <a:cs typeface="Times New Roman" panose="02020603050405020304" pitchFamily="18" charset="0"/>
              </a:rPr>
              <a:t>June 21, 1991 –May 16, 1996</a:t>
            </a:r>
          </a:p>
        </p:txBody>
      </p:sp>
      <p:sp>
        <p:nvSpPr>
          <p:cNvPr id="17" name="TextBox 16"/>
          <p:cNvSpPr txBox="1"/>
          <p:nvPr/>
        </p:nvSpPr>
        <p:spPr>
          <a:xfrm>
            <a:off x="6134264" y="5941713"/>
            <a:ext cx="1153640" cy="58477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Atal Bihari Vajpayee</a:t>
            </a:r>
          </a:p>
          <a:p>
            <a:pPr algn="ctr"/>
            <a:r>
              <a:rPr lang="en-US" sz="800" b="1" dirty="0">
                <a:solidFill>
                  <a:srgbClr val="92D050"/>
                </a:solidFill>
                <a:latin typeface="Times New Roman" panose="02020603050405020304" pitchFamily="18" charset="0"/>
                <a:cs typeface="Times New Roman" panose="02020603050405020304" pitchFamily="18" charset="0"/>
              </a:rPr>
              <a:t>May 16, 1996 –June 1, 1996 and March 19, 1998- May 22, 2004</a:t>
            </a:r>
          </a:p>
        </p:txBody>
      </p:sp>
      <p:sp>
        <p:nvSpPr>
          <p:cNvPr id="18" name="TextBox 17"/>
          <p:cNvSpPr txBox="1"/>
          <p:nvPr/>
        </p:nvSpPr>
        <p:spPr>
          <a:xfrm>
            <a:off x="7359311" y="5971533"/>
            <a:ext cx="1096572" cy="58477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H. D. Deve Gowda</a:t>
            </a:r>
          </a:p>
          <a:p>
            <a:pPr algn="ctr"/>
            <a:r>
              <a:rPr lang="en-US" sz="800" b="1" dirty="0">
                <a:solidFill>
                  <a:srgbClr val="92D050"/>
                </a:solidFill>
                <a:latin typeface="Times New Roman" panose="02020603050405020304" pitchFamily="18" charset="0"/>
                <a:cs typeface="Times New Roman" panose="02020603050405020304" pitchFamily="18" charset="0"/>
              </a:rPr>
              <a:t>June 1, 1996 –April 21, 1997</a:t>
            </a:r>
          </a:p>
          <a:p>
            <a:pPr algn="ctr"/>
            <a:endParaRPr lang="en-US" sz="800" b="1" dirty="0">
              <a:solidFill>
                <a:srgbClr val="92D05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489619" y="6031545"/>
            <a:ext cx="1228298" cy="46166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I.K. Gujral</a:t>
            </a:r>
          </a:p>
          <a:p>
            <a:pPr algn="ctr"/>
            <a:r>
              <a:rPr lang="en-US" sz="800" b="1" dirty="0">
                <a:solidFill>
                  <a:srgbClr val="92D050"/>
                </a:solidFill>
                <a:latin typeface="Times New Roman" panose="02020603050405020304" pitchFamily="18" charset="0"/>
                <a:cs typeface="Times New Roman" panose="02020603050405020304" pitchFamily="18" charset="0"/>
              </a:rPr>
              <a:t>April 21, 1997 –March 19, 1998 </a:t>
            </a:r>
          </a:p>
        </p:txBody>
      </p:sp>
      <p:sp>
        <p:nvSpPr>
          <p:cNvPr id="24" name="TextBox 23"/>
          <p:cNvSpPr txBox="1"/>
          <p:nvPr/>
        </p:nvSpPr>
        <p:spPr>
          <a:xfrm>
            <a:off x="9694469" y="6039032"/>
            <a:ext cx="1223535" cy="461665"/>
          </a:xfrm>
          <a:prstGeom prst="rect">
            <a:avLst/>
          </a:prstGeom>
          <a:solidFill>
            <a:schemeClr val="tx1"/>
          </a:solidFill>
        </p:spPr>
        <p:txBody>
          <a:bodyPr wrap="square" rtlCol="0">
            <a:spAutoFit/>
          </a:bodyPr>
          <a:lstStyle/>
          <a:p>
            <a:pPr algn="ctr"/>
            <a:r>
              <a:rPr lang="en-US" sz="800" b="1" dirty="0">
                <a:solidFill>
                  <a:srgbClr val="92D050"/>
                </a:solidFill>
                <a:latin typeface="Times New Roman" panose="02020603050405020304" pitchFamily="18" charset="0"/>
                <a:cs typeface="Times New Roman" panose="02020603050405020304" pitchFamily="18" charset="0"/>
              </a:rPr>
              <a:t>Manmohan Singh</a:t>
            </a:r>
          </a:p>
          <a:p>
            <a:pPr algn="ctr"/>
            <a:r>
              <a:rPr lang="en-US" sz="800" b="1" dirty="0">
                <a:solidFill>
                  <a:srgbClr val="92D050"/>
                </a:solidFill>
                <a:latin typeface="Times New Roman" panose="02020603050405020304" pitchFamily="18" charset="0"/>
                <a:cs typeface="Times New Roman" panose="02020603050405020304" pitchFamily="18" charset="0"/>
              </a:rPr>
              <a:t>May 22, 2004 – May 26, 2014</a:t>
            </a:r>
          </a:p>
        </p:txBody>
      </p:sp>
      <p:sp>
        <p:nvSpPr>
          <p:cNvPr id="25" name="TextBox 24"/>
          <p:cNvSpPr txBox="1"/>
          <p:nvPr/>
        </p:nvSpPr>
        <p:spPr>
          <a:xfrm>
            <a:off x="10821940" y="6131837"/>
            <a:ext cx="1121085" cy="338554"/>
          </a:xfrm>
          <a:prstGeom prst="rect">
            <a:avLst/>
          </a:prstGeom>
          <a:solidFill>
            <a:schemeClr val="tx1"/>
          </a:solidFill>
        </p:spPr>
        <p:txBody>
          <a:bodyPr wrap="square" rtlCol="0">
            <a:spAutoFit/>
          </a:bodyPr>
          <a:lstStyle/>
          <a:p>
            <a:pPr algn="ctr"/>
            <a:r>
              <a:rPr lang="it-IT" sz="800" b="1" dirty="0">
                <a:solidFill>
                  <a:srgbClr val="92D050"/>
                </a:solidFill>
                <a:latin typeface="Times New Roman" panose="02020603050405020304" pitchFamily="18" charset="0"/>
                <a:cs typeface="Times New Roman" panose="02020603050405020304" pitchFamily="18" charset="0"/>
              </a:rPr>
              <a:t>Narendra Modi</a:t>
            </a:r>
          </a:p>
          <a:p>
            <a:pPr algn="ctr"/>
            <a:r>
              <a:rPr lang="it-IT" sz="800" b="1" dirty="0">
                <a:solidFill>
                  <a:srgbClr val="92D050"/>
                </a:solidFill>
                <a:latin typeface="Times New Roman" panose="02020603050405020304" pitchFamily="18" charset="0"/>
                <a:cs typeface="Times New Roman" panose="02020603050405020304" pitchFamily="18" charset="0"/>
              </a:rPr>
              <a:t>May 26, 2014</a:t>
            </a:r>
            <a:endParaRPr lang="en-US" sz="800"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38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7B675B4-0BDA-47F4-A2F6-E28B571AC1D3}"/>
              </a:ext>
            </a:extLst>
          </p:cNvPr>
          <p:cNvSpPr/>
          <p:nvPr/>
        </p:nvSpPr>
        <p:spPr>
          <a:xfrm>
            <a:off x="201168" y="2110074"/>
            <a:ext cx="11795760" cy="1510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7543" y="355600"/>
            <a:ext cx="9010777" cy="1325563"/>
          </a:xfrm>
        </p:spPr>
        <p:txBody>
          <a:bodyPr>
            <a:noAutofit/>
          </a:bodyPr>
          <a:lstStyle/>
          <a:p>
            <a:pPr algn="ctr"/>
            <a:r>
              <a:rPr lang="en-US" sz="2000" b="1" dirty="0"/>
              <a:t>My </a:t>
            </a:r>
            <a:r>
              <a:rPr lang="en-US" sz="2000" b="1" dirty="0" smtClean="0"/>
              <a:t>Argument: </a:t>
            </a:r>
            <a:br>
              <a:rPr lang="en-US" sz="2000" b="1" dirty="0" smtClean="0"/>
            </a:br>
            <a:r>
              <a:rPr lang="en-US" sz="2000" b="1" dirty="0" smtClean="0"/>
              <a:t>Time </a:t>
            </a:r>
            <a:r>
              <a:rPr lang="en-US" sz="2000" b="1" dirty="0"/>
              <a:t>for an Overarching Food and Agricultural Strategy: Need for </a:t>
            </a:r>
            <a:r>
              <a:rPr lang="en-US" sz="2000" b="1" dirty="0" smtClean="0"/>
              <a:t>Integrating </a:t>
            </a:r>
            <a:r>
              <a:rPr lang="en-US" sz="2000" b="1" dirty="0" err="1" smtClean="0"/>
              <a:t>Piecmeal</a:t>
            </a:r>
            <a:r>
              <a:rPr lang="en-US" sz="2000" b="1" dirty="0" smtClean="0"/>
              <a:t> Initiatives Into More </a:t>
            </a:r>
            <a:r>
              <a:rPr lang="en-US" sz="2000" b="1" dirty="0"/>
              <a:t>Investment &amp; Institutional Reforms to Support GOI’s Welcome Embrace of the 4</a:t>
            </a:r>
            <a:r>
              <a:rPr lang="en-US" sz="2000" b="1" baseline="30000" dirty="0"/>
              <a:t>th</a:t>
            </a:r>
            <a:r>
              <a:rPr lang="en-US" sz="2000" b="1" dirty="0"/>
              <a:t> Industrial Revolution</a:t>
            </a:r>
            <a:endParaRPr lang="en-US" sz="2000" dirty="0"/>
          </a:p>
        </p:txBody>
      </p:sp>
      <p:sp>
        <p:nvSpPr>
          <p:cNvPr id="3" name="Text Placeholder 2"/>
          <p:cNvSpPr>
            <a:spLocks noGrp="1"/>
          </p:cNvSpPr>
          <p:nvPr>
            <p:ph type="body" idx="1"/>
          </p:nvPr>
        </p:nvSpPr>
        <p:spPr>
          <a:xfrm>
            <a:off x="407543" y="1286162"/>
            <a:ext cx="5157787" cy="823912"/>
          </a:xfrm>
        </p:spPr>
        <p:txBody>
          <a:bodyPr/>
          <a:lstStyle/>
          <a:p>
            <a:r>
              <a:rPr lang="en-US" dirty="0"/>
              <a:t>From</a:t>
            </a:r>
          </a:p>
        </p:txBody>
      </p:sp>
      <p:sp>
        <p:nvSpPr>
          <p:cNvPr id="4" name="Content Placeholder 3"/>
          <p:cNvSpPr>
            <a:spLocks noGrp="1"/>
          </p:cNvSpPr>
          <p:nvPr>
            <p:ph sz="half" idx="2"/>
          </p:nvPr>
        </p:nvSpPr>
        <p:spPr>
          <a:xfrm>
            <a:off x="516700" y="2110074"/>
            <a:ext cx="11041316" cy="3684588"/>
          </a:xfrm>
        </p:spPr>
        <p:txBody>
          <a:bodyPr>
            <a:normAutofit/>
          </a:bodyPr>
          <a:lstStyle/>
          <a:p>
            <a:pPr marL="0">
              <a:lnSpc>
                <a:spcPct val="100000"/>
              </a:lnSpc>
              <a:spcBef>
                <a:spcPts val="0"/>
              </a:spcBef>
            </a:pPr>
            <a:r>
              <a:rPr lang="en-US" sz="1800" dirty="0">
                <a:solidFill>
                  <a:srgbClr val="C00000"/>
                </a:solidFill>
                <a:latin typeface="+mj-lt"/>
                <a:cs typeface="Times New Roman" panose="02020603050405020304" pitchFamily="18" charset="0"/>
              </a:rPr>
              <a:t>Complex web of policies constraining sustained and equitable growth, </a:t>
            </a:r>
          </a:p>
          <a:p>
            <a:pPr marL="0">
              <a:lnSpc>
                <a:spcPct val="100000"/>
              </a:lnSpc>
              <a:spcBef>
                <a:spcPts val="0"/>
              </a:spcBef>
            </a:pPr>
            <a:r>
              <a:rPr lang="en-US" sz="1800" dirty="0">
                <a:solidFill>
                  <a:srgbClr val="C00000"/>
                </a:solidFill>
                <a:latin typeface="+mj-lt"/>
                <a:cs typeface="Times New Roman" panose="02020603050405020304" pitchFamily="18" charset="0"/>
              </a:rPr>
              <a:t>Limited role of markets and value chains, </a:t>
            </a:r>
          </a:p>
          <a:p>
            <a:pPr marL="0">
              <a:lnSpc>
                <a:spcPct val="100000"/>
              </a:lnSpc>
              <a:spcBef>
                <a:spcPts val="0"/>
              </a:spcBef>
            </a:pPr>
            <a:r>
              <a:rPr lang="en-US" sz="1800" dirty="0">
                <a:solidFill>
                  <a:srgbClr val="C00000"/>
                </a:solidFill>
                <a:latin typeface="+mj-lt"/>
                <a:cs typeface="Times New Roman" panose="02020603050405020304" pitchFamily="18" charset="0"/>
              </a:rPr>
              <a:t>Slow Rate of diversification,</a:t>
            </a:r>
          </a:p>
          <a:p>
            <a:pPr marL="0">
              <a:lnSpc>
                <a:spcPct val="100000"/>
              </a:lnSpc>
              <a:spcBef>
                <a:spcPts val="0"/>
              </a:spcBef>
            </a:pPr>
            <a:r>
              <a:rPr lang="en-US" sz="1800" dirty="0">
                <a:solidFill>
                  <a:srgbClr val="C00000"/>
                </a:solidFill>
                <a:latin typeface="+mj-lt"/>
                <a:cs typeface="Times New Roman" panose="02020603050405020304" pitchFamily="18" charset="0"/>
              </a:rPr>
              <a:t>Increased scarcity, reduced quality and intensified competition for water, soil and forests.</a:t>
            </a:r>
          </a:p>
          <a:p>
            <a:pPr marL="0">
              <a:lnSpc>
                <a:spcPct val="100000"/>
              </a:lnSpc>
              <a:spcBef>
                <a:spcPts val="0"/>
              </a:spcBef>
            </a:pPr>
            <a:r>
              <a:rPr lang="en-US" sz="1800" dirty="0">
                <a:solidFill>
                  <a:srgbClr val="C00000"/>
                </a:solidFill>
                <a:latin typeface="+mj-lt"/>
                <a:cs typeface="Times New Roman" panose="02020603050405020304" pitchFamily="18" charset="0"/>
              </a:rPr>
              <a:t>Ambiguous Policies to New Crop Technologies</a:t>
            </a:r>
          </a:p>
          <a:p>
            <a:endParaRPr lang="en-US" sz="2000" dirty="0">
              <a:solidFill>
                <a:srgbClr val="C00000"/>
              </a:solidFill>
              <a:latin typeface="+mj-lt"/>
            </a:endParaRPr>
          </a:p>
        </p:txBody>
      </p:sp>
      <p:sp>
        <p:nvSpPr>
          <p:cNvPr id="5" name="Text Placeholder 4"/>
          <p:cNvSpPr>
            <a:spLocks noGrp="1"/>
          </p:cNvSpPr>
          <p:nvPr>
            <p:ph type="body" sz="quarter" idx="3"/>
          </p:nvPr>
        </p:nvSpPr>
        <p:spPr>
          <a:xfrm>
            <a:off x="407543" y="3308795"/>
            <a:ext cx="5183188" cy="823912"/>
          </a:xfrm>
        </p:spPr>
        <p:txBody>
          <a:bodyPr/>
          <a:lstStyle/>
          <a:p>
            <a:r>
              <a:rPr lang="en-US" dirty="0"/>
              <a:t>To</a:t>
            </a:r>
          </a:p>
        </p:txBody>
      </p:sp>
      <p:sp>
        <p:nvSpPr>
          <p:cNvPr id="6" name="Content Placeholder 5"/>
          <p:cNvSpPr>
            <a:spLocks noGrp="1"/>
          </p:cNvSpPr>
          <p:nvPr>
            <p:ph sz="quarter" idx="4"/>
          </p:nvPr>
        </p:nvSpPr>
        <p:spPr>
          <a:xfrm>
            <a:off x="566833" y="4196715"/>
            <a:ext cx="10047796" cy="3684588"/>
          </a:xfrm>
        </p:spPr>
        <p:txBody>
          <a:bodyPr>
            <a:normAutofit/>
          </a:bodyPr>
          <a:lstStyle/>
          <a:p>
            <a:pPr marL="0">
              <a:lnSpc>
                <a:spcPct val="100000"/>
              </a:lnSpc>
              <a:spcBef>
                <a:spcPts val="0"/>
              </a:spcBef>
            </a:pPr>
            <a:r>
              <a:rPr lang="en-US" sz="1800" dirty="0">
                <a:solidFill>
                  <a:schemeClr val="accent6">
                    <a:lumMod val="50000"/>
                  </a:schemeClr>
                </a:solidFill>
                <a:latin typeface="+mj-lt"/>
              </a:rPr>
              <a:t>A Total Governance Approach to Transform Agriculture—</a:t>
            </a:r>
          </a:p>
          <a:p>
            <a:pPr marL="457200" lvl="2">
              <a:lnSpc>
                <a:spcPct val="100000"/>
              </a:lnSpc>
              <a:spcBef>
                <a:spcPts val="0"/>
              </a:spcBef>
            </a:pPr>
            <a:r>
              <a:rPr lang="en-US" sz="1800" dirty="0">
                <a:solidFill>
                  <a:schemeClr val="accent6">
                    <a:lumMod val="50000"/>
                  </a:schemeClr>
                </a:solidFill>
                <a:latin typeface="+mj-lt"/>
              </a:rPr>
              <a:t>i.e., Government, private sector, civil society, media, legislature and judiciary, Technology providers</a:t>
            </a:r>
          </a:p>
          <a:p>
            <a:pPr marL="0" lvl="1" indent="0">
              <a:lnSpc>
                <a:spcPct val="100000"/>
              </a:lnSpc>
              <a:spcBef>
                <a:spcPts val="0"/>
              </a:spcBef>
              <a:buNone/>
            </a:pPr>
            <a:r>
              <a:rPr lang="en-US" sz="2000" b="1" dirty="0">
                <a:solidFill>
                  <a:schemeClr val="accent6">
                    <a:lumMod val="50000"/>
                  </a:schemeClr>
                </a:solidFill>
                <a:latin typeface="+mj-lt"/>
              </a:rPr>
              <a:t>Focus on:</a:t>
            </a:r>
          </a:p>
          <a:p>
            <a:pPr marL="0" lvl="1">
              <a:lnSpc>
                <a:spcPct val="100000"/>
              </a:lnSpc>
              <a:spcBef>
                <a:spcPts val="0"/>
              </a:spcBef>
            </a:pPr>
            <a:r>
              <a:rPr lang="en-US" sz="1800" dirty="0">
                <a:solidFill>
                  <a:schemeClr val="accent6">
                    <a:lumMod val="50000"/>
                  </a:schemeClr>
                </a:solidFill>
                <a:latin typeface="+mj-lt"/>
              </a:rPr>
              <a:t>Productivity, </a:t>
            </a:r>
          </a:p>
          <a:p>
            <a:pPr marL="0" lvl="1">
              <a:lnSpc>
                <a:spcPct val="100000"/>
              </a:lnSpc>
              <a:spcBef>
                <a:spcPts val="0"/>
              </a:spcBef>
            </a:pPr>
            <a:r>
              <a:rPr lang="en-US" sz="1800" dirty="0">
                <a:solidFill>
                  <a:schemeClr val="accent6">
                    <a:lumMod val="50000"/>
                  </a:schemeClr>
                </a:solidFill>
                <a:latin typeface="+mj-lt"/>
              </a:rPr>
              <a:t>Equity and </a:t>
            </a:r>
          </a:p>
          <a:p>
            <a:pPr marL="0" lvl="1">
              <a:lnSpc>
                <a:spcPct val="100000"/>
              </a:lnSpc>
              <a:spcBef>
                <a:spcPts val="0"/>
              </a:spcBef>
            </a:pPr>
            <a:r>
              <a:rPr lang="en-US" sz="1800" dirty="0">
                <a:solidFill>
                  <a:schemeClr val="accent6">
                    <a:lumMod val="50000"/>
                  </a:schemeClr>
                </a:solidFill>
                <a:latin typeface="+mj-lt"/>
              </a:rPr>
              <a:t>Sustainability—Climate, water, soils</a:t>
            </a:r>
          </a:p>
          <a:p>
            <a:endParaRPr lang="en-US" dirty="0">
              <a:latin typeface="+mj-lt"/>
            </a:endParaRPr>
          </a:p>
        </p:txBody>
      </p:sp>
      <p:pic>
        <p:nvPicPr>
          <p:cNvPr id="8" name="Picture 7">
            <a:extLst>
              <a:ext uri="{FF2B5EF4-FFF2-40B4-BE49-F238E27FC236}">
                <a16:creationId xmlns="" xmlns:a16="http://schemas.microsoft.com/office/drawing/2014/main" id="{3B568D55-74F3-4D0C-A870-6A2402031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9270" y="475341"/>
            <a:ext cx="2069858" cy="332386"/>
          </a:xfrm>
          <a:prstGeom prst="rect">
            <a:avLst/>
          </a:prstGeom>
        </p:spPr>
      </p:pic>
    </p:spTree>
    <p:extLst>
      <p:ext uri="{BB962C8B-B14F-4D97-AF65-F5344CB8AC3E}">
        <p14:creationId xmlns:p14="http://schemas.microsoft.com/office/powerpoint/2010/main" val="342281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206726" y="191070"/>
            <a:ext cx="5793803" cy="6484050"/>
          </a:xfrm>
          <a:prstGeom prst="rect">
            <a:avLst/>
          </a:prstGeom>
        </p:spPr>
      </p:pic>
      <p:sp>
        <p:nvSpPr>
          <p:cNvPr id="292" name="CustomShape 1"/>
          <p:cNvSpPr/>
          <p:nvPr/>
        </p:nvSpPr>
        <p:spPr>
          <a:xfrm>
            <a:off x="391281" y="388533"/>
            <a:ext cx="6192982" cy="1144682"/>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90000"/>
              </a:lnSpc>
            </a:pPr>
            <a:r>
              <a:rPr lang="en-US" sz="2400" b="1" spc="-1" dirty="0">
                <a:solidFill>
                  <a:srgbClr val="000000"/>
                </a:solidFill>
                <a:uFill>
                  <a:solidFill>
                    <a:srgbClr val="FFFFFF"/>
                  </a:solidFill>
                </a:uFill>
                <a:latin typeface="+mj-lt"/>
                <a:cs typeface="Times New Roman" panose="02020603050405020304" pitchFamily="18" charset="0"/>
              </a:rPr>
              <a:t>Why Growing Focus on  System of Innovation? And What is Innovation?</a:t>
            </a:r>
          </a:p>
          <a:p>
            <a:pPr>
              <a:lnSpc>
                <a:spcPct val="90000"/>
              </a:lnSpc>
            </a:pPr>
            <a:endParaRPr lang="en-US" sz="3200" b="1" spc="-1" dirty="0">
              <a:solidFill>
                <a:srgbClr val="000000"/>
              </a:solidFill>
              <a:uFill>
                <a:solidFill>
                  <a:srgbClr val="FFFFFF"/>
                </a:solidFill>
              </a:uFill>
              <a:latin typeface="+mj-lt"/>
              <a:cs typeface="Times New Roman" panose="02020603050405020304" pitchFamily="18" charset="0"/>
            </a:endParaRPr>
          </a:p>
        </p:txBody>
      </p:sp>
      <p:sp>
        <p:nvSpPr>
          <p:cNvPr id="293" name="CustomShape 2"/>
          <p:cNvSpPr/>
          <p:nvPr/>
        </p:nvSpPr>
        <p:spPr>
          <a:xfrm>
            <a:off x="318129" y="1122638"/>
            <a:ext cx="5688925" cy="508622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b="1" spc="-1" dirty="0">
                <a:solidFill>
                  <a:srgbClr val="000000"/>
                </a:solidFill>
                <a:uFill>
                  <a:solidFill>
                    <a:srgbClr val="FFFFFF"/>
                  </a:solidFill>
                </a:uFill>
                <a:latin typeface="+mj-lt"/>
                <a:cs typeface="Times New Roman" panose="02020603050405020304" pitchFamily="18" charset="0"/>
              </a:rPr>
              <a:t>Need for </a:t>
            </a:r>
            <a:r>
              <a:rPr lang="en-US" b="1" i="1" spc="-1" dirty="0">
                <a:solidFill>
                  <a:srgbClr val="000000"/>
                </a:solidFill>
                <a:uFill>
                  <a:solidFill>
                    <a:srgbClr val="FFFFFF"/>
                  </a:solidFill>
                </a:uFill>
                <a:latin typeface="+mj-lt"/>
                <a:cs typeface="Times New Roman" panose="02020603050405020304" pitchFamily="18" charset="0"/>
              </a:rPr>
              <a:t>Sustained Well Functioning </a:t>
            </a:r>
          </a:p>
          <a:p>
            <a:pPr algn="ctr">
              <a:lnSpc>
                <a:spcPct val="100000"/>
              </a:lnSpc>
            </a:pPr>
            <a:r>
              <a:rPr lang="en-US" b="1" spc="-1" dirty="0">
                <a:solidFill>
                  <a:srgbClr val="000000"/>
                </a:solidFill>
                <a:uFill>
                  <a:solidFill>
                    <a:srgbClr val="FFFFFF"/>
                  </a:solidFill>
                </a:uFill>
                <a:latin typeface="+mj-lt"/>
                <a:cs typeface="Times New Roman" panose="02020603050405020304" pitchFamily="18" charset="0"/>
              </a:rPr>
              <a:t>Multi-stakeholder Partnerships </a:t>
            </a:r>
          </a:p>
          <a:p>
            <a:pPr>
              <a:lnSpc>
                <a:spcPct val="100000"/>
              </a:lnSpc>
            </a:pPr>
            <a:endParaRPr lang="en-US" spc="-1" dirty="0">
              <a:solidFill>
                <a:srgbClr val="000000"/>
              </a:solidFill>
              <a:uFill>
                <a:solidFill>
                  <a:srgbClr val="FFFFFF"/>
                </a:solidFill>
              </a:uFill>
              <a:latin typeface="+mj-lt"/>
              <a:cs typeface="Times New Roman" panose="02020603050405020304" pitchFamily="18" charset="0"/>
            </a:endParaRPr>
          </a:p>
          <a:p>
            <a:pPr>
              <a:lnSpc>
                <a:spcPct val="100000"/>
              </a:lnSpc>
            </a:pPr>
            <a:r>
              <a:rPr lang="en-US" spc="-1" dirty="0">
                <a:solidFill>
                  <a:srgbClr val="000000"/>
                </a:solidFill>
                <a:uFill>
                  <a:solidFill>
                    <a:srgbClr val="FFFFFF"/>
                  </a:solidFill>
                </a:uFill>
                <a:latin typeface="+mj-lt"/>
                <a:cs typeface="Times New Roman" panose="02020603050405020304" pitchFamily="18" charset="0"/>
              </a:rPr>
              <a:t>“</a:t>
            </a:r>
            <a:r>
              <a:rPr lang="en-US" i="1" spc="-1" dirty="0">
                <a:solidFill>
                  <a:srgbClr val="000000"/>
                </a:solidFill>
                <a:uFill>
                  <a:solidFill>
                    <a:srgbClr val="FFFFFF"/>
                  </a:solidFill>
                </a:uFill>
                <a:latin typeface="+mj-lt"/>
                <a:cs typeface="Times New Roman" panose="02020603050405020304" pitchFamily="18" charset="0"/>
              </a:rPr>
              <a:t> Innovation is a Process whereby individuals or organizations bring </a:t>
            </a:r>
            <a:r>
              <a:rPr lang="en-US" b="1" i="1" spc="-1" dirty="0">
                <a:solidFill>
                  <a:srgbClr val="000000"/>
                </a:solidFill>
                <a:uFill>
                  <a:solidFill>
                    <a:srgbClr val="FFFFFF"/>
                  </a:solidFill>
                </a:uFill>
                <a:latin typeface="+mj-lt"/>
                <a:cs typeface="Times New Roman" panose="02020603050405020304" pitchFamily="18" charset="0"/>
              </a:rPr>
              <a:t>existing</a:t>
            </a:r>
            <a:r>
              <a:rPr lang="en-US" i="1" spc="-1" dirty="0">
                <a:solidFill>
                  <a:srgbClr val="000000"/>
                </a:solidFill>
                <a:uFill>
                  <a:solidFill>
                    <a:srgbClr val="FFFFFF"/>
                  </a:solidFill>
                </a:uFill>
                <a:latin typeface="+mj-lt"/>
                <a:cs typeface="Times New Roman" panose="02020603050405020304" pitchFamily="18" charset="0"/>
              </a:rPr>
              <a:t> or new products, processes and forms of organization into </a:t>
            </a:r>
            <a:r>
              <a:rPr lang="en-US" b="1" i="1" spc="-1" dirty="0">
                <a:solidFill>
                  <a:srgbClr val="000000"/>
                </a:solidFill>
                <a:uFill>
                  <a:solidFill>
                    <a:srgbClr val="FFFFFF"/>
                  </a:solidFill>
                </a:uFill>
                <a:latin typeface="+mj-lt"/>
                <a:cs typeface="Times New Roman" panose="02020603050405020304" pitchFamily="18" charset="0"/>
              </a:rPr>
              <a:t>social and</a:t>
            </a:r>
            <a:r>
              <a:rPr lang="en-US" i="1" spc="-1" dirty="0">
                <a:solidFill>
                  <a:srgbClr val="FF0000"/>
                </a:solidFill>
                <a:uFill>
                  <a:solidFill>
                    <a:srgbClr val="FFFFFF"/>
                  </a:solidFill>
                </a:uFill>
                <a:latin typeface="+mj-lt"/>
                <a:cs typeface="Times New Roman" panose="02020603050405020304" pitchFamily="18" charset="0"/>
              </a:rPr>
              <a:t> </a:t>
            </a:r>
            <a:r>
              <a:rPr lang="en-US" i="1" spc="-1" dirty="0">
                <a:solidFill>
                  <a:srgbClr val="000000"/>
                </a:solidFill>
                <a:uFill>
                  <a:solidFill>
                    <a:srgbClr val="FFFFFF"/>
                  </a:solidFill>
                </a:uFill>
                <a:latin typeface="+mj-lt"/>
                <a:cs typeface="Times New Roman" panose="02020603050405020304" pitchFamily="18" charset="0"/>
              </a:rPr>
              <a:t>economic use to increase effectiveness, competitiveness, </a:t>
            </a:r>
            <a:r>
              <a:rPr lang="en-US" b="1" i="1" spc="-1" dirty="0">
                <a:solidFill>
                  <a:srgbClr val="000000"/>
                </a:solidFill>
                <a:uFill>
                  <a:solidFill>
                    <a:srgbClr val="FFFFFF"/>
                  </a:solidFill>
                </a:uFill>
                <a:latin typeface="+mj-lt"/>
                <a:cs typeface="Times New Roman" panose="02020603050405020304" pitchFamily="18" charset="0"/>
              </a:rPr>
              <a:t>resilience to shocks or environmental sustainability, thereby contributing to achieve food and nutrition security, economic development and sustainable natural resource management</a:t>
            </a:r>
            <a:r>
              <a:rPr lang="en-US" i="1" spc="-1" dirty="0">
                <a:solidFill>
                  <a:srgbClr val="000000"/>
                </a:solidFill>
                <a:uFill>
                  <a:solidFill>
                    <a:srgbClr val="FFFFFF"/>
                  </a:solidFill>
                </a:uFill>
                <a:latin typeface="+mj-lt"/>
                <a:cs typeface="Times New Roman" panose="02020603050405020304" pitchFamily="18" charset="0"/>
              </a:rPr>
              <a:t>” (FAO, 2012).</a:t>
            </a:r>
          </a:p>
          <a:p>
            <a:pPr>
              <a:lnSpc>
                <a:spcPct val="100000"/>
              </a:lnSpc>
            </a:pPr>
            <a:endParaRPr lang="en-US" i="1" spc="-1" dirty="0">
              <a:solidFill>
                <a:srgbClr val="000000"/>
              </a:solidFill>
              <a:uFill>
                <a:solidFill>
                  <a:srgbClr val="FFFFFF"/>
                </a:solidFill>
              </a:uFill>
              <a:latin typeface="+mj-lt"/>
              <a:cs typeface="Times New Roman" panose="02020603050405020304" pitchFamily="18" charset="0"/>
            </a:endParaRPr>
          </a:p>
          <a:p>
            <a:pPr>
              <a:lnSpc>
                <a:spcPct val="100000"/>
              </a:lnSpc>
            </a:pPr>
            <a:r>
              <a:rPr lang="en-US" sz="2400" b="1" i="1" spc="-1" dirty="0">
                <a:solidFill>
                  <a:srgbClr val="000000"/>
                </a:solidFill>
                <a:uFill>
                  <a:solidFill>
                    <a:srgbClr val="FFFFFF"/>
                  </a:solidFill>
                </a:uFill>
                <a:latin typeface="+mj-lt"/>
                <a:cs typeface="Times New Roman" panose="02020603050405020304" pitchFamily="18" charset="0"/>
              </a:rPr>
              <a:t>How well is India moving from a statist to a facilitative growth process?</a:t>
            </a:r>
            <a:endParaRPr lang="en-US" sz="2400" b="1" spc="-1" dirty="0">
              <a:solidFill>
                <a:srgbClr val="000000"/>
              </a:solidFill>
              <a:uFill>
                <a:solidFill>
                  <a:srgbClr val="FFFFFF"/>
                </a:solidFill>
              </a:uFill>
              <a:latin typeface="+mj-lt"/>
              <a:cs typeface="Times New Roman" panose="02020603050405020304" pitchFamily="18" charset="0"/>
            </a:endParaRPr>
          </a:p>
        </p:txBody>
      </p:sp>
      <p:pic>
        <p:nvPicPr>
          <p:cNvPr id="15" name="Picture 14">
            <a:extLst>
              <a:ext uri="{FF2B5EF4-FFF2-40B4-BE49-F238E27FC236}">
                <a16:creationId xmlns="" xmlns:a16="http://schemas.microsoft.com/office/drawing/2014/main" id="{468626EB-A7C5-4236-B104-52CE218A0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29" y="6042668"/>
            <a:ext cx="2069858" cy="332386"/>
          </a:xfrm>
          <a:prstGeom prst="rect">
            <a:avLst/>
          </a:prstGeom>
        </p:spPr>
      </p:pic>
      <p:cxnSp>
        <p:nvCxnSpPr>
          <p:cNvPr id="16" name="Straight Connector 15">
            <a:extLst>
              <a:ext uri="{FF2B5EF4-FFF2-40B4-BE49-F238E27FC236}">
                <a16:creationId xmlns="" xmlns:a16="http://schemas.microsoft.com/office/drawing/2014/main" id="{F6871845-5F72-4E9E-89C1-0041164E5686}"/>
              </a:ext>
            </a:extLst>
          </p:cNvPr>
          <p:cNvCxnSpPr>
            <a:cxnSpLocks/>
          </p:cNvCxnSpPr>
          <p:nvPr/>
        </p:nvCxnSpPr>
        <p:spPr>
          <a:xfrm>
            <a:off x="391281" y="1236218"/>
            <a:ext cx="53377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37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A03612B-D7A8-4EDA-A6AE-F8125F365518}"/>
              </a:ext>
            </a:extLst>
          </p:cNvPr>
          <p:cNvSpPr/>
          <p:nvPr/>
        </p:nvSpPr>
        <p:spPr>
          <a:xfrm>
            <a:off x="210312" y="2297088"/>
            <a:ext cx="11777472" cy="3845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4597" y="147613"/>
            <a:ext cx="10515600" cy="1325563"/>
          </a:xfrm>
        </p:spPr>
        <p:txBody>
          <a:bodyPr>
            <a:normAutofit/>
          </a:bodyPr>
          <a:lstStyle/>
          <a:p>
            <a:r>
              <a:rPr lang="en-US" sz="2800" b="1" i="1" dirty="0"/>
              <a:t>What do we (economists) typically Understand by Incentives and Rewards to Innovation?</a:t>
            </a:r>
          </a:p>
        </p:txBody>
      </p:sp>
      <p:sp>
        <p:nvSpPr>
          <p:cNvPr id="3" name="Text Placeholder 2"/>
          <p:cNvSpPr>
            <a:spLocks noGrp="1"/>
          </p:cNvSpPr>
          <p:nvPr>
            <p:ph type="body" idx="1"/>
          </p:nvPr>
        </p:nvSpPr>
        <p:spPr>
          <a:xfrm>
            <a:off x="607776" y="1451869"/>
            <a:ext cx="5157787" cy="823912"/>
          </a:xfrm>
          <a:ln>
            <a:noFill/>
          </a:ln>
        </p:spPr>
        <p:txBody>
          <a:bodyPr/>
          <a:lstStyle/>
          <a:p>
            <a:r>
              <a:rPr lang="en-US" dirty="0">
                <a:latin typeface="+mj-lt"/>
              </a:rPr>
              <a:t>Incentives</a:t>
            </a:r>
          </a:p>
        </p:txBody>
      </p:sp>
      <p:sp>
        <p:nvSpPr>
          <p:cNvPr id="4" name="Content Placeholder 3"/>
          <p:cNvSpPr>
            <a:spLocks noGrp="1"/>
          </p:cNvSpPr>
          <p:nvPr>
            <p:ph sz="half" idx="2"/>
          </p:nvPr>
        </p:nvSpPr>
        <p:spPr>
          <a:xfrm>
            <a:off x="607775" y="2459355"/>
            <a:ext cx="5157787" cy="3684588"/>
          </a:xfrm>
        </p:spPr>
        <p:txBody>
          <a:bodyPr>
            <a:normAutofit fontScale="92500" lnSpcReduction="10000"/>
          </a:bodyPr>
          <a:lstStyle/>
          <a:p>
            <a:r>
              <a:rPr lang="en-US" sz="1800" dirty="0">
                <a:latin typeface="+mj-lt"/>
              </a:rPr>
              <a:t>Ease of doing business</a:t>
            </a:r>
          </a:p>
          <a:p>
            <a:r>
              <a:rPr lang="en-US" sz="1800" dirty="0">
                <a:latin typeface="+mj-lt"/>
              </a:rPr>
              <a:t>Clear and Transparent Rules</a:t>
            </a:r>
          </a:p>
          <a:p>
            <a:r>
              <a:rPr lang="en-US" sz="1800" dirty="0">
                <a:latin typeface="+mj-lt"/>
              </a:rPr>
              <a:t>Ease of  Access to Information, Land, Input and Produce Markets, </a:t>
            </a:r>
          </a:p>
          <a:p>
            <a:r>
              <a:rPr lang="en-US" sz="1800" dirty="0">
                <a:latin typeface="+mj-lt"/>
              </a:rPr>
              <a:t>Finance</a:t>
            </a:r>
          </a:p>
          <a:p>
            <a:r>
              <a:rPr lang="en-US" sz="1800" dirty="0">
                <a:latin typeface="+mj-lt"/>
              </a:rPr>
              <a:t>Efficient Institutions free of corruption and waste</a:t>
            </a:r>
          </a:p>
          <a:p>
            <a:r>
              <a:rPr lang="en-US" sz="1800" dirty="0">
                <a:latin typeface="+mj-lt"/>
              </a:rPr>
              <a:t>Risk Reduction Instruments </a:t>
            </a:r>
          </a:p>
          <a:p>
            <a:r>
              <a:rPr lang="en-US" sz="1800" dirty="0">
                <a:latin typeface="+mj-lt"/>
              </a:rPr>
              <a:t>Policy Reforms which reduce obstacles to innovation</a:t>
            </a:r>
          </a:p>
          <a:p>
            <a:r>
              <a:rPr lang="en-US" sz="1800" dirty="0">
                <a:latin typeface="+mj-lt"/>
              </a:rPr>
              <a:t>Wider choices to  producers, entrepreneurs and consumers</a:t>
            </a:r>
          </a:p>
        </p:txBody>
      </p:sp>
      <p:sp>
        <p:nvSpPr>
          <p:cNvPr id="5" name="Text Placeholder 4"/>
          <p:cNvSpPr>
            <a:spLocks noGrp="1"/>
          </p:cNvSpPr>
          <p:nvPr>
            <p:ph type="body" sz="quarter" idx="3"/>
          </p:nvPr>
        </p:nvSpPr>
        <p:spPr>
          <a:xfrm>
            <a:off x="6052166" y="1473176"/>
            <a:ext cx="5183188" cy="823912"/>
          </a:xfrm>
        </p:spPr>
        <p:txBody>
          <a:bodyPr/>
          <a:lstStyle/>
          <a:p>
            <a:r>
              <a:rPr lang="en-US" dirty="0">
                <a:latin typeface="+mj-lt"/>
              </a:rPr>
              <a:t>Rewards</a:t>
            </a:r>
          </a:p>
        </p:txBody>
      </p:sp>
      <p:sp>
        <p:nvSpPr>
          <p:cNvPr id="6" name="Content Placeholder 5"/>
          <p:cNvSpPr>
            <a:spLocks noGrp="1"/>
          </p:cNvSpPr>
          <p:nvPr>
            <p:ph sz="quarter" idx="4"/>
          </p:nvPr>
        </p:nvSpPr>
        <p:spPr>
          <a:xfrm>
            <a:off x="6052166" y="2458280"/>
            <a:ext cx="5183188" cy="3684588"/>
          </a:xfrm>
        </p:spPr>
        <p:txBody>
          <a:bodyPr>
            <a:normAutofit/>
          </a:bodyPr>
          <a:lstStyle/>
          <a:p>
            <a:r>
              <a:rPr lang="en-US" sz="1800" dirty="0">
                <a:latin typeface="+mj-lt"/>
              </a:rPr>
              <a:t>Higher returns to farmers and entrepreneurs</a:t>
            </a:r>
          </a:p>
          <a:p>
            <a:r>
              <a:rPr lang="en-US" sz="1800" dirty="0">
                <a:latin typeface="+mj-lt"/>
              </a:rPr>
              <a:t>More Sustainable Use of Resources</a:t>
            </a:r>
          </a:p>
          <a:p>
            <a:r>
              <a:rPr lang="en-US" sz="1800" dirty="0">
                <a:latin typeface="+mj-lt"/>
              </a:rPr>
              <a:t>More Inclusive Growth</a:t>
            </a:r>
          </a:p>
          <a:p>
            <a:r>
              <a:rPr lang="en-US" sz="1800" dirty="0">
                <a:latin typeface="+mj-lt"/>
              </a:rPr>
              <a:t>Less Conflict Over </a:t>
            </a:r>
            <a:r>
              <a:rPr lang="en-US" sz="1800" dirty="0" smtClean="0">
                <a:latin typeface="+mj-lt"/>
              </a:rPr>
              <a:t>Resources</a:t>
            </a:r>
          </a:p>
          <a:p>
            <a:r>
              <a:rPr lang="en-US" sz="1800" dirty="0" smtClean="0">
                <a:latin typeface="+mj-lt"/>
              </a:rPr>
              <a:t>More resilience</a:t>
            </a:r>
            <a:endParaRPr lang="en-US" sz="1800" dirty="0">
              <a:latin typeface="+mj-lt"/>
            </a:endParaRPr>
          </a:p>
          <a:p>
            <a:r>
              <a:rPr lang="en-US" sz="1800" dirty="0">
                <a:latin typeface="+mj-lt"/>
              </a:rPr>
              <a:t>Higher Overall Growth</a:t>
            </a:r>
          </a:p>
          <a:p>
            <a:r>
              <a:rPr lang="en-US" sz="1800" dirty="0">
                <a:latin typeface="+mj-lt"/>
              </a:rPr>
              <a:t>More Rapid Structural Transformation</a:t>
            </a:r>
          </a:p>
          <a:p>
            <a:endParaRPr lang="en-US" sz="1800" dirty="0">
              <a:latin typeface="+mj-lt"/>
            </a:endParaRPr>
          </a:p>
        </p:txBody>
      </p:sp>
      <p:pic>
        <p:nvPicPr>
          <p:cNvPr id="8" name="Picture 7">
            <a:extLst>
              <a:ext uri="{FF2B5EF4-FFF2-40B4-BE49-F238E27FC236}">
                <a16:creationId xmlns="" xmlns:a16="http://schemas.microsoft.com/office/drawing/2014/main" id="{B85D2C8A-0D8A-4622-B06B-22900A73C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3278" y="434253"/>
            <a:ext cx="2069858" cy="332386"/>
          </a:xfrm>
          <a:prstGeom prst="rect">
            <a:avLst/>
          </a:prstGeom>
        </p:spPr>
      </p:pic>
      <p:sp>
        <p:nvSpPr>
          <p:cNvPr id="10" name="Rectangle 9">
            <a:extLst>
              <a:ext uri="{FF2B5EF4-FFF2-40B4-BE49-F238E27FC236}">
                <a16:creationId xmlns="" xmlns:a16="http://schemas.microsoft.com/office/drawing/2014/main" id="{7A4FD76C-A928-4DCF-97CF-7A68828C4273}"/>
              </a:ext>
            </a:extLst>
          </p:cNvPr>
          <p:cNvSpPr/>
          <p:nvPr/>
        </p:nvSpPr>
        <p:spPr>
          <a:xfrm>
            <a:off x="5660136" y="2275781"/>
            <a:ext cx="105426" cy="3942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1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5B888A3-FBFF-4F2B-BDA7-4F5A6BFE5CF1}"/>
              </a:ext>
            </a:extLst>
          </p:cNvPr>
          <p:cNvSpPr/>
          <p:nvPr/>
        </p:nvSpPr>
        <p:spPr>
          <a:xfrm>
            <a:off x="181079" y="2773096"/>
            <a:ext cx="11815849" cy="1581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6732" y="374689"/>
            <a:ext cx="11887200" cy="1692771"/>
          </a:xfrm>
          <a:prstGeom prst="rect">
            <a:avLst/>
          </a:prstGeom>
          <a:noFill/>
        </p:spPr>
        <p:txBody>
          <a:bodyPr wrap="square" rtlCol="0">
            <a:spAutoFit/>
          </a:bodyPr>
          <a:lstStyle/>
          <a:p>
            <a:r>
              <a:rPr lang="en-US" sz="2000" b="1" dirty="0">
                <a:latin typeface="+mj-lt"/>
              </a:rPr>
              <a:t>But Conservationists See Sustainable Agriculture As a </a:t>
            </a:r>
          </a:p>
          <a:p>
            <a:r>
              <a:rPr lang="en-US" sz="2000" b="1" dirty="0">
                <a:latin typeface="+mj-lt"/>
              </a:rPr>
              <a:t>Complex </a:t>
            </a:r>
            <a:r>
              <a:rPr lang="en-US" sz="2000" b="1" dirty="0" smtClean="0">
                <a:latin typeface="+mj-lt"/>
              </a:rPr>
              <a:t>System: </a:t>
            </a:r>
            <a:r>
              <a:rPr lang="en-US" sz="2000" b="1" dirty="0">
                <a:latin typeface="+mj-lt"/>
              </a:rPr>
              <a:t>Rattan Lal’s Ten Tenets!</a:t>
            </a:r>
          </a:p>
          <a:p>
            <a:pPr algn="ctr"/>
            <a:endParaRPr lang="en-US" sz="3200" b="1" dirty="0">
              <a:latin typeface="+mj-lt"/>
            </a:endParaRPr>
          </a:p>
          <a:p>
            <a:pPr algn="ctr"/>
            <a:r>
              <a:rPr lang="en-US" sz="3200" b="1" dirty="0">
                <a:latin typeface="+mj-lt"/>
              </a:rPr>
              <a:t> C</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81508" y="1221074"/>
            <a:ext cx="9928452" cy="5152969"/>
          </a:xfrm>
          <a:prstGeom prst="rect">
            <a:avLst/>
          </a:prstGeom>
          <a:noFill/>
          <a:ln w="19050">
            <a:solidFill>
              <a:schemeClr val="bg1">
                <a:lumMod val="75000"/>
              </a:schemeClr>
            </a:solidFill>
          </a:ln>
        </p:spPr>
      </p:pic>
      <p:sp>
        <p:nvSpPr>
          <p:cNvPr id="4" name="TextBox 3"/>
          <p:cNvSpPr txBox="1"/>
          <p:nvPr/>
        </p:nvSpPr>
        <p:spPr>
          <a:xfrm>
            <a:off x="459346" y="6642556"/>
            <a:ext cx="11732654" cy="215444"/>
          </a:xfrm>
          <a:prstGeom prst="rect">
            <a:avLst/>
          </a:prstGeom>
          <a:noFill/>
        </p:spPr>
        <p:txBody>
          <a:bodyPr wrap="square" rtlCol="0">
            <a:spAutoFit/>
          </a:bodyPr>
          <a:lstStyle/>
          <a:p>
            <a:pPr algn="ctr"/>
            <a:r>
              <a:rPr lang="en-US" sz="800" dirty="0">
                <a:latin typeface="Palatino Linotype" panose="02040502050505030304" pitchFamily="18" charset="0"/>
              </a:rPr>
              <a:t>Lal, R. (2013). Food  security in  a changing climate. Ecohydrology &amp; Hydrobiology 13:8–21.</a:t>
            </a:r>
          </a:p>
        </p:txBody>
      </p:sp>
      <p:pic>
        <p:nvPicPr>
          <p:cNvPr id="6" name="Picture 5">
            <a:extLst>
              <a:ext uri="{FF2B5EF4-FFF2-40B4-BE49-F238E27FC236}">
                <a16:creationId xmlns="" xmlns:a16="http://schemas.microsoft.com/office/drawing/2014/main" id="{E01D8841-EC73-44D4-A10E-49AE08E5F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270" y="475341"/>
            <a:ext cx="2069858" cy="332386"/>
          </a:xfrm>
          <a:prstGeom prst="rect">
            <a:avLst/>
          </a:prstGeom>
        </p:spPr>
      </p:pic>
    </p:spTree>
    <p:extLst>
      <p:ext uri="{BB962C8B-B14F-4D97-AF65-F5344CB8AC3E}">
        <p14:creationId xmlns:p14="http://schemas.microsoft.com/office/powerpoint/2010/main" val="219589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88" y="323441"/>
            <a:ext cx="8493869" cy="1015663"/>
          </a:xfrm>
          <a:prstGeom prst="rect">
            <a:avLst/>
          </a:prstGeom>
          <a:noFill/>
        </p:spPr>
        <p:txBody>
          <a:bodyPr wrap="square" rtlCol="0">
            <a:spAutoFit/>
          </a:bodyPr>
          <a:lstStyle/>
          <a:p>
            <a:pPr algn="ctr"/>
            <a:r>
              <a:rPr lang="en-US" sz="2000" b="1" dirty="0">
                <a:latin typeface="+mj-lt"/>
              </a:rPr>
              <a:t>Direct and Indirect Effects of Climate Change on Food Security </a:t>
            </a:r>
          </a:p>
          <a:p>
            <a:r>
              <a:rPr lang="en-US" sz="2000" dirty="0">
                <a:latin typeface="+mj-lt"/>
              </a:rPr>
              <a:t/>
            </a:r>
            <a:br>
              <a:rPr lang="en-US" sz="2000" dirty="0">
                <a:latin typeface="+mj-lt"/>
              </a:rPr>
            </a:br>
            <a:endParaRPr lang="en-US" sz="2000" dirty="0">
              <a:latin typeface="+mj-l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83335" y="831273"/>
            <a:ext cx="11642502" cy="5698317"/>
          </a:xfrm>
          <a:prstGeom prst="rect">
            <a:avLst/>
          </a:prstGeom>
          <a:noFill/>
          <a:ln>
            <a:noFill/>
          </a:ln>
        </p:spPr>
      </p:pic>
      <p:sp>
        <p:nvSpPr>
          <p:cNvPr id="4" name="TextBox 3"/>
          <p:cNvSpPr txBox="1"/>
          <p:nvPr/>
        </p:nvSpPr>
        <p:spPr>
          <a:xfrm>
            <a:off x="283335" y="6642556"/>
            <a:ext cx="11732654" cy="215444"/>
          </a:xfrm>
          <a:prstGeom prst="rect">
            <a:avLst/>
          </a:prstGeom>
          <a:noFill/>
        </p:spPr>
        <p:txBody>
          <a:bodyPr wrap="square" rtlCol="0">
            <a:spAutoFit/>
          </a:bodyPr>
          <a:lstStyle/>
          <a:p>
            <a:pPr algn="ctr"/>
            <a:r>
              <a:rPr lang="en-US" sz="800" dirty="0">
                <a:latin typeface="Palatino Linotype" panose="02040502050505030304" pitchFamily="18" charset="0"/>
              </a:rPr>
              <a:t>Lal, R. (2013). Food  security in  a changing climate. Ecohydrology &amp; Hydrobiology 13:8–21.</a:t>
            </a:r>
          </a:p>
        </p:txBody>
      </p:sp>
      <p:pic>
        <p:nvPicPr>
          <p:cNvPr id="6" name="Picture 5">
            <a:extLst>
              <a:ext uri="{FF2B5EF4-FFF2-40B4-BE49-F238E27FC236}">
                <a16:creationId xmlns="" xmlns:a16="http://schemas.microsoft.com/office/drawing/2014/main" id="{BBE2CF92-2F3F-4C13-83F7-C24262083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270" y="475341"/>
            <a:ext cx="2069858" cy="332386"/>
          </a:xfrm>
          <a:prstGeom prst="rect">
            <a:avLst/>
          </a:prstGeom>
        </p:spPr>
      </p:pic>
    </p:spTree>
    <p:extLst>
      <p:ext uri="{BB962C8B-B14F-4D97-AF65-F5344CB8AC3E}">
        <p14:creationId xmlns:p14="http://schemas.microsoft.com/office/powerpoint/2010/main" val="223512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465" y="1944036"/>
            <a:ext cx="10515600" cy="4027605"/>
          </a:xfrm>
        </p:spPr>
        <p:txBody>
          <a:bodyPr>
            <a:noAutofit/>
          </a:bodyPr>
          <a:lstStyle/>
          <a:p>
            <a:pPr>
              <a:lnSpc>
                <a:spcPct val="170000"/>
              </a:lnSpc>
              <a:spcBef>
                <a:spcPts val="0"/>
              </a:spcBef>
            </a:pPr>
            <a:r>
              <a:rPr lang="en-US" sz="1600" b="1" dirty="0">
                <a:latin typeface="+mj-lt"/>
              </a:rPr>
              <a:t>Declined share of agriculture in GDP--  </a:t>
            </a:r>
            <a:r>
              <a:rPr lang="en-US" sz="1600" b="1" dirty="0">
                <a:solidFill>
                  <a:srgbClr val="FF0000"/>
                </a:solidFill>
                <a:latin typeface="+mj-lt"/>
              </a:rPr>
              <a:t>YES—now at 12%</a:t>
            </a:r>
          </a:p>
          <a:p>
            <a:pPr>
              <a:lnSpc>
                <a:spcPct val="170000"/>
              </a:lnSpc>
              <a:spcBef>
                <a:spcPts val="0"/>
              </a:spcBef>
            </a:pPr>
            <a:r>
              <a:rPr lang="en-US" sz="1600" b="1" dirty="0">
                <a:latin typeface="+mj-lt"/>
              </a:rPr>
              <a:t>Declining share of agriculture in employment-- </a:t>
            </a:r>
            <a:r>
              <a:rPr lang="en-US" sz="1600" b="1" dirty="0">
                <a:solidFill>
                  <a:srgbClr val="FF0000"/>
                </a:solidFill>
                <a:latin typeface="+mj-lt"/>
              </a:rPr>
              <a:t>NOT Yet &gt; 50% population in ag</a:t>
            </a:r>
          </a:p>
          <a:p>
            <a:pPr>
              <a:lnSpc>
                <a:spcPct val="170000"/>
              </a:lnSpc>
              <a:spcBef>
                <a:spcPts val="0"/>
              </a:spcBef>
            </a:pPr>
            <a:r>
              <a:rPr lang="en-US" sz="1600" b="1" dirty="0">
                <a:latin typeface="+mj-lt"/>
              </a:rPr>
              <a:t>Rural-urban migration—Leading to </a:t>
            </a:r>
            <a:r>
              <a:rPr lang="en-US" sz="1600" b="1" dirty="0">
                <a:solidFill>
                  <a:srgbClr val="FF0000"/>
                </a:solidFill>
                <a:latin typeface="+mj-lt"/>
              </a:rPr>
              <a:t>Accelerated</a:t>
            </a:r>
            <a:r>
              <a:rPr lang="en-US" sz="1600" b="1" dirty="0">
                <a:latin typeface="+mj-lt"/>
              </a:rPr>
              <a:t> </a:t>
            </a:r>
            <a:r>
              <a:rPr lang="en-US" sz="1600" b="1" dirty="0">
                <a:solidFill>
                  <a:srgbClr val="FF0000"/>
                </a:solidFill>
                <a:latin typeface="+mj-lt"/>
              </a:rPr>
              <a:t>Agricultural Mechanization, Feminization of Agriculture, </a:t>
            </a:r>
          </a:p>
          <a:p>
            <a:pPr>
              <a:lnSpc>
                <a:spcPct val="170000"/>
              </a:lnSpc>
              <a:spcBef>
                <a:spcPts val="0"/>
              </a:spcBef>
            </a:pPr>
            <a:r>
              <a:rPr lang="en-US" sz="1600" b="1" dirty="0">
                <a:latin typeface="+mj-lt"/>
              </a:rPr>
              <a:t>Slow Growth of manufacturing sector</a:t>
            </a:r>
          </a:p>
          <a:p>
            <a:pPr lvl="1">
              <a:lnSpc>
                <a:spcPct val="170000"/>
              </a:lnSpc>
              <a:spcBef>
                <a:spcPts val="0"/>
              </a:spcBef>
            </a:pPr>
            <a:r>
              <a:rPr lang="en-US" sz="1200" b="1" dirty="0">
                <a:solidFill>
                  <a:srgbClr val="FF0000"/>
                </a:solidFill>
                <a:latin typeface="+mj-lt"/>
              </a:rPr>
              <a:t>7 million jobs created , 12 million needed annually!</a:t>
            </a:r>
          </a:p>
          <a:p>
            <a:pPr>
              <a:lnSpc>
                <a:spcPct val="170000"/>
              </a:lnSpc>
              <a:spcBef>
                <a:spcPts val="0"/>
              </a:spcBef>
            </a:pPr>
            <a:r>
              <a:rPr lang="en-US" sz="1600" b="1" dirty="0">
                <a:latin typeface="+mj-lt"/>
              </a:rPr>
              <a:t>Demographic transition needed-reduced population growth rates </a:t>
            </a:r>
          </a:p>
          <a:p>
            <a:pPr>
              <a:lnSpc>
                <a:spcPct val="170000"/>
              </a:lnSpc>
              <a:spcBef>
                <a:spcPts val="0"/>
              </a:spcBef>
            </a:pPr>
            <a:r>
              <a:rPr lang="en-US" sz="1600" b="1" dirty="0">
                <a:solidFill>
                  <a:srgbClr val="FF0000"/>
                </a:solidFill>
                <a:latin typeface="+mj-lt"/>
              </a:rPr>
              <a:t>Slow Growth in Human Capital  --Now Slower than in East Asia</a:t>
            </a:r>
          </a:p>
          <a:p>
            <a:pPr>
              <a:lnSpc>
                <a:spcPct val="170000"/>
              </a:lnSpc>
              <a:spcBef>
                <a:spcPts val="0"/>
              </a:spcBef>
            </a:pPr>
            <a:r>
              <a:rPr lang="en-US" sz="1600" b="1" dirty="0">
                <a:solidFill>
                  <a:srgbClr val="FF0000"/>
                </a:solidFill>
                <a:latin typeface="+mj-lt"/>
              </a:rPr>
              <a:t>Concern about “Premature De-industrialization” (</a:t>
            </a:r>
            <a:r>
              <a:rPr lang="en-US" sz="1600" b="1" dirty="0" err="1">
                <a:solidFill>
                  <a:srgbClr val="FF0000"/>
                </a:solidFill>
                <a:latin typeface="+mj-lt"/>
              </a:rPr>
              <a:t>Rodrik</a:t>
            </a:r>
            <a:r>
              <a:rPr lang="en-US" sz="1600" b="1" dirty="0">
                <a:solidFill>
                  <a:srgbClr val="FF0000"/>
                </a:solidFill>
                <a:latin typeface="+mj-lt"/>
              </a:rPr>
              <a:t> 2015, World Bank 2017)</a:t>
            </a:r>
          </a:p>
          <a:p>
            <a:pPr marL="0" indent="0">
              <a:buNone/>
            </a:pPr>
            <a:endParaRPr lang="en-US" sz="1600" dirty="0">
              <a:latin typeface="+mj-lt"/>
            </a:endParaRPr>
          </a:p>
          <a:p>
            <a:pPr marL="109728" indent="0">
              <a:buNone/>
            </a:pPr>
            <a:r>
              <a:rPr lang="en-US" sz="800" dirty="0">
                <a:latin typeface="+mj-lt"/>
              </a:rPr>
              <a:t>(Source: Kuznets 1955 &amp; 1966; </a:t>
            </a:r>
            <a:r>
              <a:rPr lang="en-US" sz="800" dirty="0" err="1">
                <a:latin typeface="+mj-lt"/>
              </a:rPr>
              <a:t>Chenery</a:t>
            </a:r>
            <a:r>
              <a:rPr lang="en-US" sz="800" dirty="0">
                <a:latin typeface="+mj-lt"/>
              </a:rPr>
              <a:t> and </a:t>
            </a:r>
            <a:r>
              <a:rPr lang="en-US" sz="800" dirty="0" err="1">
                <a:latin typeface="+mj-lt"/>
              </a:rPr>
              <a:t>Syrquin</a:t>
            </a:r>
            <a:r>
              <a:rPr lang="en-US" sz="800" dirty="0">
                <a:latin typeface="+mj-lt"/>
              </a:rPr>
              <a:t> 1975; &amp; </a:t>
            </a:r>
            <a:r>
              <a:rPr lang="en-US" sz="800" dirty="0" err="1">
                <a:latin typeface="+mj-lt"/>
              </a:rPr>
              <a:t>Timmer</a:t>
            </a:r>
            <a:r>
              <a:rPr lang="en-US" sz="800" dirty="0">
                <a:latin typeface="+mj-lt"/>
              </a:rPr>
              <a:t> 2009)</a:t>
            </a:r>
          </a:p>
        </p:txBody>
      </p:sp>
      <p:sp>
        <p:nvSpPr>
          <p:cNvPr id="3" name="Title 2"/>
          <p:cNvSpPr>
            <a:spLocks noGrp="1"/>
          </p:cNvSpPr>
          <p:nvPr>
            <p:ph type="title"/>
          </p:nvPr>
        </p:nvSpPr>
        <p:spPr>
          <a:xfrm>
            <a:off x="433465" y="134680"/>
            <a:ext cx="8373078" cy="1325563"/>
          </a:xfrm>
        </p:spPr>
        <p:txBody>
          <a:bodyPr>
            <a:noAutofit/>
          </a:bodyPr>
          <a:lstStyle/>
          <a:p>
            <a:r>
              <a:rPr lang="en-US" sz="2800" b="1" dirty="0"/>
              <a:t>Structural Transformation Has Been Harder to Achieve in India Than Among Asian Tigers</a:t>
            </a:r>
          </a:p>
        </p:txBody>
      </p:sp>
      <p:pic>
        <p:nvPicPr>
          <p:cNvPr id="5" name="Picture 4">
            <a:extLst>
              <a:ext uri="{FF2B5EF4-FFF2-40B4-BE49-F238E27FC236}">
                <a16:creationId xmlns="" xmlns:a16="http://schemas.microsoft.com/office/drawing/2014/main" id="{760E5BFA-5461-440D-AD86-569C659D1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9270" y="475341"/>
            <a:ext cx="2069858" cy="332386"/>
          </a:xfrm>
          <a:prstGeom prst="rect">
            <a:avLst/>
          </a:prstGeom>
        </p:spPr>
      </p:pic>
    </p:spTree>
    <p:extLst>
      <p:ext uri="{BB962C8B-B14F-4D97-AF65-F5344CB8AC3E}">
        <p14:creationId xmlns:p14="http://schemas.microsoft.com/office/powerpoint/2010/main" val="53469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27" y="1791441"/>
            <a:ext cx="10515600" cy="4779385"/>
          </a:xfrm>
        </p:spPr>
        <p:txBody>
          <a:bodyPr>
            <a:normAutofit/>
          </a:bodyPr>
          <a:lstStyle/>
          <a:p>
            <a:pPr>
              <a:lnSpc>
                <a:spcPct val="150000"/>
              </a:lnSpc>
            </a:pPr>
            <a:r>
              <a:rPr lang="en-US" sz="1800" dirty="0">
                <a:latin typeface="+mj-lt"/>
              </a:rPr>
              <a:t>Facing diminishing returns—at the cost of mining resources</a:t>
            </a:r>
          </a:p>
          <a:p>
            <a:pPr>
              <a:lnSpc>
                <a:spcPct val="150000"/>
              </a:lnSpc>
            </a:pPr>
            <a:r>
              <a:rPr lang="en-US" sz="1800" dirty="0">
                <a:latin typeface="+mj-lt"/>
              </a:rPr>
              <a:t>Other parts of India with huge potential—face weak public investments, institutions, infrastructure and capacity and governance issues</a:t>
            </a:r>
          </a:p>
          <a:p>
            <a:pPr>
              <a:lnSpc>
                <a:spcPct val="150000"/>
              </a:lnSpc>
            </a:pPr>
            <a:r>
              <a:rPr lang="en-US" sz="1800" dirty="0">
                <a:latin typeface="+mj-lt"/>
              </a:rPr>
              <a:t>Co-existence of food surpluses with widespread undernourishment, rising food prices and wasteful cereal stocks</a:t>
            </a:r>
          </a:p>
          <a:p>
            <a:pPr>
              <a:lnSpc>
                <a:spcPct val="150000"/>
              </a:lnSpc>
            </a:pPr>
            <a:r>
              <a:rPr lang="en-US" sz="1800" dirty="0">
                <a:latin typeface="+mj-lt"/>
              </a:rPr>
              <a:t>Growing demand for diversified diets, but production has not kept pace with need to diversify agriculture</a:t>
            </a:r>
          </a:p>
          <a:p>
            <a:pPr>
              <a:lnSpc>
                <a:spcPct val="150000"/>
              </a:lnSpc>
            </a:pPr>
            <a:r>
              <a:rPr lang="en-US" sz="1800" dirty="0">
                <a:latin typeface="+mj-lt"/>
              </a:rPr>
              <a:t>MSPs have kept agriculture from diversifying</a:t>
            </a:r>
          </a:p>
        </p:txBody>
      </p:sp>
      <p:sp>
        <p:nvSpPr>
          <p:cNvPr id="2" name="Title 1"/>
          <p:cNvSpPr>
            <a:spLocks noGrp="1"/>
          </p:cNvSpPr>
          <p:nvPr>
            <p:ph type="title"/>
          </p:nvPr>
        </p:nvSpPr>
        <p:spPr>
          <a:xfrm>
            <a:off x="409698" y="411449"/>
            <a:ext cx="10515600" cy="1325563"/>
          </a:xfrm>
        </p:spPr>
        <p:txBody>
          <a:bodyPr>
            <a:normAutofit fontScale="90000"/>
          </a:bodyPr>
          <a:lstStyle/>
          <a:p>
            <a:r>
              <a:rPr lang="en-US" sz="3600" b="1" dirty="0"/>
              <a:t>Sustainability Challenges:</a:t>
            </a:r>
            <a:r>
              <a:rPr lang="en-US" b="1" dirty="0"/>
              <a:t/>
            </a:r>
            <a:br>
              <a:rPr lang="en-US" b="1" dirty="0"/>
            </a:br>
            <a:r>
              <a:rPr lang="en-US" sz="2700" b="1" dirty="0"/>
              <a:t>Waning Role of Traditional </a:t>
            </a:r>
            <a:r>
              <a:rPr lang="en-US" sz="2700" b="1" dirty="0" smtClean="0"/>
              <a:t>Breadbaskets in Western India </a:t>
            </a:r>
            <a:r>
              <a:rPr lang="en-US" sz="2700" b="1" dirty="0"/>
              <a:t>and </a:t>
            </a:r>
            <a:br>
              <a:rPr lang="en-US" sz="2700" b="1" dirty="0"/>
            </a:br>
            <a:r>
              <a:rPr lang="en-US" sz="2700" b="1" dirty="0"/>
              <a:t>Underexploited </a:t>
            </a:r>
            <a:r>
              <a:rPr lang="en-US" sz="2700" b="1" dirty="0" smtClean="0"/>
              <a:t>potential In Eastern India?</a:t>
            </a:r>
            <a:endParaRPr lang="en-US" sz="2700" b="1" dirty="0"/>
          </a:p>
        </p:txBody>
      </p:sp>
      <p:pic>
        <p:nvPicPr>
          <p:cNvPr id="5" name="Picture 4">
            <a:extLst>
              <a:ext uri="{FF2B5EF4-FFF2-40B4-BE49-F238E27FC236}">
                <a16:creationId xmlns="" xmlns:a16="http://schemas.microsoft.com/office/drawing/2014/main" id="{2C4319E1-759B-4397-A994-71CF7639E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613" y="540655"/>
            <a:ext cx="2069858" cy="332386"/>
          </a:xfrm>
          <a:prstGeom prst="rect">
            <a:avLst/>
          </a:prstGeom>
        </p:spPr>
      </p:pic>
    </p:spTree>
    <p:extLst>
      <p:ext uri="{BB962C8B-B14F-4D97-AF65-F5344CB8AC3E}">
        <p14:creationId xmlns:p14="http://schemas.microsoft.com/office/powerpoint/2010/main" val="88852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7905BA41-EE6E-4F80-8636-447F22DD729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92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 xmlns:a16="http://schemas.microsoft.com/office/drawing/2014/main" id="{CD7549B2-EE05-4558-8C64-AC46755F2B2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25914" y="889251"/>
            <a:ext cx="2140172" cy="2140172"/>
          </a:xfrm>
          <a:prstGeom prst="ellipse">
            <a:avLst/>
          </a:prstGeom>
          <a:solidFill>
            <a:srgbClr val="FFFFFF"/>
          </a:solidFill>
          <a:ln>
            <a:solidFill>
              <a:srgbClr val="C15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 xmlns:a16="http://schemas.microsoft.com/office/drawing/2014/main" id="{1628C15E-0EB0-4228-B1C5-7EF5973DF9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686" y="1817915"/>
            <a:ext cx="1639572" cy="263288"/>
          </a:xfrm>
          <a:prstGeom prst="rect">
            <a:avLst/>
          </a:prstGeom>
        </p:spPr>
      </p:pic>
      <p:sp>
        <p:nvSpPr>
          <p:cNvPr id="2" name="Title 1"/>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3800" b="1" kern="1200" dirty="0">
                <a:solidFill>
                  <a:srgbClr val="FFFFFF"/>
                </a:solidFill>
                <a:latin typeface="+mj-lt"/>
                <a:ea typeface="+mj-ea"/>
                <a:cs typeface="+mj-cs"/>
              </a:rPr>
              <a:t/>
            </a:r>
            <a:br>
              <a:rPr lang="en-US" sz="3800" b="1" kern="1200" dirty="0">
                <a:solidFill>
                  <a:srgbClr val="FFFFFF"/>
                </a:solidFill>
                <a:latin typeface="+mj-lt"/>
                <a:ea typeface="+mj-ea"/>
                <a:cs typeface="+mj-cs"/>
              </a:rPr>
            </a:br>
            <a:r>
              <a:rPr lang="en-US" sz="3800" b="1" kern="1200" dirty="0">
                <a:solidFill>
                  <a:srgbClr val="FFFFFF"/>
                </a:solidFill>
                <a:latin typeface="+mj-lt"/>
                <a:ea typeface="+mj-ea"/>
                <a:cs typeface="+mj-cs"/>
              </a:rPr>
              <a:t>Indian Agricultural Transformation Comparatively with Its </a:t>
            </a:r>
            <a:r>
              <a:rPr lang="en-US" sz="3800" b="1" kern="1200" dirty="0" smtClean="0">
                <a:solidFill>
                  <a:srgbClr val="FFFFFF"/>
                </a:solidFill>
                <a:latin typeface="+mj-lt"/>
                <a:ea typeface="+mj-ea"/>
                <a:cs typeface="+mj-cs"/>
              </a:rPr>
              <a:t>Neighbors</a:t>
            </a:r>
            <a:endParaRPr lang="en-US" sz="3800" b="1" kern="1200" dirty="0">
              <a:solidFill>
                <a:srgbClr val="FFFFFF"/>
              </a:solidFill>
              <a:latin typeface="+mj-lt"/>
              <a:ea typeface="+mj-ea"/>
              <a:cs typeface="+mj-cs"/>
            </a:endParaRPr>
          </a:p>
        </p:txBody>
      </p:sp>
    </p:spTree>
    <p:extLst>
      <p:ext uri="{BB962C8B-B14F-4D97-AF65-F5344CB8AC3E}">
        <p14:creationId xmlns:p14="http://schemas.microsoft.com/office/powerpoint/2010/main" val="372908309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255015800"/>
              </p:ext>
            </p:extLst>
          </p:nvPr>
        </p:nvGraphicFramePr>
        <p:xfrm>
          <a:off x="239843" y="588215"/>
          <a:ext cx="5737029" cy="5870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1435118616"/>
              </p:ext>
            </p:extLst>
          </p:nvPr>
        </p:nvGraphicFramePr>
        <p:xfrm>
          <a:off x="6103444" y="588215"/>
          <a:ext cx="5813736" cy="588985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38203" y="-66214"/>
            <a:ext cx="11677337" cy="677108"/>
          </a:xfrm>
          <a:prstGeom prst="rect">
            <a:avLst/>
          </a:prstGeom>
          <a:noFill/>
        </p:spPr>
        <p:txBody>
          <a:bodyPr wrap="square" rtlCol="0">
            <a:spAutoFit/>
          </a:bodyPr>
          <a:lstStyle/>
          <a:p>
            <a:endParaRPr lang="en-US" sz="1400" dirty="0">
              <a:latin typeface="+mj-lt"/>
            </a:endParaRPr>
          </a:p>
          <a:p>
            <a:pPr algn="ctr"/>
            <a:r>
              <a:rPr lang="en-US" sz="2400" b="1" dirty="0">
                <a:latin typeface="+mj-lt"/>
              </a:rPr>
              <a:t>China and India Started with Similar Initial Conditions</a:t>
            </a:r>
          </a:p>
        </p:txBody>
      </p:sp>
      <p:sp>
        <p:nvSpPr>
          <p:cNvPr id="6" name="TextBox 5"/>
          <p:cNvSpPr txBox="1"/>
          <p:nvPr/>
        </p:nvSpPr>
        <p:spPr>
          <a:xfrm>
            <a:off x="-3202764" y="6458366"/>
            <a:ext cx="8819734" cy="230832"/>
          </a:xfrm>
          <a:prstGeom prst="rect">
            <a:avLst/>
          </a:prstGeom>
          <a:noFill/>
        </p:spPr>
        <p:txBody>
          <a:bodyPr wrap="square" rtlCol="0">
            <a:spAutoFit/>
          </a:bodyPr>
          <a:lstStyle/>
          <a:p>
            <a:pPr algn="ctr"/>
            <a:r>
              <a:rPr lang="en-US" sz="900" i="1" dirty="0">
                <a:latin typeface="Times New Roman" panose="02020603050405020304" pitchFamily="18" charset="0"/>
                <a:cs typeface="Times New Roman" panose="02020603050405020304" pitchFamily="18" charset="0"/>
              </a:rPr>
              <a:t>Source</a:t>
            </a:r>
            <a:r>
              <a:rPr lang="en-US" sz="900" dirty="0">
                <a:latin typeface="Times New Roman" panose="02020603050405020304" pitchFamily="18" charset="0"/>
                <a:cs typeface="Times New Roman" panose="02020603050405020304" pitchFamily="18" charset="0"/>
              </a:rPr>
              <a:t>: Based on FAOSTAT data</a:t>
            </a:r>
          </a:p>
        </p:txBody>
      </p:sp>
      <p:cxnSp>
        <p:nvCxnSpPr>
          <p:cNvPr id="7" name="Straight Connector 6"/>
          <p:cNvCxnSpPr/>
          <p:nvPr/>
        </p:nvCxnSpPr>
        <p:spPr>
          <a:xfrm flipH="1" flipV="1">
            <a:off x="2456597" y="1269242"/>
            <a:ext cx="13648" cy="417621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4339988" y="1269243"/>
            <a:ext cx="13648" cy="417621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735773" y="1269242"/>
            <a:ext cx="13648" cy="417621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81706" y="4983792"/>
            <a:ext cx="1132764" cy="461665"/>
          </a:xfrm>
          <a:prstGeom prst="rect">
            <a:avLst/>
          </a:prstGeom>
          <a:noFill/>
        </p:spPr>
        <p:txBody>
          <a:bodyPr wrap="square" rtlCol="0">
            <a:spAutoFit/>
          </a:bodyPr>
          <a:lstStyle/>
          <a:p>
            <a:pPr algn="ctr"/>
            <a:r>
              <a:rPr lang="en-US" sz="1200" dirty="0">
                <a:solidFill>
                  <a:srgbClr val="FF0000"/>
                </a:solidFill>
              </a:rPr>
              <a:t>China’s Reform 1979</a:t>
            </a:r>
          </a:p>
        </p:txBody>
      </p:sp>
      <p:sp>
        <p:nvSpPr>
          <p:cNvPr id="13" name="TextBox 12"/>
          <p:cNvSpPr txBox="1"/>
          <p:nvPr/>
        </p:nvSpPr>
        <p:spPr>
          <a:xfrm>
            <a:off x="3589361" y="4999799"/>
            <a:ext cx="1665027" cy="461665"/>
          </a:xfrm>
          <a:prstGeom prst="rect">
            <a:avLst/>
          </a:prstGeom>
          <a:noFill/>
        </p:spPr>
        <p:txBody>
          <a:bodyPr wrap="square" rtlCol="0">
            <a:spAutoFit/>
          </a:bodyPr>
          <a:lstStyle/>
          <a:p>
            <a:pPr algn="ctr"/>
            <a:r>
              <a:rPr lang="en-US" sz="1200" dirty="0">
                <a:solidFill>
                  <a:srgbClr val="FF0000"/>
                </a:solidFill>
              </a:rPr>
              <a:t>China’s Institutional Reform 1999-2003</a:t>
            </a:r>
          </a:p>
        </p:txBody>
      </p:sp>
      <p:cxnSp>
        <p:nvCxnSpPr>
          <p:cNvPr id="15" name="Straight Connector 14"/>
          <p:cNvCxnSpPr/>
          <p:nvPr/>
        </p:nvCxnSpPr>
        <p:spPr>
          <a:xfrm flipV="1">
            <a:off x="3589361" y="1285249"/>
            <a:ext cx="0" cy="4176215"/>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07820" y="4538134"/>
            <a:ext cx="1201003" cy="461665"/>
          </a:xfrm>
          <a:prstGeom prst="rect">
            <a:avLst/>
          </a:prstGeom>
          <a:noFill/>
        </p:spPr>
        <p:txBody>
          <a:bodyPr wrap="square" rtlCol="0">
            <a:spAutoFit/>
          </a:bodyPr>
          <a:lstStyle/>
          <a:p>
            <a:pPr algn="ctr"/>
            <a:r>
              <a:rPr lang="en-US" sz="1200" dirty="0">
                <a:solidFill>
                  <a:srgbClr val="00B050"/>
                </a:solidFill>
              </a:rPr>
              <a:t>India’s Policy Reform 1991</a:t>
            </a:r>
          </a:p>
        </p:txBody>
      </p:sp>
      <p:cxnSp>
        <p:nvCxnSpPr>
          <p:cNvPr id="18" name="Straight Connector 17"/>
          <p:cNvCxnSpPr/>
          <p:nvPr/>
        </p:nvCxnSpPr>
        <p:spPr>
          <a:xfrm flipV="1">
            <a:off x="5297202" y="1285249"/>
            <a:ext cx="13648" cy="4192222"/>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763069" y="1269242"/>
            <a:ext cx="0" cy="4192222"/>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54121" y="4197620"/>
            <a:ext cx="1438333" cy="461665"/>
          </a:xfrm>
          <a:prstGeom prst="rect">
            <a:avLst/>
          </a:prstGeom>
          <a:noFill/>
        </p:spPr>
        <p:txBody>
          <a:bodyPr wrap="square" rtlCol="0">
            <a:spAutoFit/>
          </a:bodyPr>
          <a:lstStyle/>
          <a:p>
            <a:pPr algn="ctr"/>
            <a:r>
              <a:rPr lang="en-US" sz="1200" dirty="0">
                <a:solidFill>
                  <a:srgbClr val="00B050"/>
                </a:solidFill>
                <a:latin typeface="Times New Roman" panose="02020603050405020304" pitchFamily="18" charset="0"/>
                <a:cs typeface="Times New Roman" panose="02020603050405020304" pitchFamily="18" charset="0"/>
              </a:rPr>
              <a:t>India’s Bad Crop Years 2003-2009</a:t>
            </a:r>
          </a:p>
        </p:txBody>
      </p:sp>
    </p:spTree>
    <p:extLst>
      <p:ext uri="{BB962C8B-B14F-4D97-AF65-F5344CB8AC3E}">
        <p14:creationId xmlns:p14="http://schemas.microsoft.com/office/powerpoint/2010/main" val="294758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25362987"/>
              </p:ext>
            </p:extLst>
          </p:nvPr>
        </p:nvGraphicFramePr>
        <p:xfrm>
          <a:off x="343114" y="288328"/>
          <a:ext cx="5754496" cy="62415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91915" y="6644307"/>
            <a:ext cx="8819734" cy="230832"/>
          </a:xfrm>
          <a:prstGeom prst="rect">
            <a:avLst/>
          </a:prstGeom>
          <a:noFill/>
        </p:spPr>
        <p:txBody>
          <a:bodyPr wrap="square" rtlCol="0">
            <a:spAutoFit/>
          </a:bodyPr>
          <a:lstStyle/>
          <a:p>
            <a:pPr algn="ctr"/>
            <a:r>
              <a:rPr lang="en-US" sz="900" i="1" dirty="0">
                <a:latin typeface="Times New Roman" panose="02020603050405020304" pitchFamily="18" charset="0"/>
                <a:cs typeface="Times New Roman" panose="02020603050405020304" pitchFamily="18" charset="0"/>
              </a:rPr>
              <a:t>Source</a:t>
            </a:r>
            <a:r>
              <a:rPr lang="en-US" sz="900" dirty="0">
                <a:latin typeface="Times New Roman" panose="02020603050405020304" pitchFamily="18" charset="0"/>
                <a:cs typeface="Times New Roman" panose="02020603050405020304" pitchFamily="18" charset="0"/>
              </a:rPr>
              <a:t>: Based on FAOSTAT data</a:t>
            </a:r>
          </a:p>
        </p:txBody>
      </p:sp>
      <p:graphicFrame>
        <p:nvGraphicFramePr>
          <p:cNvPr id="4" name="Chart 3"/>
          <p:cNvGraphicFramePr/>
          <p:nvPr>
            <p:extLst>
              <p:ext uri="{D42A27DB-BD31-4B8C-83A1-F6EECF244321}">
                <p14:modId xmlns:p14="http://schemas.microsoft.com/office/powerpoint/2010/main" val="1421408451"/>
              </p:ext>
            </p:extLst>
          </p:nvPr>
        </p:nvGraphicFramePr>
        <p:xfrm>
          <a:off x="6201782" y="288329"/>
          <a:ext cx="5659172" cy="6241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835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C0D679D-7565-4670-86D6-64DC2FE3A6F7}"/>
              </a:ext>
            </a:extLst>
          </p:cNvPr>
          <p:cNvSpPr/>
          <p:nvPr/>
        </p:nvSpPr>
        <p:spPr>
          <a:xfrm>
            <a:off x="181079" y="2295144"/>
            <a:ext cx="11815849" cy="1581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85877"/>
            <a:ext cx="11425553" cy="770948"/>
          </a:xfrm>
        </p:spPr>
        <p:txBody>
          <a:bodyPr>
            <a:noAutofit/>
          </a:bodyPr>
          <a:lstStyle/>
          <a:p>
            <a:pPr algn="ctr"/>
            <a:r>
              <a:rPr lang="en-US" sz="3200" b="1" dirty="0">
                <a:cs typeface="Times New Roman" panose="02020603050405020304" pitchFamily="18" charset="0"/>
              </a:rPr>
              <a:t>Tribute: Honor, Pleasure and Thanks</a:t>
            </a:r>
            <a:br>
              <a:rPr lang="en-US" sz="3200" b="1" dirty="0">
                <a:cs typeface="Times New Roman" panose="02020603050405020304" pitchFamily="18" charset="0"/>
              </a:rPr>
            </a:br>
            <a:endParaRPr lang="en-US" sz="3200" b="1" dirty="0">
              <a:cs typeface="Times New Roman" panose="02020603050405020304" pitchFamily="18" charset="0"/>
            </a:endParaRPr>
          </a:p>
        </p:txBody>
      </p:sp>
      <p:sp>
        <p:nvSpPr>
          <p:cNvPr id="5" name="TextBox 4"/>
          <p:cNvSpPr txBox="1"/>
          <p:nvPr/>
        </p:nvSpPr>
        <p:spPr>
          <a:xfrm>
            <a:off x="509309" y="4592501"/>
            <a:ext cx="3110397" cy="1477328"/>
          </a:xfrm>
          <a:prstGeom prst="rect">
            <a:avLst/>
          </a:prstGeom>
          <a:noFill/>
        </p:spPr>
        <p:txBody>
          <a:bodyPr wrap="square" rtlCol="0">
            <a:spAutoFit/>
          </a:bodyPr>
          <a:lstStyle/>
          <a:p>
            <a:pPr algn="ctr"/>
            <a:r>
              <a:rPr lang="en-US" b="1" dirty="0">
                <a:latin typeface="+mj-lt"/>
              </a:rPr>
              <a:t>Dr. B. P. Pal: Founder of Modern Indian Agriculture Science, Science of Roses, Wheat and Rice, First DG of ICAR</a:t>
            </a:r>
            <a:endParaRPr lang="en-US" dirty="0">
              <a:latin typeface="+mj-lt"/>
            </a:endParaRPr>
          </a:p>
        </p:txBody>
      </p:sp>
      <p:sp>
        <p:nvSpPr>
          <p:cNvPr id="9" name="TextBox 8"/>
          <p:cNvSpPr txBox="1"/>
          <p:nvPr/>
        </p:nvSpPr>
        <p:spPr>
          <a:xfrm>
            <a:off x="8246922" y="4515557"/>
            <a:ext cx="3665354" cy="1631216"/>
          </a:xfrm>
          <a:prstGeom prst="rect">
            <a:avLst/>
          </a:prstGeom>
          <a:noFill/>
        </p:spPr>
        <p:txBody>
          <a:bodyPr wrap="square" rtlCol="0">
            <a:spAutoFit/>
          </a:bodyPr>
          <a:lstStyle/>
          <a:p>
            <a:pPr algn="ctr"/>
            <a:r>
              <a:rPr lang="en-US" sz="2000" b="1" dirty="0">
                <a:latin typeface="+mj-lt"/>
              </a:rPr>
              <a:t>Dr. R. S. Paroda: </a:t>
            </a:r>
            <a:endParaRPr lang="en-US" sz="2000" b="1" dirty="0" smtClean="0">
              <a:latin typeface="+mj-lt"/>
            </a:endParaRPr>
          </a:p>
          <a:p>
            <a:pPr algn="ctr"/>
            <a:r>
              <a:rPr lang="en-US" sz="2000" b="1" dirty="0" smtClean="0">
                <a:latin typeface="+mj-lt"/>
              </a:rPr>
              <a:t>His </a:t>
            </a:r>
            <a:r>
              <a:rPr lang="en-US" sz="2000" b="1" dirty="0">
                <a:latin typeface="+mj-lt"/>
              </a:rPr>
              <a:t>remarkable lifetime leadership of Indian agricultural sciences</a:t>
            </a:r>
          </a:p>
          <a:p>
            <a:pPr algn="ctr"/>
            <a:endParaRPr lang="en-US" sz="20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48" y="1403982"/>
            <a:ext cx="2889958" cy="3148152"/>
          </a:xfrm>
          <a:prstGeom prst="ellipse">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652" y="1403982"/>
            <a:ext cx="2858358" cy="2957895"/>
          </a:xfrm>
          <a:prstGeom prst="ellipse">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000" y="1456092"/>
            <a:ext cx="2970420" cy="2979196"/>
          </a:xfrm>
          <a:prstGeom prst="ellipse">
            <a:avLst/>
          </a:prstGeom>
        </p:spPr>
      </p:pic>
      <p:sp>
        <p:nvSpPr>
          <p:cNvPr id="4" name="TextBox 3"/>
          <p:cNvSpPr txBox="1"/>
          <p:nvPr/>
        </p:nvSpPr>
        <p:spPr>
          <a:xfrm>
            <a:off x="3976739" y="4592501"/>
            <a:ext cx="4114318" cy="1631216"/>
          </a:xfrm>
          <a:prstGeom prst="rect">
            <a:avLst/>
          </a:prstGeom>
          <a:noFill/>
        </p:spPr>
        <p:txBody>
          <a:bodyPr wrap="square" rtlCol="0">
            <a:spAutoFit/>
          </a:bodyPr>
          <a:lstStyle/>
          <a:p>
            <a:pPr algn="ctr"/>
            <a:r>
              <a:rPr lang="en-US" sz="2000" b="1" dirty="0">
                <a:latin typeface="+mj-lt"/>
              </a:rPr>
              <a:t>Dr. M. S. Swaminathan: Spearheaded India’s Green </a:t>
            </a:r>
            <a:r>
              <a:rPr lang="en-US" sz="2000" b="1" dirty="0" smtClean="0">
                <a:latin typeface="+mj-lt"/>
              </a:rPr>
              <a:t>Revolution and First Winner of World Food Prize</a:t>
            </a:r>
            <a:endParaRPr lang="en-US" sz="2000" b="1" dirty="0">
              <a:latin typeface="+mj-lt"/>
            </a:endParaRPr>
          </a:p>
          <a:p>
            <a:pPr algn="ctr"/>
            <a:endParaRPr lang="en-US" sz="2000" dirty="0">
              <a:latin typeface="+mj-lt"/>
            </a:endParaRPr>
          </a:p>
        </p:txBody>
      </p:sp>
      <p:pic>
        <p:nvPicPr>
          <p:cNvPr id="12" name="Picture 11">
            <a:extLst>
              <a:ext uri="{FF2B5EF4-FFF2-40B4-BE49-F238E27FC236}">
                <a16:creationId xmlns="" xmlns:a16="http://schemas.microsoft.com/office/drawing/2014/main" id="{2692B160-8885-4C0D-8C8F-FCAFFA89E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960" y="485877"/>
            <a:ext cx="2069858" cy="332386"/>
          </a:xfrm>
          <a:prstGeom prst="rect">
            <a:avLst/>
          </a:prstGeom>
        </p:spPr>
      </p:pic>
    </p:spTree>
    <p:extLst>
      <p:ext uri="{BB962C8B-B14F-4D97-AF65-F5344CB8AC3E}">
        <p14:creationId xmlns:p14="http://schemas.microsoft.com/office/powerpoint/2010/main" val="1768006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28848336"/>
              </p:ext>
            </p:extLst>
          </p:nvPr>
        </p:nvGraphicFramePr>
        <p:xfrm>
          <a:off x="224852" y="179883"/>
          <a:ext cx="11707318" cy="624196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306375" y="6421846"/>
            <a:ext cx="8885625" cy="240515"/>
          </a:xfrm>
          <a:prstGeom prst="rect">
            <a:avLst/>
          </a:prstGeom>
        </p:spPr>
        <p:txBody>
          <a:bodyPr wrap="square">
            <a:spAutoFit/>
          </a:bodyPr>
          <a:lstStyle/>
          <a:p>
            <a:pPr>
              <a:lnSpc>
                <a:spcPct val="107000"/>
              </a:lnSpc>
              <a:spcAft>
                <a:spcPts val="600"/>
              </a:spcAft>
            </a:pPr>
            <a:r>
              <a:rPr lang="en-US" sz="900" i="1" dirty="0">
                <a:latin typeface="Times New Roman" panose="02020603050405020304" pitchFamily="18" charset="0"/>
                <a:ea typeface="Calibri" panose="020F0502020204030204" pitchFamily="34" charset="0"/>
                <a:cs typeface="Times New Roman" panose="02020603050405020304" pitchFamily="18" charset="0"/>
              </a:rPr>
              <a:t>Source</a:t>
            </a:r>
            <a:r>
              <a:rPr lang="en-US" sz="900" dirty="0">
                <a:latin typeface="Times New Roman" panose="02020603050405020304" pitchFamily="18" charset="0"/>
                <a:ea typeface="Calibri" panose="020F0502020204030204" pitchFamily="34" charset="0"/>
                <a:cs typeface="Times New Roman" panose="02020603050405020304" pitchFamily="18" charset="0"/>
              </a:rPr>
              <a:t>: Based on data available at </a:t>
            </a:r>
            <a:r>
              <a:rPr lang="en-US" sz="9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https://www.ers.usda.gov/data-products/international-agricultural-productivity/</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542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 name="Chart 1"/>
          <p:cNvGraphicFramePr/>
          <p:nvPr>
            <p:extLst>
              <p:ext uri="{D42A27DB-BD31-4B8C-83A1-F6EECF244321}">
                <p14:modId xmlns:p14="http://schemas.microsoft.com/office/powerpoint/2010/main" val="1888176352"/>
              </p:ext>
            </p:extLst>
          </p:nvPr>
        </p:nvGraphicFramePr>
        <p:xfrm>
          <a:off x="224853" y="194872"/>
          <a:ext cx="6053117" cy="6248969"/>
        </p:xfrm>
        <a:graphic>
          <a:graphicData uri="http://schemas.openxmlformats.org/drawingml/2006/chart">
            <c:chart xmlns:c="http://schemas.openxmlformats.org/drawingml/2006/chart" xmlns:r="http://schemas.openxmlformats.org/officeDocument/2006/relationships" r:id="rId2"/>
          </a:graphicData>
        </a:graphic>
      </p:graphicFrame>
      <p:sp>
        <p:nvSpPr>
          <p:cNvPr id="343" name="CustomShape 1"/>
          <p:cNvSpPr/>
          <p:nvPr/>
        </p:nvSpPr>
        <p:spPr>
          <a:xfrm>
            <a:off x="1663298" y="6641799"/>
            <a:ext cx="8895535" cy="468977"/>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lstStyle/>
          <a:p>
            <a:pPr algn="ctr">
              <a:lnSpc>
                <a:spcPct val="100000"/>
              </a:lnSpc>
            </a:pPr>
            <a:r>
              <a:rPr lang="en-US" sz="907" spc="-1" dirty="0">
                <a:solidFill>
                  <a:srgbClr val="000000"/>
                </a:solidFill>
                <a:uFill>
                  <a:solidFill>
                    <a:srgbClr val="FFFFFF"/>
                  </a:solidFill>
                </a:uFill>
                <a:latin typeface="Times New Roman"/>
              </a:rPr>
              <a:t>Source: Rada, N. (2016). "India's Post-Green-Revolution Agricultural Performance: What is Driving Growth?" Agricultural Economics (47) 3: 341-350.</a:t>
            </a:r>
            <a:endParaRPr lang="en-US" sz="1795" spc="-1" dirty="0">
              <a:solidFill>
                <a:srgbClr val="000000"/>
              </a:solidFill>
              <a:uFill>
                <a:solidFill>
                  <a:srgbClr val="FFFFFF"/>
                </a:solidFill>
              </a:uFill>
              <a:latin typeface="Arial"/>
            </a:endParaRPr>
          </a:p>
          <a:p>
            <a:pPr>
              <a:lnSpc>
                <a:spcPct val="100000"/>
              </a:lnSpc>
            </a:pPr>
            <a:endParaRPr lang="en-US" sz="1795" spc="-1" dirty="0">
              <a:solidFill>
                <a:srgbClr val="000000"/>
              </a:solidFill>
              <a:uFill>
                <a:solidFill>
                  <a:srgbClr val="FFFFFF"/>
                </a:solidFill>
              </a:uFill>
              <a:latin typeface="Arial"/>
            </a:endParaRPr>
          </a:p>
        </p:txBody>
      </p:sp>
      <p:graphicFrame>
        <p:nvGraphicFramePr>
          <p:cNvPr id="6" name="Chart 5"/>
          <p:cNvGraphicFramePr>
            <a:graphicFrameLocks/>
          </p:cNvGraphicFramePr>
          <p:nvPr>
            <p:extLst>
              <p:ext uri="{D42A27DB-BD31-4B8C-83A1-F6EECF244321}">
                <p14:modId xmlns:p14="http://schemas.microsoft.com/office/powerpoint/2010/main" val="2927439500"/>
              </p:ext>
            </p:extLst>
          </p:nvPr>
        </p:nvGraphicFramePr>
        <p:xfrm>
          <a:off x="6386946" y="194872"/>
          <a:ext cx="5555672" cy="6242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40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164" y="1757058"/>
            <a:ext cx="5036127" cy="4852266"/>
          </a:xfrm>
        </p:spPr>
        <p:txBody>
          <a:bodyPr>
            <a:normAutofit/>
          </a:bodyPr>
          <a:lstStyle/>
          <a:p>
            <a:r>
              <a:rPr lang="en-US" sz="1800" dirty="0">
                <a:latin typeface="Century Gothic" panose="020B0502020202020204" pitchFamily="34" charset="0"/>
              </a:rPr>
              <a:t>Rainfall a major source of volatility</a:t>
            </a:r>
          </a:p>
          <a:p>
            <a:r>
              <a:rPr lang="en-US" sz="1800" dirty="0">
                <a:latin typeface="Century Gothic" panose="020B0502020202020204" pitchFamily="34" charset="0"/>
              </a:rPr>
              <a:t>Irrigation helped in productivity growth but now challenges in large and medium scale irrigation schemes</a:t>
            </a:r>
          </a:p>
          <a:p>
            <a:r>
              <a:rPr lang="en-US" sz="1800" dirty="0">
                <a:latin typeface="Century Gothic" panose="020B0502020202020204" pitchFamily="34" charset="0"/>
              </a:rPr>
              <a:t>India an outlier in groundwater exploitation</a:t>
            </a:r>
          </a:p>
          <a:p>
            <a:r>
              <a:rPr lang="en-US" sz="1800" dirty="0">
                <a:latin typeface="Century Gothic" panose="020B0502020202020204" pitchFamily="34" charset="0"/>
              </a:rPr>
              <a:t>Focus of this presentation on long term strategic priorities and contemporary concerns about water constraints, employment, food prices</a:t>
            </a:r>
          </a:p>
        </p:txBody>
      </p:sp>
      <p:sp>
        <p:nvSpPr>
          <p:cNvPr id="2" name="Title 1"/>
          <p:cNvSpPr>
            <a:spLocks noGrp="1"/>
          </p:cNvSpPr>
          <p:nvPr>
            <p:ph type="title"/>
          </p:nvPr>
        </p:nvSpPr>
        <p:spPr>
          <a:xfrm>
            <a:off x="270164" y="198871"/>
            <a:ext cx="5243945" cy="1325563"/>
          </a:xfrm>
        </p:spPr>
        <p:txBody>
          <a:bodyPr>
            <a:normAutofit/>
          </a:bodyPr>
          <a:lstStyle/>
          <a:p>
            <a:r>
              <a:rPr lang="en-US" sz="2800" b="1" dirty="0">
                <a:solidFill>
                  <a:srgbClr val="C00000"/>
                </a:solidFill>
              </a:rPr>
              <a:t>Indian Agriculture Is Still Highly dependent on Rainfall</a:t>
            </a:r>
          </a:p>
        </p:txBody>
      </p:sp>
      <p:pic>
        <p:nvPicPr>
          <p:cNvPr id="4" name="Picture 2"/>
          <p:cNvPicPr/>
          <p:nvPr/>
        </p:nvPicPr>
        <p:blipFill>
          <a:blip r:embed="rId2"/>
          <a:stretch/>
        </p:blipFill>
        <p:spPr>
          <a:xfrm>
            <a:off x="5417127" y="1039091"/>
            <a:ext cx="6438325" cy="5140036"/>
          </a:xfrm>
          <a:prstGeom prst="rect">
            <a:avLst/>
          </a:prstGeom>
          <a:ln w="28440">
            <a:solidFill>
              <a:schemeClr val="bg1">
                <a:lumMod val="95000"/>
              </a:schemeClr>
            </a:solidFill>
            <a:round/>
          </a:ln>
        </p:spPr>
      </p:pic>
      <p:sp>
        <p:nvSpPr>
          <p:cNvPr id="5" name="TextBox 4"/>
          <p:cNvSpPr txBox="1"/>
          <p:nvPr/>
        </p:nvSpPr>
        <p:spPr>
          <a:xfrm>
            <a:off x="5971032" y="335979"/>
            <a:ext cx="4988308" cy="923330"/>
          </a:xfrm>
          <a:prstGeom prst="rect">
            <a:avLst/>
          </a:prstGeom>
          <a:noFill/>
        </p:spPr>
        <p:txBody>
          <a:bodyPr wrap="square" rtlCol="0">
            <a:spAutoFit/>
          </a:bodyPr>
          <a:lstStyle/>
          <a:p>
            <a:pPr algn="ctr"/>
            <a:r>
              <a:rPr lang="en-US" b="1" spc="-1" dirty="0">
                <a:uFill>
                  <a:solidFill>
                    <a:srgbClr val="FFFFFF"/>
                  </a:solidFill>
                </a:uFill>
                <a:latin typeface="Century Gothic" panose="020B0502020202020204" pitchFamily="34" charset="0"/>
              </a:rPr>
              <a:t>India: Strong Correlation between Agricultural Productivity and Rainfall</a:t>
            </a:r>
            <a:endParaRPr lang="en-US" spc="-1" dirty="0">
              <a:uFill>
                <a:solidFill>
                  <a:srgbClr val="FFFFFF"/>
                </a:solidFill>
              </a:uFill>
              <a:latin typeface="Century Gothic" panose="020B0502020202020204" pitchFamily="34" charset="0"/>
            </a:endParaRPr>
          </a:p>
          <a:p>
            <a:endParaRPr lang="en-US" dirty="0">
              <a:latin typeface="Century Gothic" panose="020B0502020202020204" pitchFamily="34" charset="0"/>
            </a:endParaRPr>
          </a:p>
        </p:txBody>
      </p:sp>
      <p:sp>
        <p:nvSpPr>
          <p:cNvPr id="6" name="CustomShape 1"/>
          <p:cNvSpPr/>
          <p:nvPr/>
        </p:nvSpPr>
        <p:spPr>
          <a:xfrm>
            <a:off x="7239000" y="6247300"/>
            <a:ext cx="3248386" cy="305900"/>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lstStyle/>
          <a:p>
            <a:pPr algn="ctr">
              <a:lnSpc>
                <a:spcPct val="100000"/>
              </a:lnSpc>
            </a:pPr>
            <a:r>
              <a:rPr lang="en-US" sz="1089" i="1" spc="-1" dirty="0">
                <a:solidFill>
                  <a:srgbClr val="000000"/>
                </a:solidFill>
                <a:uFill>
                  <a:solidFill>
                    <a:srgbClr val="FFFFFF"/>
                  </a:solidFill>
                </a:uFill>
                <a:latin typeface="Century Gothic" panose="020B0502020202020204" pitchFamily="34" charset="0"/>
              </a:rPr>
              <a:t>Source</a:t>
            </a:r>
            <a:r>
              <a:rPr lang="en-US" sz="1089" spc="-1" dirty="0">
                <a:solidFill>
                  <a:srgbClr val="000000"/>
                </a:solidFill>
                <a:uFill>
                  <a:solidFill>
                    <a:srgbClr val="FFFFFF"/>
                  </a:solidFill>
                </a:uFill>
                <a:latin typeface="Century Gothic" panose="020B0502020202020204" pitchFamily="34" charset="0"/>
              </a:rPr>
              <a:t>: Kshirsagar and Gautam 2013.</a:t>
            </a:r>
            <a:endParaRPr lang="en-US" sz="1795" spc="-1" dirty="0">
              <a:solidFill>
                <a:srgbClr val="000000"/>
              </a:solidFill>
              <a:uFill>
                <a:solidFill>
                  <a:srgbClr val="FFFFFF"/>
                </a:solidFill>
              </a:uFill>
              <a:latin typeface="Century Gothic" panose="020B0502020202020204" pitchFamily="34" charset="0"/>
            </a:endParaRPr>
          </a:p>
        </p:txBody>
      </p:sp>
    </p:spTree>
    <p:extLst>
      <p:ext uri="{BB962C8B-B14F-4D97-AF65-F5344CB8AC3E}">
        <p14:creationId xmlns:p14="http://schemas.microsoft.com/office/powerpoint/2010/main" val="294786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r>
              <a:rPr lang="en-US" altLang="en-US" sz="3200" dirty="0"/>
              <a:t>PM’s </a:t>
            </a:r>
            <a:r>
              <a:rPr lang="en-US" altLang="en-US" sz="3200" dirty="0" err="1"/>
              <a:t>Har</a:t>
            </a:r>
            <a:r>
              <a:rPr lang="en-US" altLang="en-US" sz="3200" dirty="0"/>
              <a:t> </a:t>
            </a:r>
            <a:r>
              <a:rPr lang="en-US" altLang="en-US" sz="3200" dirty="0" err="1"/>
              <a:t>Khet</a:t>
            </a:r>
            <a:r>
              <a:rPr lang="en-US" altLang="en-US" sz="3200" dirty="0"/>
              <a:t> </a:t>
            </a:r>
            <a:r>
              <a:rPr lang="en-US" altLang="en-US" sz="3200" dirty="0" err="1"/>
              <a:t>Ko</a:t>
            </a:r>
            <a:r>
              <a:rPr lang="en-US" altLang="en-US" sz="3200" dirty="0"/>
              <a:t> </a:t>
            </a:r>
            <a:r>
              <a:rPr lang="en-US" altLang="en-US" sz="3200" dirty="0" err="1" smtClean="0"/>
              <a:t>Pani</a:t>
            </a:r>
            <a:r>
              <a:rPr lang="en-US" altLang="en-US" sz="3200" dirty="0" smtClean="0"/>
              <a:t>  Must be viewed from </a:t>
            </a:r>
            <a:r>
              <a:rPr lang="en-US" altLang="en-US" sz="3200" dirty="0"/>
              <a:t/>
            </a:r>
            <a:br>
              <a:rPr lang="en-US" altLang="en-US" sz="3200" dirty="0"/>
            </a:br>
            <a:r>
              <a:rPr lang="en-US" altLang="en-US" sz="3200" dirty="0" smtClean="0"/>
              <a:t>Sustainability/Water Governance Perspective:</a:t>
            </a:r>
            <a:br>
              <a:rPr lang="en-US" altLang="en-US" sz="3200" dirty="0" smtClean="0"/>
            </a:br>
            <a:endParaRPr lang="en-US" altLang="en-US" sz="3200" dirty="0" smtClean="0"/>
          </a:p>
        </p:txBody>
      </p:sp>
      <p:sp>
        <p:nvSpPr>
          <p:cNvPr id="5123" name="Content Placeholder 2"/>
          <p:cNvSpPr>
            <a:spLocks noGrp="1"/>
          </p:cNvSpPr>
          <p:nvPr>
            <p:ph idx="1"/>
          </p:nvPr>
        </p:nvSpPr>
        <p:spPr/>
        <p:txBody>
          <a:bodyPr/>
          <a:lstStyle/>
          <a:p>
            <a:r>
              <a:rPr lang="en-US" altLang="en-US" dirty="0" smtClean="0"/>
              <a:t>During 1991-2007, India invested well over ` 200,000 crore (at 2007 prices) in irrigation and ﬂood control </a:t>
            </a:r>
            <a:r>
              <a:rPr lang="en-US" altLang="en-US" sz="1600" dirty="0" smtClean="0"/>
              <a:t>(</a:t>
            </a:r>
            <a:r>
              <a:rPr lang="en-US" altLang="en-US" sz="1600" dirty="0" err="1" smtClean="0"/>
              <a:t>Balakrishnan</a:t>
            </a:r>
            <a:r>
              <a:rPr lang="en-US" altLang="en-US" sz="1600" dirty="0" smtClean="0"/>
              <a:t> </a:t>
            </a:r>
            <a:r>
              <a:rPr lang="en-US" altLang="en-US" sz="1600" i="1" dirty="0" smtClean="0"/>
              <a:t>et al. 2008). </a:t>
            </a:r>
          </a:p>
          <a:p>
            <a:r>
              <a:rPr lang="en-US" altLang="en-US" i="1" dirty="0" smtClean="0"/>
              <a:t>Yet, </a:t>
            </a:r>
            <a:r>
              <a:rPr lang="en-US" altLang="en-US" dirty="0" smtClean="0"/>
              <a:t>area served by government canals decreased by 3.8 million hectares (</a:t>
            </a:r>
            <a:r>
              <a:rPr lang="en-US" altLang="en-US" dirty="0" err="1" smtClean="0"/>
              <a:t>mha</a:t>
            </a:r>
            <a:r>
              <a:rPr lang="en-US" altLang="en-US" dirty="0" smtClean="0"/>
              <a:t>). </a:t>
            </a:r>
          </a:p>
          <a:p>
            <a:r>
              <a:rPr lang="en-US" altLang="en-US" dirty="0" smtClean="0"/>
              <a:t>Massive Expansion of irrigation schemes accompanied by Scams and Corruption, Free Electricity, </a:t>
            </a:r>
          </a:p>
        </p:txBody>
      </p:sp>
    </p:spTree>
    <p:extLst>
      <p:ext uri="{BB962C8B-B14F-4D97-AF65-F5344CB8AC3E}">
        <p14:creationId xmlns:p14="http://schemas.microsoft.com/office/powerpoint/2010/main" val="300677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altLang="en-US" sz="3600" dirty="0" smtClean="0"/>
              <a:t>Have Water Policy  Innovations Since 2003 Improved Groundwater Control?:</a:t>
            </a:r>
            <a:r>
              <a:rPr lang="en-US" altLang="en-US" dirty="0" smtClean="0"/>
              <a:t/>
            </a:r>
            <a:br>
              <a:rPr lang="en-US" altLang="en-US" dirty="0" smtClean="0"/>
            </a:br>
            <a:endParaRPr lang="en-US" altLang="en-US" dirty="0" smtClean="0"/>
          </a:p>
        </p:txBody>
      </p:sp>
      <p:sp>
        <p:nvSpPr>
          <p:cNvPr id="3075" name="Content Placeholder 2"/>
          <p:cNvSpPr>
            <a:spLocks noGrp="1"/>
          </p:cNvSpPr>
          <p:nvPr>
            <p:ph idx="1"/>
          </p:nvPr>
        </p:nvSpPr>
        <p:spPr/>
        <p:txBody>
          <a:bodyPr>
            <a:normAutofit/>
          </a:bodyPr>
          <a:lstStyle/>
          <a:p>
            <a:pPr>
              <a:defRPr/>
            </a:pPr>
            <a:r>
              <a:rPr lang="en-US" altLang="en-US" dirty="0" smtClean="0"/>
              <a:t>Since 2003 </a:t>
            </a:r>
            <a:r>
              <a:rPr lang="en-US" altLang="en-US" dirty="0"/>
              <a:t>s</a:t>
            </a:r>
            <a:r>
              <a:rPr lang="en-US" altLang="en-US" sz="2800" dirty="0" smtClean="0"/>
              <a:t>eparation  of  rural  electricity  feeders  into  </a:t>
            </a:r>
          </a:p>
          <a:p>
            <a:pPr marL="514350" indent="-514350">
              <a:buFont typeface="Times New Roman" pitchFamily="16" charset="0"/>
              <a:buAutoNum type="alphaLcParenBoth"/>
              <a:defRPr/>
            </a:pPr>
            <a:r>
              <a:rPr lang="en-US" altLang="en-US" sz="2800" dirty="0" smtClean="0"/>
              <a:t>24  hour  village  supplies,  and  </a:t>
            </a:r>
          </a:p>
          <a:p>
            <a:pPr marL="0" indent="0">
              <a:defRPr/>
            </a:pPr>
            <a:r>
              <a:rPr lang="en-US" altLang="en-US" sz="2800" dirty="0" smtClean="0"/>
              <a:t>(b) rationed, 8-hour per day, three-phase supplies to tube well users. </a:t>
            </a:r>
          </a:p>
          <a:p>
            <a:pPr marL="0" indent="0">
              <a:defRPr/>
            </a:pPr>
            <a:r>
              <a:rPr lang="en-US" altLang="en-US" dirty="0" smtClean="0"/>
              <a:t>Drip and Sprinkler Irrigation leading to Jevon’s Effect?</a:t>
            </a:r>
            <a:endParaRPr lang="en-US" altLang="en-US" sz="2800" dirty="0" smtClean="0"/>
          </a:p>
          <a:p>
            <a:pPr>
              <a:defRPr/>
            </a:pPr>
            <a:endParaRPr lang="en-US" altLang="en-US" dirty="0" smtClean="0"/>
          </a:p>
        </p:txBody>
      </p:sp>
    </p:spTree>
    <p:extLst>
      <p:ext uri="{BB962C8B-B14F-4D97-AF65-F5344CB8AC3E}">
        <p14:creationId xmlns:p14="http://schemas.microsoft.com/office/powerpoint/2010/main" val="2572264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42912975"/>
              </p:ext>
            </p:extLst>
          </p:nvPr>
        </p:nvGraphicFramePr>
        <p:xfrm>
          <a:off x="460652" y="727936"/>
          <a:ext cx="11252495" cy="600133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13437" y="6649726"/>
            <a:ext cx="8946927" cy="438582"/>
          </a:xfrm>
          <a:prstGeom prst="rect">
            <a:avLst/>
          </a:prstGeom>
          <a:noFill/>
        </p:spPr>
        <p:txBody>
          <a:bodyPr wrap="square" rtlCol="0">
            <a:spAutoFit/>
          </a:bodyPr>
          <a:lstStyle/>
          <a:p>
            <a:pPr algn="ctr"/>
            <a:r>
              <a:rPr lang="en-US" sz="750" dirty="0">
                <a:latin typeface="Times New Roman" panose="02020603050405020304" pitchFamily="18" charset="0"/>
                <a:cs typeface="Times New Roman" panose="02020603050405020304" pitchFamily="18" charset="0"/>
              </a:rPr>
              <a:t>Source: Based on FAO AquaStat: </a:t>
            </a:r>
            <a:r>
              <a:rPr lang="en-US" sz="750" dirty="0">
                <a:latin typeface="Times New Roman" panose="02020603050405020304" pitchFamily="18" charset="0"/>
                <a:cs typeface="Times New Roman" panose="02020603050405020304" pitchFamily="18" charset="0"/>
                <a:hlinkClick r:id="rId3"/>
              </a:rPr>
              <a:t>www.fao/ag/ca/6c.html</a:t>
            </a:r>
            <a:endParaRPr lang="en-US" sz="750" dirty="0">
              <a:latin typeface="Times New Roman" panose="02020603050405020304" pitchFamily="18" charset="0"/>
              <a:cs typeface="Times New Roman" panose="02020603050405020304" pitchFamily="18" charset="0"/>
            </a:endParaRPr>
          </a:p>
          <a:p>
            <a:pPr algn="ctr"/>
            <a:r>
              <a:rPr lang="en-US" sz="750" dirty="0">
                <a:latin typeface="Times New Roman" panose="02020603050405020304" pitchFamily="18" charset="0"/>
                <a:cs typeface="Times New Roman" panose="02020603050405020304" pitchFamily="18" charset="0"/>
              </a:rPr>
              <a:t> </a:t>
            </a:r>
            <a:br>
              <a:rPr lang="en-US" sz="750" dirty="0">
                <a:latin typeface="Times New Roman" panose="02020603050405020304" pitchFamily="18" charset="0"/>
                <a:cs typeface="Times New Roman" panose="02020603050405020304" pitchFamily="18" charset="0"/>
              </a:rPr>
            </a:br>
            <a:endParaRPr lang="en-US" sz="75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15516" y="292851"/>
            <a:ext cx="12191999" cy="954107"/>
          </a:xfrm>
          <a:prstGeom prst="rect">
            <a:avLst/>
          </a:prstGeom>
          <a:noFill/>
        </p:spPr>
        <p:txBody>
          <a:bodyPr wrap="square" rtlCol="0">
            <a:spAutoFit/>
          </a:bodyPr>
          <a:lstStyle/>
          <a:p>
            <a:r>
              <a:rPr lang="en-US" sz="2800" b="1" dirty="0" smtClean="0">
                <a:latin typeface="Century Gothic" panose="020B0502020202020204" pitchFamily="34" charset="0"/>
                <a:cs typeface="Times New Roman" panose="02020603050405020304" pitchFamily="18" charset="0"/>
              </a:rPr>
              <a:t>India Ranks Last in Area </a:t>
            </a:r>
            <a:r>
              <a:rPr lang="en-US" sz="2800" b="1" dirty="0">
                <a:latin typeface="Century Gothic" panose="020B0502020202020204" pitchFamily="34" charset="0"/>
                <a:cs typeface="Times New Roman" panose="02020603050405020304" pitchFamily="18" charset="0"/>
              </a:rPr>
              <a:t>Under Conservation Agriculture </a:t>
            </a:r>
            <a:endParaRPr lang="en-US" sz="2800" b="1" dirty="0" smtClean="0">
              <a:latin typeface="Century Gothic" panose="020B0502020202020204" pitchFamily="34" charset="0"/>
              <a:cs typeface="Times New Roman" panose="02020603050405020304" pitchFamily="18" charset="0"/>
            </a:endParaRPr>
          </a:p>
          <a:p>
            <a:r>
              <a:rPr lang="en-US" sz="2800" b="1" dirty="0" smtClean="0">
                <a:latin typeface="Century Gothic" panose="020B0502020202020204" pitchFamily="34" charset="0"/>
                <a:cs typeface="Times New Roman" panose="02020603050405020304" pitchFamily="18" charset="0"/>
              </a:rPr>
              <a:t>in </a:t>
            </a:r>
            <a:r>
              <a:rPr lang="en-US" sz="2800" b="1" dirty="0">
                <a:latin typeface="Century Gothic" panose="020B0502020202020204" pitchFamily="34" charset="0"/>
                <a:cs typeface="Times New Roman" panose="02020603050405020304" pitchFamily="18" charset="0"/>
              </a:rPr>
              <a:t>Top Ten Countries</a:t>
            </a:r>
          </a:p>
        </p:txBody>
      </p:sp>
    </p:spTree>
    <p:extLst>
      <p:ext uri="{BB962C8B-B14F-4D97-AF65-F5344CB8AC3E}">
        <p14:creationId xmlns:p14="http://schemas.microsoft.com/office/powerpoint/2010/main" val="4056632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83" y="1469719"/>
            <a:ext cx="6546273" cy="5139605"/>
          </a:xfrm>
        </p:spPr>
        <p:txBody>
          <a:bodyPr>
            <a:normAutofit/>
          </a:bodyPr>
          <a:lstStyle/>
          <a:p>
            <a:r>
              <a:rPr lang="en-US" sz="2000" b="1" dirty="0"/>
              <a:t>Growth of manufacturing </a:t>
            </a:r>
          </a:p>
          <a:p>
            <a:pPr lvl="1"/>
            <a:r>
              <a:rPr lang="en-US" sz="1800" dirty="0"/>
              <a:t>Eleventh Plan 7.7 percent—</a:t>
            </a:r>
          </a:p>
          <a:p>
            <a:pPr lvl="1"/>
            <a:r>
              <a:rPr lang="en-US" sz="1800" dirty="0"/>
              <a:t>targeted growth rate of 10 to–11 percent</a:t>
            </a:r>
          </a:p>
          <a:p>
            <a:r>
              <a:rPr lang="en-US" sz="2000" dirty="0"/>
              <a:t>In coming 15 years, </a:t>
            </a:r>
          </a:p>
          <a:p>
            <a:pPr lvl="1"/>
            <a:r>
              <a:rPr lang="en-US" sz="1800" dirty="0"/>
              <a:t>250 million join the labour force </a:t>
            </a:r>
          </a:p>
          <a:p>
            <a:pPr lvl="1"/>
            <a:r>
              <a:rPr lang="en-US" sz="1800" dirty="0"/>
              <a:t>at least, 100 million decent jobs needed. </a:t>
            </a:r>
          </a:p>
          <a:p>
            <a:pPr lvl="1"/>
            <a:r>
              <a:rPr lang="en-US" sz="1800" dirty="0"/>
              <a:t>Manufacturing sector needs to grow by 12–14 percent according to National Manufacturing Policy (GOI 2011). </a:t>
            </a:r>
          </a:p>
          <a:p>
            <a:r>
              <a:rPr lang="en-US" sz="2000" dirty="0"/>
              <a:t>Manufacturing share of GDP to 25 percent by 2030?</a:t>
            </a:r>
          </a:p>
          <a:p>
            <a:r>
              <a:rPr lang="en-US" sz="2000" dirty="0"/>
              <a:t>From current 16 percent. </a:t>
            </a:r>
          </a:p>
        </p:txBody>
      </p:sp>
      <p:sp>
        <p:nvSpPr>
          <p:cNvPr id="2" name="Title 1"/>
          <p:cNvSpPr>
            <a:spLocks noGrp="1"/>
          </p:cNvSpPr>
          <p:nvPr>
            <p:ph type="title"/>
          </p:nvPr>
        </p:nvSpPr>
        <p:spPr>
          <a:xfrm>
            <a:off x="412173" y="101888"/>
            <a:ext cx="10148454" cy="1325563"/>
          </a:xfrm>
        </p:spPr>
        <p:txBody>
          <a:bodyPr>
            <a:normAutofit/>
          </a:bodyPr>
          <a:lstStyle/>
          <a:p>
            <a:r>
              <a:rPr lang="en-US" sz="3200" b="1" dirty="0"/>
              <a:t>Slow Growth of Manufacturing</a:t>
            </a:r>
          </a:p>
        </p:txBody>
      </p:sp>
      <p:pic>
        <p:nvPicPr>
          <p:cNvPr id="1026" name="Picture 2" descr="Image result for manufacturing sector india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289" y="200550"/>
            <a:ext cx="4900271" cy="64441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41061" y="199211"/>
            <a:ext cx="107395" cy="64454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445A8A9C-C477-4BC9-AD9B-868A26687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73" y="5725303"/>
            <a:ext cx="2069858" cy="332386"/>
          </a:xfrm>
          <a:prstGeom prst="rect">
            <a:avLst/>
          </a:prstGeom>
        </p:spPr>
      </p:pic>
    </p:spTree>
    <p:extLst>
      <p:ext uri="{BB962C8B-B14F-4D97-AF65-F5344CB8AC3E}">
        <p14:creationId xmlns:p14="http://schemas.microsoft.com/office/powerpoint/2010/main" val="791962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7905BA41-EE6E-4F80-8636-447F22DD729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92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 xmlns:a16="http://schemas.microsoft.com/office/drawing/2014/main" id="{CD7549B2-EE05-4558-8C64-AC46755F2B2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25914" y="889251"/>
            <a:ext cx="2140172" cy="2140172"/>
          </a:xfrm>
          <a:prstGeom prst="ellipse">
            <a:avLst/>
          </a:prstGeom>
          <a:solidFill>
            <a:srgbClr val="FFFFFF"/>
          </a:solidFill>
          <a:ln>
            <a:solidFill>
              <a:srgbClr val="C15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 xmlns:a16="http://schemas.microsoft.com/office/drawing/2014/main" id="{1628C15E-0EB0-4228-B1C5-7EF5973DF9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686" y="1817915"/>
            <a:ext cx="1639572" cy="263288"/>
          </a:xfrm>
          <a:prstGeom prst="rect">
            <a:avLst/>
          </a:prstGeom>
        </p:spPr>
      </p:pic>
      <p:sp>
        <p:nvSpPr>
          <p:cNvPr id="2" name="Title 1"/>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4000" b="1" dirty="0">
                <a:solidFill>
                  <a:schemeClr val="bg1"/>
                </a:solidFill>
              </a:rPr>
              <a:t>Why Slow Agricultural Productivity Growth and Transformation?</a:t>
            </a:r>
            <a:endParaRPr lang="en-US" sz="3800" b="1" kern="1200" dirty="0">
              <a:solidFill>
                <a:schemeClr val="bg1"/>
              </a:solidFill>
            </a:endParaRPr>
          </a:p>
        </p:txBody>
      </p:sp>
    </p:spTree>
    <p:extLst>
      <p:ext uri="{BB962C8B-B14F-4D97-AF65-F5344CB8AC3E}">
        <p14:creationId xmlns:p14="http://schemas.microsoft.com/office/powerpoint/2010/main" val="216080922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16858850"/>
              </p:ext>
            </p:extLst>
          </p:nvPr>
        </p:nvGraphicFramePr>
        <p:xfrm>
          <a:off x="471767" y="1188148"/>
          <a:ext cx="11346289" cy="5261145"/>
        </p:xfrm>
        <a:graphic>
          <a:graphicData uri="http://schemas.openxmlformats.org/drawingml/2006/chart">
            <c:chart xmlns:c="http://schemas.openxmlformats.org/drawingml/2006/chart" xmlns:r="http://schemas.openxmlformats.org/officeDocument/2006/relationships" r:id="rId2"/>
          </a:graphicData>
        </a:graphic>
      </p:graphicFrame>
      <p:sp>
        <p:nvSpPr>
          <p:cNvPr id="4" name="Up-Down Arrow 3"/>
          <p:cNvSpPr/>
          <p:nvPr/>
        </p:nvSpPr>
        <p:spPr>
          <a:xfrm>
            <a:off x="6295526" y="2609059"/>
            <a:ext cx="392366" cy="988635"/>
          </a:xfrm>
          <a:prstGeom prst="up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7" tIns="34293" rIns="68587" bIns="34293" numCol="1" spcCol="0" rtlCol="0" fromWordArt="0" anchor="ctr" anchorCtr="0" forceAA="0" compatLnSpc="1">
            <a:prstTxWarp prst="textNoShape">
              <a:avLst/>
            </a:prstTxWarp>
            <a:noAutofit/>
          </a:bodyPr>
          <a:lstStyle/>
          <a:p>
            <a:endParaRPr lang="en-US" sz="1350" dirty="0"/>
          </a:p>
        </p:txBody>
      </p:sp>
      <p:sp>
        <p:nvSpPr>
          <p:cNvPr id="5" name="Up-Down Arrow 4"/>
          <p:cNvSpPr/>
          <p:nvPr/>
        </p:nvSpPr>
        <p:spPr>
          <a:xfrm>
            <a:off x="9972377" y="2024358"/>
            <a:ext cx="559558" cy="1560321"/>
          </a:xfrm>
          <a:prstGeom prst="up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7" tIns="34293" rIns="68587" bIns="34293" numCol="1" spcCol="0" rtlCol="0" fromWordArt="0" anchor="ctr" anchorCtr="0" forceAA="0" compatLnSpc="1">
            <a:prstTxWarp prst="textNoShape">
              <a:avLst/>
            </a:prstTxWarp>
            <a:noAutofit/>
          </a:bodyPr>
          <a:lstStyle/>
          <a:p>
            <a:endParaRPr lang="en-US" sz="1350" dirty="0"/>
          </a:p>
        </p:txBody>
      </p:sp>
      <p:sp>
        <p:nvSpPr>
          <p:cNvPr id="6" name="Rectangle 5"/>
          <p:cNvSpPr>
            <a:spLocks noChangeArrowheads="1"/>
          </p:cNvSpPr>
          <p:nvPr/>
        </p:nvSpPr>
        <p:spPr bwMode="auto">
          <a:xfrm>
            <a:off x="1523521" y="889946"/>
            <a:ext cx="138578" cy="2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7" tIns="34293" rIns="68587" bIns="34293" numCol="1" anchor="ctr" anchorCtr="0" compatLnSpc="1">
            <a:prstTxWarp prst="textNoShape">
              <a:avLst/>
            </a:prstTxWarp>
            <a:spAutoFit/>
          </a:bodyPr>
          <a:lstStyle/>
          <a:p>
            <a:endParaRPr lang="en-US" sz="1350" dirty="0"/>
          </a:p>
        </p:txBody>
      </p:sp>
      <p:sp>
        <p:nvSpPr>
          <p:cNvPr id="7" name="Rectangle 6"/>
          <p:cNvSpPr>
            <a:spLocks noChangeArrowheads="1"/>
          </p:cNvSpPr>
          <p:nvPr/>
        </p:nvSpPr>
        <p:spPr bwMode="auto">
          <a:xfrm>
            <a:off x="1523521" y="1061414"/>
            <a:ext cx="138578" cy="2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7" tIns="34293" rIns="68587" bIns="34293" numCol="1" anchor="ctr" anchorCtr="0" compatLnSpc="1">
            <a:prstTxWarp prst="textNoShape">
              <a:avLst/>
            </a:prstTxWarp>
            <a:spAutoFit/>
          </a:bodyPr>
          <a:lstStyle/>
          <a:p>
            <a:endParaRPr lang="en-US" sz="1350" dirty="0"/>
          </a:p>
        </p:txBody>
      </p:sp>
      <p:sp>
        <p:nvSpPr>
          <p:cNvPr id="8" name="Rectangle 7"/>
          <p:cNvSpPr>
            <a:spLocks noChangeArrowheads="1"/>
          </p:cNvSpPr>
          <p:nvPr/>
        </p:nvSpPr>
        <p:spPr bwMode="auto">
          <a:xfrm>
            <a:off x="1523521" y="3733457"/>
            <a:ext cx="138578" cy="2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7" tIns="34293" rIns="68587" bIns="34293" numCol="1" anchor="ctr" anchorCtr="0" compatLnSpc="1">
            <a:prstTxWarp prst="textNoShape">
              <a:avLst/>
            </a:prstTxWarp>
            <a:spAutoFit/>
          </a:bodyPr>
          <a:lstStyle/>
          <a:p>
            <a:endParaRPr lang="en-US" sz="1350" dirty="0"/>
          </a:p>
        </p:txBody>
      </p:sp>
      <p:sp>
        <p:nvSpPr>
          <p:cNvPr id="9" name="TextBox 8"/>
          <p:cNvSpPr txBox="1"/>
          <p:nvPr/>
        </p:nvSpPr>
        <p:spPr>
          <a:xfrm>
            <a:off x="103428" y="277271"/>
            <a:ext cx="11900846" cy="830997"/>
          </a:xfrm>
          <a:prstGeom prst="rect">
            <a:avLst/>
          </a:prstGeom>
          <a:noFill/>
        </p:spPr>
        <p:txBody>
          <a:bodyPr wrap="square" rtlCol="0">
            <a:spAutoFit/>
          </a:bodyPr>
          <a:lstStyle/>
          <a:p>
            <a:pPr algn="ctr"/>
            <a:r>
              <a:rPr lang="en-US" sz="2400" b="1" dirty="0">
                <a:latin typeface="+mj-lt"/>
                <a:cs typeface="Times New Roman" panose="02020603050405020304" pitchFamily="18" charset="0"/>
              </a:rPr>
              <a:t>Agricultural Research Expenditure as Share of </a:t>
            </a:r>
          </a:p>
          <a:p>
            <a:pPr algn="ctr"/>
            <a:r>
              <a:rPr lang="en-US" sz="2400" b="1" dirty="0">
                <a:latin typeface="+mj-lt"/>
                <a:cs typeface="Times New Roman" panose="02020603050405020304" pitchFamily="18" charset="0"/>
              </a:rPr>
              <a:t>Agricultural GDP (%) (2000−2014)</a:t>
            </a:r>
            <a:endParaRPr lang="en-US" sz="2400" dirty="0">
              <a:latin typeface="+mj-lt"/>
              <a:cs typeface="Times New Roman" panose="02020603050405020304" pitchFamily="18" charset="0"/>
            </a:endParaRPr>
          </a:p>
        </p:txBody>
      </p:sp>
      <p:sp>
        <p:nvSpPr>
          <p:cNvPr id="10" name="TextBox 9"/>
          <p:cNvSpPr txBox="1"/>
          <p:nvPr/>
        </p:nvSpPr>
        <p:spPr>
          <a:xfrm>
            <a:off x="3434832" y="6631343"/>
            <a:ext cx="9030649" cy="369332"/>
          </a:xfrm>
          <a:prstGeom prst="rect">
            <a:avLst/>
          </a:prstGeom>
          <a:noFill/>
        </p:spPr>
        <p:txBody>
          <a:bodyPr wrap="square" rtlCol="0">
            <a:spAutoFit/>
          </a:bodyPr>
          <a:lstStyle/>
          <a:p>
            <a:r>
              <a:rPr lang="en-US" sz="900" i="1" dirty="0">
                <a:latin typeface="Times New Roman" panose="02020603050405020304" pitchFamily="18" charset="0"/>
                <a:cs typeface="Times New Roman" panose="02020603050405020304" pitchFamily="18" charset="0"/>
              </a:rPr>
              <a:t>Source</a:t>
            </a:r>
            <a:r>
              <a:rPr lang="en-US" sz="900" dirty="0">
                <a:latin typeface="Times New Roman" panose="02020603050405020304" pitchFamily="18" charset="0"/>
                <a:cs typeface="Times New Roman" panose="02020603050405020304" pitchFamily="18" charset="0"/>
              </a:rPr>
              <a:t>: Based on data from </a:t>
            </a:r>
            <a:r>
              <a:rPr lang="en-US" sz="900" u="sng" dirty="0">
                <a:latin typeface="Times New Roman" panose="02020603050405020304" pitchFamily="18" charset="0"/>
                <a:cs typeface="Times New Roman" panose="02020603050405020304" pitchFamily="18" charset="0"/>
                <a:hlinkClick r:id="rId3"/>
              </a:rPr>
              <a:t>https://www.asti.cgiar.org/</a:t>
            </a:r>
            <a:r>
              <a:rPr lang="en-US" sz="900" u="sng"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 </a:t>
            </a:r>
            <a:r>
              <a:rPr lang="en-US" sz="900" i="1" dirty="0">
                <a:latin typeface="Times New Roman" panose="02020603050405020304" pitchFamily="18" charset="0"/>
                <a:cs typeface="Times New Roman" panose="02020603050405020304" pitchFamily="18" charset="0"/>
              </a:rPr>
              <a:t>Note: </a:t>
            </a:r>
            <a:r>
              <a:rPr lang="en-US" sz="900" dirty="0">
                <a:latin typeface="Times New Roman" panose="02020603050405020304" pitchFamily="18" charset="0"/>
                <a:cs typeface="Times New Roman" panose="02020603050405020304" pitchFamily="18" charset="0"/>
              </a:rPr>
              <a:t>China’s data available until 2013.</a:t>
            </a:r>
          </a:p>
          <a:p>
            <a:endParaRPr lang="en-US" sz="900" dirty="0">
              <a:latin typeface="Times New Roman" panose="02020603050405020304" pitchFamily="18" charset="0"/>
              <a:cs typeface="Times New Roman" panose="02020603050405020304" pitchFamily="18" charset="0"/>
            </a:endParaRPr>
          </a:p>
        </p:txBody>
      </p:sp>
      <p:sp>
        <p:nvSpPr>
          <p:cNvPr id="12" name="Up-Down Arrow 11"/>
          <p:cNvSpPr/>
          <p:nvPr/>
        </p:nvSpPr>
        <p:spPr>
          <a:xfrm>
            <a:off x="2753660" y="2804519"/>
            <a:ext cx="257381" cy="5599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p:cNvSpPr/>
          <p:nvPr/>
        </p:nvSpPr>
        <p:spPr>
          <a:xfrm>
            <a:off x="3011041" y="4102610"/>
            <a:ext cx="6660107" cy="104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+Expenditures to Promote Innovation—Increased Market Access, </a:t>
            </a:r>
          </a:p>
          <a:p>
            <a:pPr algn="ctr"/>
            <a:r>
              <a:rPr lang="en-US" b="1" dirty="0">
                <a:latin typeface="Times New Roman" panose="02020603050405020304" pitchFamily="18" charset="0"/>
                <a:cs typeface="Times New Roman" panose="02020603050405020304" pitchFamily="18" charset="0"/>
              </a:rPr>
              <a:t>More Advanced Farmers Organizations,</a:t>
            </a:r>
          </a:p>
          <a:p>
            <a:pPr algn="ctr"/>
            <a:r>
              <a:rPr lang="en-US" b="1" dirty="0">
                <a:latin typeface="Times New Roman" panose="02020603050405020304" pitchFamily="18" charset="0"/>
                <a:cs typeface="Times New Roman" panose="02020603050405020304" pitchFamily="18" charset="0"/>
              </a:rPr>
              <a:t> State and Private enterprises</a:t>
            </a:r>
          </a:p>
        </p:txBody>
      </p:sp>
    </p:spTree>
    <p:extLst>
      <p:ext uri="{BB962C8B-B14F-4D97-AF65-F5344CB8AC3E}">
        <p14:creationId xmlns:p14="http://schemas.microsoft.com/office/powerpoint/2010/main" val="2185437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36381637"/>
              </p:ext>
            </p:extLst>
          </p:nvPr>
        </p:nvGraphicFramePr>
        <p:xfrm>
          <a:off x="300467" y="443344"/>
          <a:ext cx="5672572" cy="59713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124632" y="6414653"/>
            <a:ext cx="6053572" cy="246221"/>
          </a:xfrm>
          <a:prstGeom prst="rect">
            <a:avLst/>
          </a:prstGeom>
          <a:noFill/>
        </p:spPr>
        <p:txBody>
          <a:bodyPr wrap="square" rtlCol="0">
            <a:spAutoFit/>
          </a:bodyPr>
          <a:lstStyle/>
          <a:p>
            <a:pPr algn="ctr"/>
            <a:r>
              <a:rPr lang="en-US" sz="1000" dirty="0"/>
              <a:t>Source: FAOSTAT</a:t>
            </a:r>
          </a:p>
        </p:txBody>
      </p:sp>
      <p:graphicFrame>
        <p:nvGraphicFramePr>
          <p:cNvPr id="7" name="Chart 6"/>
          <p:cNvGraphicFramePr>
            <a:graphicFrameLocks/>
          </p:cNvGraphicFramePr>
          <p:nvPr>
            <p:extLst>
              <p:ext uri="{D42A27DB-BD31-4B8C-83A1-F6EECF244321}">
                <p14:modId xmlns:p14="http://schemas.microsoft.com/office/powerpoint/2010/main" val="3290075109"/>
              </p:ext>
            </p:extLst>
          </p:nvPr>
        </p:nvGraphicFramePr>
        <p:xfrm>
          <a:off x="6151418" y="443343"/>
          <a:ext cx="5706341" cy="5971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431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8DB1BF14-885C-4091-BF3D-696D606376E1}"/>
              </a:ext>
            </a:extLst>
          </p:cNvPr>
          <p:cNvSpPr/>
          <p:nvPr/>
        </p:nvSpPr>
        <p:spPr>
          <a:xfrm>
            <a:off x="192024" y="6068312"/>
            <a:ext cx="11823192" cy="439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F9003522-FEF6-42A9-A6DE-AC98FE6FCA75}"/>
              </a:ext>
            </a:extLst>
          </p:cNvPr>
          <p:cNvSpPr/>
          <p:nvPr/>
        </p:nvSpPr>
        <p:spPr>
          <a:xfrm>
            <a:off x="621792" y="3378037"/>
            <a:ext cx="11393424" cy="439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62286" y="247979"/>
            <a:ext cx="11623089" cy="923330"/>
          </a:xfrm>
          <a:prstGeom prst="rect">
            <a:avLst/>
          </a:prstGeom>
          <a:noFill/>
        </p:spPr>
        <p:txBody>
          <a:bodyPr wrap="square" rtlCol="0">
            <a:spAutoFit/>
          </a:bodyPr>
          <a:lstStyle/>
          <a:p>
            <a:pPr algn="ctr"/>
            <a:r>
              <a:rPr lang="en-US" sz="2000" b="1" dirty="0">
                <a:latin typeface="+mj-lt"/>
              </a:rPr>
              <a:t>  World Food Prize Winning Indians</a:t>
            </a:r>
          </a:p>
          <a:p>
            <a:pPr algn="ctr"/>
            <a:endParaRPr lang="en-US" sz="1400" b="1" dirty="0">
              <a:latin typeface="+mj-lt"/>
            </a:endParaRPr>
          </a:p>
          <a:p>
            <a:pPr algn="ctr"/>
            <a:r>
              <a:rPr lang="en-US" sz="2000" b="1" dirty="0">
                <a:latin typeface="+mj-lt"/>
              </a:rPr>
              <a:t>7 out of 46 Awardees</a:t>
            </a:r>
          </a:p>
        </p:txBody>
      </p:sp>
      <p:sp>
        <p:nvSpPr>
          <p:cNvPr id="4" name="TextBox 3"/>
          <p:cNvSpPr txBox="1"/>
          <p:nvPr/>
        </p:nvSpPr>
        <p:spPr>
          <a:xfrm>
            <a:off x="3430276" y="3411534"/>
            <a:ext cx="3050215" cy="338554"/>
          </a:xfrm>
          <a:prstGeom prst="rect">
            <a:avLst/>
          </a:prstGeom>
          <a:noFill/>
        </p:spPr>
        <p:txBody>
          <a:bodyPr wrap="square" rtlCol="0">
            <a:spAutoFit/>
          </a:bodyPr>
          <a:lstStyle/>
          <a:p>
            <a:pPr algn="ctr"/>
            <a:r>
              <a:rPr lang="en-US" sz="1600" b="1" dirty="0">
                <a:latin typeface="+mj-lt"/>
              </a:rPr>
              <a:t>1989 | Dr. Verghese Kurien</a:t>
            </a:r>
          </a:p>
        </p:txBody>
      </p:sp>
      <p:sp>
        <p:nvSpPr>
          <p:cNvPr id="5" name="TextBox 4"/>
          <p:cNvSpPr txBox="1"/>
          <p:nvPr/>
        </p:nvSpPr>
        <p:spPr>
          <a:xfrm>
            <a:off x="6286198" y="3404103"/>
            <a:ext cx="3170653" cy="338554"/>
          </a:xfrm>
          <a:prstGeom prst="rect">
            <a:avLst/>
          </a:prstGeom>
          <a:noFill/>
        </p:spPr>
        <p:txBody>
          <a:bodyPr wrap="square" rtlCol="0">
            <a:spAutoFit/>
          </a:bodyPr>
          <a:lstStyle/>
          <a:p>
            <a:pPr algn="ctr"/>
            <a:r>
              <a:rPr lang="en-US" sz="1600" b="1" dirty="0">
                <a:latin typeface="+mj-lt"/>
              </a:rPr>
              <a:t>1996 | Dr. Gurdev S. Khush</a:t>
            </a:r>
          </a:p>
        </p:txBody>
      </p:sp>
      <p:sp>
        <p:nvSpPr>
          <p:cNvPr id="6" name="TextBox 5"/>
          <p:cNvSpPr txBox="1"/>
          <p:nvPr/>
        </p:nvSpPr>
        <p:spPr>
          <a:xfrm>
            <a:off x="9033893" y="3497732"/>
            <a:ext cx="2814670" cy="369332"/>
          </a:xfrm>
          <a:prstGeom prst="rect">
            <a:avLst/>
          </a:prstGeom>
          <a:noFill/>
        </p:spPr>
        <p:txBody>
          <a:bodyPr wrap="square" rtlCol="0">
            <a:spAutoFit/>
          </a:bodyPr>
          <a:lstStyle/>
          <a:p>
            <a:endParaRPr lang="en-US" dirty="0"/>
          </a:p>
        </p:txBody>
      </p:sp>
      <p:sp>
        <p:nvSpPr>
          <p:cNvPr id="9" name="TextBox 8"/>
          <p:cNvSpPr txBox="1"/>
          <p:nvPr/>
        </p:nvSpPr>
        <p:spPr>
          <a:xfrm>
            <a:off x="9218834" y="3171327"/>
            <a:ext cx="2724518" cy="584775"/>
          </a:xfrm>
          <a:prstGeom prst="rect">
            <a:avLst/>
          </a:prstGeom>
          <a:noFill/>
        </p:spPr>
        <p:txBody>
          <a:bodyPr wrap="square" rtlCol="0">
            <a:spAutoFit/>
          </a:bodyPr>
          <a:lstStyle/>
          <a:p>
            <a:pPr algn="ctr"/>
            <a:r>
              <a:rPr lang="en-US" sz="1600" b="1" dirty="0">
                <a:latin typeface="+mj-lt"/>
              </a:rPr>
              <a:t>	</a:t>
            </a:r>
          </a:p>
          <a:p>
            <a:pPr algn="ctr"/>
            <a:r>
              <a:rPr lang="en-US" sz="1600" b="1" dirty="0">
                <a:latin typeface="+mj-lt"/>
              </a:rPr>
              <a:t>1998 | B.R. Barwale</a:t>
            </a:r>
          </a:p>
        </p:txBody>
      </p:sp>
      <p:sp>
        <p:nvSpPr>
          <p:cNvPr id="11" name="TextBox 10"/>
          <p:cNvSpPr txBox="1"/>
          <p:nvPr/>
        </p:nvSpPr>
        <p:spPr>
          <a:xfrm>
            <a:off x="3299356" y="6097281"/>
            <a:ext cx="2928805" cy="338554"/>
          </a:xfrm>
          <a:prstGeom prst="rect">
            <a:avLst/>
          </a:prstGeom>
          <a:noFill/>
        </p:spPr>
        <p:txBody>
          <a:bodyPr wrap="square" rtlCol="0">
            <a:spAutoFit/>
          </a:bodyPr>
          <a:lstStyle/>
          <a:p>
            <a:pPr algn="ctr"/>
            <a:r>
              <a:rPr lang="en-US" sz="1600" b="1" dirty="0">
                <a:latin typeface="+mj-lt"/>
              </a:rPr>
              <a:t>2000 | Dr. Surinder K. Vasal</a:t>
            </a:r>
          </a:p>
        </p:txBody>
      </p:sp>
      <p:sp>
        <p:nvSpPr>
          <p:cNvPr id="12" name="TextBox 11"/>
          <p:cNvSpPr txBox="1"/>
          <p:nvPr/>
        </p:nvSpPr>
        <p:spPr>
          <a:xfrm>
            <a:off x="6180037" y="5820282"/>
            <a:ext cx="3085686" cy="615553"/>
          </a:xfrm>
          <a:prstGeom prst="rect">
            <a:avLst/>
          </a:prstGeom>
          <a:noFill/>
        </p:spPr>
        <p:txBody>
          <a:bodyPr wrap="square" rtlCol="0">
            <a:spAutoFit/>
          </a:bodyPr>
          <a:lstStyle/>
          <a:p>
            <a:r>
              <a:rPr lang="en-US" dirty="0">
                <a:latin typeface="+mj-lt"/>
              </a:rPr>
              <a:t>	</a:t>
            </a:r>
          </a:p>
          <a:p>
            <a:pPr algn="ctr"/>
            <a:r>
              <a:rPr lang="en-US" sz="1600" b="1" dirty="0">
                <a:latin typeface="+mj-lt"/>
              </a:rPr>
              <a:t>2005 | Dr. Modadugu Gupta</a:t>
            </a:r>
          </a:p>
        </p:txBody>
      </p:sp>
      <p:sp>
        <p:nvSpPr>
          <p:cNvPr id="14" name="TextBox 13"/>
          <p:cNvSpPr txBox="1"/>
          <p:nvPr/>
        </p:nvSpPr>
        <p:spPr>
          <a:xfrm>
            <a:off x="8958990" y="6097281"/>
            <a:ext cx="3324219" cy="338554"/>
          </a:xfrm>
          <a:prstGeom prst="rect">
            <a:avLst/>
          </a:prstGeom>
          <a:noFill/>
        </p:spPr>
        <p:txBody>
          <a:bodyPr wrap="square" rtlCol="0">
            <a:spAutoFit/>
          </a:bodyPr>
          <a:lstStyle/>
          <a:p>
            <a:pPr algn="ctr"/>
            <a:r>
              <a:rPr lang="en-US" sz="1600" b="1" dirty="0">
                <a:latin typeface="+mj-lt"/>
              </a:rPr>
              <a:t>2014 | Dr. Sanjaya Rajaram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506" y="1455477"/>
            <a:ext cx="2125469" cy="171585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26" y="1433032"/>
            <a:ext cx="2153107" cy="172683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4147" y="1393072"/>
            <a:ext cx="2133891" cy="171840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1655" y="4091947"/>
            <a:ext cx="2108716" cy="180215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3785" y="4120967"/>
            <a:ext cx="2185648" cy="178445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3297" y="4107915"/>
            <a:ext cx="2115603" cy="1779218"/>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35" y="1171309"/>
            <a:ext cx="3084876" cy="4863506"/>
          </a:xfrm>
          <a:prstGeom prst="rect">
            <a:avLst/>
          </a:prstGeom>
        </p:spPr>
      </p:pic>
      <p:sp>
        <p:nvSpPr>
          <p:cNvPr id="19" name="TextBox 18"/>
          <p:cNvSpPr txBox="1"/>
          <p:nvPr/>
        </p:nvSpPr>
        <p:spPr>
          <a:xfrm>
            <a:off x="444806" y="6063258"/>
            <a:ext cx="2882731" cy="400110"/>
          </a:xfrm>
          <a:prstGeom prst="rect">
            <a:avLst/>
          </a:prstGeom>
          <a:noFill/>
        </p:spPr>
        <p:txBody>
          <a:bodyPr wrap="square" rtlCol="0">
            <a:spAutoFit/>
          </a:bodyPr>
          <a:lstStyle/>
          <a:p>
            <a:pPr algn="ctr"/>
            <a:r>
              <a:rPr lang="en-US" sz="2000" b="1" dirty="0">
                <a:latin typeface="+mj-lt"/>
              </a:rPr>
              <a:t>Norman Borlaug</a:t>
            </a:r>
          </a:p>
        </p:txBody>
      </p:sp>
      <p:pic>
        <p:nvPicPr>
          <p:cNvPr id="21" name="Picture 20">
            <a:extLst>
              <a:ext uri="{FF2B5EF4-FFF2-40B4-BE49-F238E27FC236}">
                <a16:creationId xmlns="" xmlns:a16="http://schemas.microsoft.com/office/drawing/2014/main" id="{710F2ABC-A421-4B6B-8EA6-EBB425D52F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5960" y="485877"/>
            <a:ext cx="2069858" cy="332386"/>
          </a:xfrm>
          <a:prstGeom prst="rect">
            <a:avLst/>
          </a:prstGeom>
        </p:spPr>
      </p:pic>
    </p:spTree>
    <p:extLst>
      <p:ext uri="{BB962C8B-B14F-4D97-AF65-F5344CB8AC3E}">
        <p14:creationId xmlns:p14="http://schemas.microsoft.com/office/powerpoint/2010/main" val="1435177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92166143"/>
              </p:ext>
            </p:extLst>
          </p:nvPr>
        </p:nvGraphicFramePr>
        <p:xfrm>
          <a:off x="231819" y="231820"/>
          <a:ext cx="11758411" cy="61689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047662" y="6648355"/>
            <a:ext cx="6053572"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Note: Data for China is not available for the year 2016;  Source: FAOSTAT</a:t>
            </a:r>
          </a:p>
        </p:txBody>
      </p:sp>
    </p:spTree>
    <p:extLst>
      <p:ext uri="{BB962C8B-B14F-4D97-AF65-F5344CB8AC3E}">
        <p14:creationId xmlns:p14="http://schemas.microsoft.com/office/powerpoint/2010/main" val="13369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7905BA41-EE6E-4F80-8636-447F22DD729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92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 xmlns:a16="http://schemas.microsoft.com/office/drawing/2014/main" id="{CD7549B2-EE05-4558-8C64-AC46755F2B2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25914" y="889251"/>
            <a:ext cx="2140172" cy="2140172"/>
          </a:xfrm>
          <a:prstGeom prst="ellipse">
            <a:avLst/>
          </a:prstGeom>
          <a:solidFill>
            <a:srgbClr val="FFFFFF"/>
          </a:solidFill>
          <a:ln>
            <a:solidFill>
              <a:srgbClr val="C15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 xmlns:a16="http://schemas.microsoft.com/office/drawing/2014/main" id="{1628C15E-0EB0-4228-B1C5-7EF5973DF9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686" y="1817915"/>
            <a:ext cx="1639572" cy="263288"/>
          </a:xfrm>
          <a:prstGeom prst="rect">
            <a:avLst/>
          </a:prstGeom>
        </p:spPr>
      </p:pic>
      <p:sp>
        <p:nvSpPr>
          <p:cNvPr id="2" name="Title 1"/>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4000" b="1" dirty="0">
                <a:solidFill>
                  <a:schemeClr val="bg1"/>
                </a:solidFill>
                <a:cs typeface="Times New Roman" panose="02020603050405020304" pitchFamily="18" charset="0"/>
              </a:rPr>
              <a:t>Less Deployment of Scientific Human Capital in Agriculture</a:t>
            </a:r>
            <a:endParaRPr lang="en-US" sz="3800" b="1" kern="1200" dirty="0">
              <a:solidFill>
                <a:schemeClr val="bg1"/>
              </a:solidFill>
            </a:endParaRPr>
          </a:p>
        </p:txBody>
      </p:sp>
    </p:spTree>
    <p:extLst>
      <p:ext uri="{BB962C8B-B14F-4D97-AF65-F5344CB8AC3E}">
        <p14:creationId xmlns:p14="http://schemas.microsoft.com/office/powerpoint/2010/main" val="414559049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54102945"/>
              </p:ext>
            </p:extLst>
          </p:nvPr>
        </p:nvGraphicFramePr>
        <p:xfrm>
          <a:off x="257577" y="357387"/>
          <a:ext cx="5679584" cy="59275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1958968694"/>
              </p:ext>
            </p:extLst>
          </p:nvPr>
        </p:nvGraphicFramePr>
        <p:xfrm>
          <a:off x="6194738" y="357387"/>
          <a:ext cx="5795493" cy="59275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57577" y="6644726"/>
            <a:ext cx="11590986" cy="492443"/>
          </a:xfrm>
          <a:prstGeom prst="rect">
            <a:avLst/>
          </a:prstGeom>
          <a:noFill/>
        </p:spPr>
        <p:txBody>
          <a:bodyPr wrap="square" rtlCol="0">
            <a:spAutoFit/>
          </a:bodyPr>
          <a:lstStyle/>
          <a:p>
            <a:pPr algn="ctr"/>
            <a:r>
              <a:rPr lang="en-US" sz="800" dirty="0">
                <a:latin typeface="Palatino Linotype" panose="02040502050505030304" pitchFamily="18" charset="0"/>
              </a:rPr>
              <a:t>Source: </a:t>
            </a:r>
            <a:r>
              <a:rPr lang="en-US" sz="800" dirty="0">
                <a:latin typeface="Palatino Linotype" panose="02040502050505030304" pitchFamily="18" charset="0"/>
                <a:hlinkClick r:id="rId4"/>
              </a:rPr>
              <a:t>https://www.asti.cgiar.org/data</a:t>
            </a:r>
            <a:r>
              <a:rPr lang="en-US" sz="800" dirty="0">
                <a:latin typeface="Palatino Linotype" panose="02040502050505030304" pitchFamily="18" charset="0"/>
              </a:rPr>
              <a:t>, and International Food Policy Research Institute. 2016. </a:t>
            </a:r>
            <a:r>
              <a:rPr lang="en-US" sz="800" i="1" dirty="0">
                <a:latin typeface="Palatino Linotype" panose="02040502050505030304" pitchFamily="18" charset="0"/>
              </a:rPr>
              <a:t>2016 Global Food Policy Report. </a:t>
            </a:r>
            <a:r>
              <a:rPr lang="en-US" sz="800" dirty="0">
                <a:latin typeface="Palatino Linotype" panose="02040502050505030304" pitchFamily="18" charset="0"/>
              </a:rPr>
              <a:t>Washington, DC: International Food Policy Research Institute. </a:t>
            </a:r>
            <a:r>
              <a:rPr lang="en-US" dirty="0"/>
              <a:t/>
            </a:r>
            <a:br>
              <a:rPr lang="en-US" dirty="0"/>
            </a:br>
            <a:endParaRPr lang="en-US" dirty="0"/>
          </a:p>
        </p:txBody>
      </p:sp>
    </p:spTree>
    <p:extLst>
      <p:ext uri="{BB962C8B-B14F-4D97-AF65-F5344CB8AC3E}">
        <p14:creationId xmlns:p14="http://schemas.microsoft.com/office/powerpoint/2010/main" val="37140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0" y="203662"/>
            <a:ext cx="11366066" cy="1325563"/>
          </a:xfrm>
        </p:spPr>
        <p:txBody>
          <a:bodyPr>
            <a:normAutofit/>
          </a:bodyPr>
          <a:lstStyle/>
          <a:p>
            <a:r>
              <a:rPr lang="en-US" sz="3200" b="1" dirty="0"/>
              <a:t>Differences in Human and Institutional </a:t>
            </a:r>
            <a:br>
              <a:rPr lang="en-US" sz="3200" b="1" dirty="0"/>
            </a:br>
            <a:r>
              <a:rPr lang="en-US" sz="3200" b="1" dirty="0"/>
              <a:t>Intensity: India and China</a:t>
            </a:r>
          </a:p>
        </p:txBody>
      </p:sp>
      <p:graphicFrame>
        <p:nvGraphicFramePr>
          <p:cNvPr id="12" name="Chart 11"/>
          <p:cNvGraphicFramePr>
            <a:graphicFrameLocks/>
          </p:cNvGraphicFramePr>
          <p:nvPr>
            <p:extLst>
              <p:ext uri="{D42A27DB-BD31-4B8C-83A1-F6EECF244321}">
                <p14:modId xmlns:p14="http://schemas.microsoft.com/office/powerpoint/2010/main" val="2236813002"/>
              </p:ext>
            </p:extLst>
          </p:nvPr>
        </p:nvGraphicFramePr>
        <p:xfrm>
          <a:off x="327169" y="1780309"/>
          <a:ext cx="5630285" cy="4246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1254692777"/>
              </p:ext>
            </p:extLst>
          </p:nvPr>
        </p:nvGraphicFramePr>
        <p:xfrm>
          <a:off x="6151417" y="1780309"/>
          <a:ext cx="5666509" cy="424641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27169" y="6137564"/>
            <a:ext cx="11490757" cy="338554"/>
          </a:xfrm>
          <a:prstGeom prst="rect">
            <a:avLst/>
          </a:prstGeom>
          <a:noFill/>
        </p:spPr>
        <p:txBody>
          <a:bodyPr wrap="square" rtlCol="0">
            <a:spAutoFit/>
          </a:bodyPr>
          <a:lstStyle/>
          <a:p>
            <a:pPr algn="ctr"/>
            <a:r>
              <a:rPr lang="en-US" sz="800" dirty="0"/>
              <a:t>Source: Babu, Suresh Chandra; Huang, Jikun; Venkatesh, P.; and Zhang, Yumei. 2015. A comparative analysis of agricultural research and extension reforms in China and India. China Agricultural Economic Review 7(4); and Pal, S. (2017). Agricultural R&amp;D Policy in India: The Funding, Institutions and Impact, ICAR–National Institute of Agricultural Economics and Policy Research</a:t>
            </a:r>
          </a:p>
        </p:txBody>
      </p:sp>
    </p:spTree>
    <p:extLst>
      <p:ext uri="{BB962C8B-B14F-4D97-AF65-F5344CB8AC3E}">
        <p14:creationId xmlns:p14="http://schemas.microsoft.com/office/powerpoint/2010/main" val="303827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7905BA41-EE6E-4F80-8636-447F22DD729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92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 xmlns:a16="http://schemas.microsoft.com/office/drawing/2014/main" id="{CD7549B2-EE05-4558-8C64-AC46755F2B2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25914" y="889251"/>
            <a:ext cx="2140172" cy="2140172"/>
          </a:xfrm>
          <a:prstGeom prst="ellipse">
            <a:avLst/>
          </a:prstGeom>
          <a:solidFill>
            <a:srgbClr val="FFFFFF"/>
          </a:solidFill>
          <a:ln>
            <a:solidFill>
              <a:srgbClr val="C15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 xmlns:a16="http://schemas.microsoft.com/office/drawing/2014/main" id="{1628C15E-0EB0-4228-B1C5-7EF5973DF9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686" y="1817915"/>
            <a:ext cx="1639572" cy="263288"/>
          </a:xfrm>
          <a:prstGeom prst="rect">
            <a:avLst/>
          </a:prstGeom>
        </p:spPr>
      </p:pic>
      <p:sp>
        <p:nvSpPr>
          <p:cNvPr id="2" name="Title 1"/>
          <p:cNvSpPr>
            <a:spLocks noGrp="1"/>
          </p:cNvSpPr>
          <p:nvPr>
            <p:ph type="title"/>
          </p:nvPr>
        </p:nvSpPr>
        <p:spPr>
          <a:xfrm>
            <a:off x="1958193" y="3163824"/>
            <a:ext cx="8495070" cy="904316"/>
          </a:xfrm>
        </p:spPr>
        <p:txBody>
          <a:bodyPr vert="horz" lIns="91440" tIns="45720" rIns="91440" bIns="45720" rtlCol="0" anchor="b">
            <a:normAutofit/>
          </a:bodyPr>
          <a:lstStyle/>
          <a:p>
            <a:pPr algn="ctr"/>
            <a:r>
              <a:rPr lang="en-US" sz="4000" b="1" dirty="0">
                <a:solidFill>
                  <a:schemeClr val="bg1"/>
                </a:solidFill>
              </a:rPr>
              <a:t>Unequal Status of Women</a:t>
            </a:r>
          </a:p>
        </p:txBody>
      </p:sp>
      <p:pic>
        <p:nvPicPr>
          <p:cNvPr id="6" name="Picture 5">
            <a:extLst>
              <a:ext uri="{FF2B5EF4-FFF2-40B4-BE49-F238E27FC236}">
                <a16:creationId xmlns="" xmlns:a16="http://schemas.microsoft.com/office/drawing/2014/main" id="{C1F0E0AA-1E35-4FE7-890E-7C9246F1D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818" y="3958087"/>
            <a:ext cx="2709307" cy="2329780"/>
          </a:xfrm>
          <a:prstGeom prst="mathEqual">
            <a:avLst/>
          </a:prstGeom>
        </p:spPr>
      </p:pic>
    </p:spTree>
    <p:extLst>
      <p:ext uri="{BB962C8B-B14F-4D97-AF65-F5344CB8AC3E}">
        <p14:creationId xmlns:p14="http://schemas.microsoft.com/office/powerpoint/2010/main" val="94564096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 xmlns:a16="http://schemas.microsoft.com/office/drawing/2014/main" id="{E364580B-B24D-4448-B898-C13F15482BC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CEBB63E-FF19-493F-9618-BFFB451DF4C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2"/>
            <a:ext cx="7537704" cy="6858002"/>
          </a:xfrm>
          <a:prstGeom prst="rect">
            <a:avLst/>
          </a:prstGeom>
          <a:solidFill>
            <a:srgbClr val="92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5FEB8F2A-18BE-4C08-B2FB-248A2C25B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9" y="3063240"/>
            <a:ext cx="3711079" cy="595939"/>
          </a:xfrm>
          <a:prstGeom prst="rect">
            <a:avLst/>
          </a:prstGeom>
        </p:spPr>
      </p:pic>
      <p:sp>
        <p:nvSpPr>
          <p:cNvPr id="2" name="Title 1"/>
          <p:cNvSpPr>
            <a:spLocks noGrp="1"/>
          </p:cNvSpPr>
          <p:nvPr>
            <p:ph type="title"/>
          </p:nvPr>
        </p:nvSpPr>
        <p:spPr>
          <a:xfrm>
            <a:off x="5189619" y="365125"/>
            <a:ext cx="6284626" cy="1984785"/>
          </a:xfrm>
        </p:spPr>
        <p:txBody>
          <a:bodyPr anchor="b">
            <a:normAutofit/>
          </a:bodyPr>
          <a:lstStyle/>
          <a:p>
            <a:r>
              <a:rPr lang="en-US" sz="4000" b="1">
                <a:solidFill>
                  <a:srgbClr val="FFFFFF"/>
                </a:solidFill>
              </a:rPr>
              <a:t>“India Still Facing A Hunger Challenge”—</a:t>
            </a:r>
          </a:p>
        </p:txBody>
      </p:sp>
      <p:sp>
        <p:nvSpPr>
          <p:cNvPr id="3" name="Content Placeholder 2"/>
          <p:cNvSpPr>
            <a:spLocks noGrp="1"/>
          </p:cNvSpPr>
          <p:nvPr>
            <p:ph idx="1"/>
          </p:nvPr>
        </p:nvSpPr>
        <p:spPr>
          <a:xfrm>
            <a:off x="5189619" y="2561303"/>
            <a:ext cx="6284626" cy="3210232"/>
          </a:xfrm>
        </p:spPr>
        <p:txBody>
          <a:bodyPr anchor="t">
            <a:normAutofit lnSpcReduction="10000"/>
          </a:bodyPr>
          <a:lstStyle/>
          <a:p>
            <a:r>
              <a:rPr lang="en-US" sz="2000" b="1" dirty="0">
                <a:solidFill>
                  <a:srgbClr val="FFFFFF"/>
                </a:solidFill>
                <a:latin typeface="+mj-lt"/>
              </a:rPr>
              <a:t>IFPRI GHI 2017 </a:t>
            </a:r>
            <a:r>
              <a:rPr lang="en-US" sz="2000" b="1" dirty="0" smtClean="0">
                <a:solidFill>
                  <a:srgbClr val="FFFFFF"/>
                </a:solidFill>
                <a:latin typeface="+mj-lt"/>
              </a:rPr>
              <a:t>Ranking </a:t>
            </a:r>
          </a:p>
          <a:p>
            <a:r>
              <a:rPr lang="en-US" sz="2000" b="1" dirty="0" smtClean="0">
                <a:solidFill>
                  <a:srgbClr val="FFFFFF"/>
                </a:solidFill>
                <a:latin typeface="+mj-lt"/>
              </a:rPr>
              <a:t>Much </a:t>
            </a:r>
            <a:r>
              <a:rPr lang="en-US" sz="2000" b="1" dirty="0">
                <a:solidFill>
                  <a:srgbClr val="FFFFFF"/>
                </a:solidFill>
                <a:latin typeface="+mj-lt"/>
              </a:rPr>
              <a:t>Debated within India</a:t>
            </a:r>
          </a:p>
          <a:p>
            <a:pPr marL="0" indent="0">
              <a:buNone/>
            </a:pPr>
            <a:r>
              <a:rPr lang="en-US" sz="2000" dirty="0">
                <a:solidFill>
                  <a:srgbClr val="FFFFFF"/>
                </a:solidFill>
                <a:latin typeface="+mj-lt"/>
              </a:rPr>
              <a:t>(100th position out of 119 countries in 2017)</a:t>
            </a:r>
          </a:p>
          <a:p>
            <a:pPr marL="0" indent="0">
              <a:buNone/>
            </a:pPr>
            <a:r>
              <a:rPr lang="en-US" sz="2000" dirty="0">
                <a:solidFill>
                  <a:srgbClr val="FFFFFF"/>
                </a:solidFill>
                <a:latin typeface="+mj-lt"/>
              </a:rPr>
              <a:t>But Facts Remain!</a:t>
            </a:r>
          </a:p>
          <a:p>
            <a:r>
              <a:rPr lang="en-US" sz="2000" dirty="0">
                <a:solidFill>
                  <a:srgbClr val="FFFFFF"/>
                </a:solidFill>
                <a:latin typeface="+mj-lt"/>
              </a:rPr>
              <a:t>39 percent of children, (one third of globally) stunted</a:t>
            </a:r>
          </a:p>
          <a:p>
            <a:r>
              <a:rPr lang="en-US" sz="2000" dirty="0">
                <a:solidFill>
                  <a:srgbClr val="FFFFFF"/>
                </a:solidFill>
                <a:latin typeface="+mj-lt"/>
              </a:rPr>
              <a:t>15 percent  of children wasted</a:t>
            </a:r>
          </a:p>
          <a:p>
            <a:r>
              <a:rPr lang="en-US" sz="2000" dirty="0">
                <a:solidFill>
                  <a:srgbClr val="FFFFFF"/>
                </a:solidFill>
                <a:latin typeface="+mj-lt"/>
              </a:rPr>
              <a:t>40 percent of women underweight</a:t>
            </a:r>
          </a:p>
          <a:p>
            <a:r>
              <a:rPr lang="en-US" sz="2000" dirty="0">
                <a:solidFill>
                  <a:srgbClr val="FFFFFF"/>
                </a:solidFill>
                <a:latin typeface="+mj-lt"/>
              </a:rPr>
              <a:t>48 percent of women anemic</a:t>
            </a:r>
          </a:p>
        </p:txBody>
      </p:sp>
    </p:spTree>
    <p:extLst>
      <p:ext uri="{BB962C8B-B14F-4D97-AF65-F5344CB8AC3E}">
        <p14:creationId xmlns:p14="http://schemas.microsoft.com/office/powerpoint/2010/main" val="84554421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00955147"/>
              </p:ext>
            </p:extLst>
          </p:nvPr>
        </p:nvGraphicFramePr>
        <p:xfrm>
          <a:off x="2836285" y="249380"/>
          <a:ext cx="3010334" cy="5943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2257784801"/>
              </p:ext>
            </p:extLst>
          </p:nvPr>
        </p:nvGraphicFramePr>
        <p:xfrm>
          <a:off x="9070831" y="249380"/>
          <a:ext cx="2788660" cy="59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700815687"/>
              </p:ext>
            </p:extLst>
          </p:nvPr>
        </p:nvGraphicFramePr>
        <p:xfrm>
          <a:off x="5981268" y="249380"/>
          <a:ext cx="2954914" cy="594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1469277080"/>
              </p:ext>
            </p:extLst>
          </p:nvPr>
        </p:nvGraphicFramePr>
        <p:xfrm>
          <a:off x="332509" y="249381"/>
          <a:ext cx="2369127" cy="594359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3034145" y="6317673"/>
            <a:ext cx="6036686" cy="246221"/>
          </a:xfrm>
          <a:prstGeom prst="rect">
            <a:avLst/>
          </a:prstGeom>
          <a:noFill/>
        </p:spPr>
        <p:txBody>
          <a:bodyPr wrap="square" rtlCol="0">
            <a:spAutoFit/>
          </a:bodyPr>
          <a:lstStyle/>
          <a:p>
            <a:pPr algn="ctr"/>
            <a:r>
              <a:rPr lang="en-US" sz="1000" dirty="0"/>
              <a:t>Source: WDI, World Bank</a:t>
            </a:r>
          </a:p>
        </p:txBody>
      </p:sp>
      <p:sp>
        <p:nvSpPr>
          <p:cNvPr id="7" name="Oval 6"/>
          <p:cNvSpPr/>
          <p:nvPr/>
        </p:nvSpPr>
        <p:spPr>
          <a:xfrm>
            <a:off x="2327565" y="2770909"/>
            <a:ext cx="387926" cy="24522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12727" y="3532909"/>
            <a:ext cx="457200" cy="16902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305309" y="3380509"/>
            <a:ext cx="387927" cy="1842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99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 xmlns:a16="http://schemas.microsoft.com/office/drawing/2014/main" id="{E364580B-B24D-4448-B898-C13F15482BC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CEBB63E-FF19-493F-9618-BFFB451DF4C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2"/>
            <a:ext cx="7537704" cy="6858002"/>
          </a:xfrm>
          <a:prstGeom prst="rect">
            <a:avLst/>
          </a:prstGeom>
          <a:solidFill>
            <a:srgbClr val="92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5FEB8F2A-18BE-4C08-B2FB-248A2C25B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9" y="3063240"/>
            <a:ext cx="3711079" cy="595939"/>
          </a:xfrm>
          <a:prstGeom prst="rect">
            <a:avLst/>
          </a:prstGeom>
        </p:spPr>
      </p:pic>
      <p:sp>
        <p:nvSpPr>
          <p:cNvPr id="2" name="Title 1"/>
          <p:cNvSpPr>
            <a:spLocks noGrp="1"/>
          </p:cNvSpPr>
          <p:nvPr>
            <p:ph type="title"/>
          </p:nvPr>
        </p:nvSpPr>
        <p:spPr>
          <a:xfrm>
            <a:off x="5189619" y="365125"/>
            <a:ext cx="6284626" cy="1984785"/>
          </a:xfrm>
        </p:spPr>
        <p:txBody>
          <a:bodyPr anchor="b">
            <a:normAutofit/>
          </a:bodyPr>
          <a:lstStyle/>
          <a:p>
            <a:r>
              <a:rPr lang="en-US" sz="2800" b="1" dirty="0"/>
              <a:t>What to do </a:t>
            </a:r>
            <a:r>
              <a:rPr lang="en-US" sz="2800" b="1" dirty="0" smtClean="0"/>
              <a:t> About Nutrition?</a:t>
            </a:r>
            <a:r>
              <a:rPr lang="en-US" sz="2800" dirty="0"/>
              <a:t> </a:t>
            </a:r>
            <a:r>
              <a:rPr lang="en-US" sz="2000" dirty="0"/>
              <a:t>Implementation at the State level and Below the Challenge</a:t>
            </a:r>
            <a:br>
              <a:rPr lang="en-US" sz="2000" dirty="0"/>
            </a:br>
            <a:endParaRPr lang="en-US" sz="2000" b="1" dirty="0">
              <a:solidFill>
                <a:srgbClr val="FFFFFF"/>
              </a:solidFill>
            </a:endParaRPr>
          </a:p>
        </p:txBody>
      </p:sp>
      <p:sp>
        <p:nvSpPr>
          <p:cNvPr id="3" name="Content Placeholder 2"/>
          <p:cNvSpPr>
            <a:spLocks noGrp="1"/>
          </p:cNvSpPr>
          <p:nvPr>
            <p:ph idx="1"/>
          </p:nvPr>
        </p:nvSpPr>
        <p:spPr>
          <a:xfrm>
            <a:off x="5189619" y="2561303"/>
            <a:ext cx="6284626" cy="3210232"/>
          </a:xfrm>
        </p:spPr>
        <p:txBody>
          <a:bodyPr anchor="t">
            <a:normAutofit/>
          </a:bodyPr>
          <a:lstStyle/>
          <a:p>
            <a:r>
              <a:rPr lang="en-US" sz="2000" dirty="0" smtClean="0">
                <a:latin typeface="+mj-lt"/>
              </a:rPr>
              <a:t>Increase </a:t>
            </a:r>
            <a:r>
              <a:rPr lang="en-US" sz="2000" dirty="0">
                <a:latin typeface="+mj-lt"/>
              </a:rPr>
              <a:t>Coverage of Integrated Child Development Services and the National Health Mission)</a:t>
            </a:r>
          </a:p>
          <a:p>
            <a:r>
              <a:rPr lang="en-US" sz="2000" dirty="0">
                <a:latin typeface="+mj-lt"/>
              </a:rPr>
              <a:t>Expand complementary foods for young children </a:t>
            </a:r>
          </a:p>
          <a:p>
            <a:r>
              <a:rPr lang="en-US" sz="2000" dirty="0">
                <a:latin typeface="+mj-lt"/>
              </a:rPr>
              <a:t>Increase Household access to improved sanitation </a:t>
            </a:r>
          </a:p>
        </p:txBody>
      </p:sp>
    </p:spTree>
    <p:extLst>
      <p:ext uri="{BB962C8B-B14F-4D97-AF65-F5344CB8AC3E}">
        <p14:creationId xmlns:p14="http://schemas.microsoft.com/office/powerpoint/2010/main" val="22298525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grayscl/>
          </a:blip>
          <a:stretch>
            <a:fillRect/>
          </a:stretch>
        </p:blipFill>
        <p:spPr>
          <a:xfrm>
            <a:off x="206513" y="1177636"/>
            <a:ext cx="11784590" cy="4225636"/>
          </a:xfrm>
          <a:prstGeom prst="rect">
            <a:avLst/>
          </a:prstGeom>
        </p:spPr>
      </p:pic>
      <p:pic>
        <p:nvPicPr>
          <p:cNvPr id="3" name="Picture 2"/>
          <p:cNvPicPr>
            <a:picLocks noChangeAspect="1"/>
          </p:cNvPicPr>
          <p:nvPr/>
        </p:nvPicPr>
        <p:blipFill>
          <a:blip r:embed="rId3">
            <a:grayscl/>
          </a:blip>
          <a:stretch>
            <a:fillRect/>
          </a:stretch>
        </p:blipFill>
        <p:spPr>
          <a:xfrm>
            <a:off x="209013" y="5326878"/>
            <a:ext cx="11784590" cy="983673"/>
          </a:xfrm>
          <a:prstGeom prst="rect">
            <a:avLst/>
          </a:prstGeom>
        </p:spPr>
      </p:pic>
      <p:sp>
        <p:nvSpPr>
          <p:cNvPr id="4" name="TextBox 3"/>
          <p:cNvSpPr txBox="1"/>
          <p:nvPr/>
        </p:nvSpPr>
        <p:spPr>
          <a:xfrm>
            <a:off x="407410" y="334365"/>
            <a:ext cx="11784590" cy="1231106"/>
          </a:xfrm>
          <a:prstGeom prst="rect">
            <a:avLst/>
          </a:prstGeom>
          <a:noFill/>
        </p:spPr>
        <p:txBody>
          <a:bodyPr wrap="square" rtlCol="0">
            <a:spAutoFit/>
          </a:bodyPr>
          <a:lstStyle/>
          <a:p>
            <a:r>
              <a:rPr lang="en-US" sz="2000" b="1" dirty="0" smtClean="0">
                <a:latin typeface="+mj-lt"/>
              </a:rPr>
              <a:t>GOI’s Nutrition </a:t>
            </a:r>
            <a:r>
              <a:rPr lang="en-US" sz="2000" b="1" dirty="0">
                <a:latin typeface="+mj-lt"/>
              </a:rPr>
              <a:t>Strategy- HOW?: </a:t>
            </a:r>
            <a:r>
              <a:rPr lang="en-US" dirty="0">
                <a:latin typeface="+mj-lt"/>
              </a:rPr>
              <a:t>The Nutrition Strategy Framework envisages </a:t>
            </a:r>
          </a:p>
          <a:p>
            <a:r>
              <a:rPr lang="en-US" dirty="0">
                <a:latin typeface="+mj-lt"/>
              </a:rPr>
              <a:t>a ‘Kuposhan Mukt Bharat’ - linked to ‘Swachh Bharat’ and ‘Swasth Bharat’</a:t>
            </a:r>
            <a:br>
              <a:rPr lang="en-US" dirty="0">
                <a:latin typeface="+mj-lt"/>
              </a:rPr>
            </a:br>
            <a:r>
              <a:rPr lang="en-US" b="1" dirty="0">
                <a:latin typeface="+mj-lt"/>
              </a:rPr>
              <a:t/>
            </a:r>
            <a:br>
              <a:rPr lang="en-US" b="1" dirty="0">
                <a:latin typeface="+mj-lt"/>
              </a:rPr>
            </a:br>
            <a:endParaRPr lang="en-US" b="1" dirty="0">
              <a:latin typeface="+mj-lt"/>
            </a:endParaRPr>
          </a:p>
        </p:txBody>
      </p:sp>
      <p:pic>
        <p:nvPicPr>
          <p:cNvPr id="7" name="Picture 6">
            <a:extLst>
              <a:ext uri="{FF2B5EF4-FFF2-40B4-BE49-F238E27FC236}">
                <a16:creationId xmlns="" xmlns:a16="http://schemas.microsoft.com/office/drawing/2014/main" id="{5B12181E-0FBD-47E7-A10F-D9DEFE1A8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6613" y="540655"/>
            <a:ext cx="2069858" cy="332386"/>
          </a:xfrm>
          <a:prstGeom prst="rect">
            <a:avLst/>
          </a:prstGeom>
        </p:spPr>
      </p:pic>
    </p:spTree>
    <p:extLst>
      <p:ext uri="{BB962C8B-B14F-4D97-AF65-F5344CB8AC3E}">
        <p14:creationId xmlns:p14="http://schemas.microsoft.com/office/powerpoint/2010/main" val="220137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179BBD-AD35-4B46-A01B-AC95A24A6073}"/>
              </a:ext>
            </a:extLst>
          </p:cNvPr>
          <p:cNvSpPr/>
          <p:nvPr/>
        </p:nvSpPr>
        <p:spPr>
          <a:xfrm>
            <a:off x="192024" y="1993946"/>
            <a:ext cx="11795760" cy="394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5282" y="33668"/>
            <a:ext cx="11642502" cy="1325563"/>
          </a:xfrm>
        </p:spPr>
        <p:txBody>
          <a:bodyPr>
            <a:normAutofit/>
          </a:bodyPr>
          <a:lstStyle/>
          <a:p>
            <a:r>
              <a:rPr lang="en-US" sz="3200" b="1" dirty="0" smtClean="0"/>
              <a:t>What Policy Reforms </a:t>
            </a:r>
            <a:r>
              <a:rPr lang="en-US" sz="3200" b="1" dirty="0"/>
              <a:t>Going </a:t>
            </a:r>
            <a:r>
              <a:rPr lang="en-US" sz="3200" b="1" dirty="0" smtClean="0"/>
              <a:t>Forward?</a:t>
            </a:r>
            <a:endParaRPr lang="en-US" sz="3200" b="1" dirty="0"/>
          </a:p>
        </p:txBody>
      </p:sp>
      <p:sp>
        <p:nvSpPr>
          <p:cNvPr id="3" name="Text Placeholder 2"/>
          <p:cNvSpPr>
            <a:spLocks noGrp="1"/>
          </p:cNvSpPr>
          <p:nvPr>
            <p:ph type="body" idx="1"/>
          </p:nvPr>
        </p:nvSpPr>
        <p:spPr>
          <a:xfrm>
            <a:off x="566039" y="1333691"/>
            <a:ext cx="5157787" cy="660255"/>
          </a:xfrm>
        </p:spPr>
        <p:txBody>
          <a:bodyPr>
            <a:normAutofit/>
          </a:bodyPr>
          <a:lstStyle/>
          <a:p>
            <a:r>
              <a:rPr lang="en-US" sz="2000" dirty="0">
                <a:solidFill>
                  <a:srgbClr val="C00000"/>
                </a:solidFill>
                <a:latin typeface="+mj-lt"/>
              </a:rPr>
              <a:t>Niti Aayog Three Year Action Agenda 2017-18 to 2019-20</a:t>
            </a:r>
          </a:p>
        </p:txBody>
      </p:sp>
      <p:sp>
        <p:nvSpPr>
          <p:cNvPr id="5" name="Text Placeholder 4"/>
          <p:cNvSpPr>
            <a:spLocks noGrp="1"/>
          </p:cNvSpPr>
          <p:nvPr>
            <p:ph type="body" sz="half" idx="3"/>
          </p:nvPr>
        </p:nvSpPr>
        <p:spPr>
          <a:xfrm>
            <a:off x="6435890" y="1083166"/>
            <a:ext cx="5183188" cy="823912"/>
          </a:xfrm>
        </p:spPr>
        <p:txBody>
          <a:bodyPr>
            <a:normAutofit/>
          </a:bodyPr>
          <a:lstStyle/>
          <a:p>
            <a:r>
              <a:rPr lang="en-US" sz="2000" dirty="0">
                <a:solidFill>
                  <a:srgbClr val="C00000"/>
                </a:solidFill>
                <a:latin typeface="+mj-lt"/>
              </a:rPr>
              <a:t>Critics (Gulati &amp; Hussain)</a:t>
            </a:r>
          </a:p>
        </p:txBody>
      </p:sp>
      <p:sp>
        <p:nvSpPr>
          <p:cNvPr id="4" name="Content Placeholder 3"/>
          <p:cNvSpPr>
            <a:spLocks noGrp="1"/>
          </p:cNvSpPr>
          <p:nvPr>
            <p:ph sz="quarter" idx="2"/>
          </p:nvPr>
        </p:nvSpPr>
        <p:spPr>
          <a:xfrm>
            <a:off x="566038" y="2157603"/>
            <a:ext cx="5157787" cy="3684588"/>
          </a:xfrm>
        </p:spPr>
        <p:txBody>
          <a:bodyPr>
            <a:normAutofit/>
          </a:bodyPr>
          <a:lstStyle/>
          <a:p>
            <a:r>
              <a:rPr lang="en-US" sz="2000" dirty="0">
                <a:latin typeface="+mj-lt"/>
              </a:rPr>
              <a:t>Increase productivity of land and water, </a:t>
            </a:r>
          </a:p>
          <a:p>
            <a:r>
              <a:rPr lang="en-US" sz="2000" dirty="0">
                <a:latin typeface="+mj-lt"/>
              </a:rPr>
              <a:t>Deliver compensation to farmers in time,</a:t>
            </a:r>
          </a:p>
          <a:p>
            <a:r>
              <a:rPr lang="en-US" sz="2000" dirty="0">
                <a:latin typeface="+mj-lt"/>
              </a:rPr>
              <a:t>Reform agri-markets on the lines of e-NAM—Center and States , </a:t>
            </a:r>
          </a:p>
          <a:p>
            <a:r>
              <a:rPr lang="en-US" sz="2000" dirty="0">
                <a:latin typeface="+mj-lt"/>
              </a:rPr>
              <a:t>Reforming tenancy laws, </a:t>
            </a:r>
          </a:p>
          <a:p>
            <a:r>
              <a:rPr lang="en-US" sz="2000" dirty="0">
                <a:latin typeface="+mj-lt"/>
              </a:rPr>
              <a:t>Relief measures during natural disasters</a:t>
            </a:r>
          </a:p>
          <a:p>
            <a:r>
              <a:rPr lang="en-US" sz="2000" b="1" dirty="0">
                <a:solidFill>
                  <a:srgbClr val="C00000"/>
                </a:solidFill>
                <a:latin typeface="+mj-lt"/>
              </a:rPr>
              <a:t>Double Investments???</a:t>
            </a:r>
          </a:p>
        </p:txBody>
      </p:sp>
      <p:sp>
        <p:nvSpPr>
          <p:cNvPr id="6" name="Content Placeholder 5"/>
          <p:cNvSpPr>
            <a:spLocks noGrp="1"/>
          </p:cNvSpPr>
          <p:nvPr>
            <p:ph sz="quarter" idx="4"/>
          </p:nvPr>
        </p:nvSpPr>
        <p:spPr>
          <a:xfrm>
            <a:off x="6426746" y="2167682"/>
            <a:ext cx="5183188" cy="4059382"/>
          </a:xfrm>
        </p:spPr>
        <p:txBody>
          <a:bodyPr>
            <a:normAutofit/>
          </a:bodyPr>
          <a:lstStyle/>
          <a:p>
            <a:r>
              <a:rPr lang="en-US" sz="2000" dirty="0">
                <a:latin typeface="+mj-lt"/>
              </a:rPr>
              <a:t>Get markets right,</a:t>
            </a:r>
          </a:p>
          <a:p>
            <a:r>
              <a:rPr lang="en-US" sz="2000" dirty="0">
                <a:latin typeface="+mj-lt"/>
              </a:rPr>
              <a:t>Promote Agricultural Exports,</a:t>
            </a:r>
          </a:p>
          <a:p>
            <a:r>
              <a:rPr lang="en-US" sz="2000" dirty="0">
                <a:latin typeface="+mj-lt"/>
              </a:rPr>
              <a:t>Direct Benefit Transfer (DBT) of Better Targeted food and fertilizer subsidies? </a:t>
            </a:r>
          </a:p>
          <a:p>
            <a:r>
              <a:rPr lang="en-US" sz="2000" dirty="0">
                <a:latin typeface="+mj-lt"/>
              </a:rPr>
              <a:t>New Pradhan Mantri Fasal Bima Yojana (PMFBY) </a:t>
            </a:r>
          </a:p>
          <a:p>
            <a:r>
              <a:rPr lang="en-US" sz="2000" dirty="0">
                <a:latin typeface="+mj-lt"/>
              </a:rPr>
              <a:t>Free up Land lease markets,</a:t>
            </a:r>
          </a:p>
          <a:p>
            <a:r>
              <a:rPr lang="en-US" sz="2000" b="1" dirty="0">
                <a:solidFill>
                  <a:srgbClr val="C00000"/>
                </a:solidFill>
                <a:latin typeface="+mj-lt"/>
              </a:rPr>
              <a:t>Invest in water to fulfil </a:t>
            </a:r>
            <a:r>
              <a:rPr lang="en-US" sz="2000" b="1" dirty="0" smtClean="0">
                <a:solidFill>
                  <a:srgbClr val="C00000"/>
                </a:solidFill>
                <a:latin typeface="+mj-lt"/>
              </a:rPr>
              <a:t>the </a:t>
            </a:r>
            <a:r>
              <a:rPr lang="en-US" sz="2000" b="1" dirty="0">
                <a:solidFill>
                  <a:srgbClr val="C00000"/>
                </a:solidFill>
                <a:latin typeface="+mj-lt"/>
              </a:rPr>
              <a:t>slogan of “har khet ko pani” and “more crop per drop”???</a:t>
            </a:r>
          </a:p>
          <a:p>
            <a:pPr marL="0" indent="0">
              <a:buNone/>
            </a:pPr>
            <a:endParaRPr lang="en-US" sz="2000" dirty="0">
              <a:latin typeface="+mj-lt"/>
            </a:endParaRPr>
          </a:p>
          <a:p>
            <a:endParaRPr lang="en-US" sz="2000" dirty="0">
              <a:latin typeface="+mj-lt"/>
            </a:endParaRPr>
          </a:p>
        </p:txBody>
      </p:sp>
      <p:pic>
        <p:nvPicPr>
          <p:cNvPr id="8" name="Picture 7">
            <a:extLst>
              <a:ext uri="{FF2B5EF4-FFF2-40B4-BE49-F238E27FC236}">
                <a16:creationId xmlns="" xmlns:a16="http://schemas.microsoft.com/office/drawing/2014/main" id="{090B0CB2-22AC-4C79-B4F5-855386DDA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613" y="540655"/>
            <a:ext cx="2069858" cy="332386"/>
          </a:xfrm>
          <a:prstGeom prst="rect">
            <a:avLst/>
          </a:prstGeom>
        </p:spPr>
      </p:pic>
      <p:sp>
        <p:nvSpPr>
          <p:cNvPr id="10" name="Rectangle 9">
            <a:extLst>
              <a:ext uri="{FF2B5EF4-FFF2-40B4-BE49-F238E27FC236}">
                <a16:creationId xmlns="" xmlns:a16="http://schemas.microsoft.com/office/drawing/2014/main" id="{0489BDB6-DBD0-4631-8A97-F89BB1636471}"/>
              </a:ext>
            </a:extLst>
          </p:cNvPr>
          <p:cNvSpPr/>
          <p:nvPr/>
        </p:nvSpPr>
        <p:spPr>
          <a:xfrm>
            <a:off x="5897880" y="1847088"/>
            <a:ext cx="151016" cy="4224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34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47" y="907448"/>
            <a:ext cx="2224584" cy="16059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269" y="873938"/>
            <a:ext cx="1844725" cy="19939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685" y="3873025"/>
            <a:ext cx="3541463" cy="268745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13" y="4965630"/>
            <a:ext cx="1992572" cy="162503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57" y="2664029"/>
            <a:ext cx="2224584" cy="221412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9589" y="734170"/>
            <a:ext cx="3012898" cy="309438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0853" y="4965630"/>
            <a:ext cx="1496957" cy="143951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7648" y="900858"/>
            <a:ext cx="2100396" cy="272628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5269" y="2861835"/>
            <a:ext cx="1790290" cy="202238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62148" y="3771093"/>
            <a:ext cx="3961673" cy="2779674"/>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11880" y="855840"/>
            <a:ext cx="2195204" cy="2641772"/>
          </a:xfrm>
          <a:prstGeom prst="rect">
            <a:avLst/>
          </a:prstGeom>
        </p:spPr>
      </p:pic>
      <p:sp>
        <p:nvSpPr>
          <p:cNvPr id="16" name="TextBox 15"/>
          <p:cNvSpPr txBox="1"/>
          <p:nvPr/>
        </p:nvSpPr>
        <p:spPr>
          <a:xfrm>
            <a:off x="241847" y="271568"/>
            <a:ext cx="11804070" cy="461665"/>
          </a:xfrm>
          <a:prstGeom prst="rect">
            <a:avLst/>
          </a:prstGeom>
          <a:noFill/>
        </p:spPr>
        <p:txBody>
          <a:bodyPr wrap="square" rtlCol="0">
            <a:spAutoFit/>
          </a:bodyPr>
          <a:lstStyle/>
          <a:p>
            <a:r>
              <a:rPr lang="en-US" sz="2400" b="1" dirty="0">
                <a:latin typeface="+mj-lt"/>
              </a:rPr>
              <a:t>My life has spanned post-independence India</a:t>
            </a:r>
            <a:endParaRPr lang="en-US" sz="2400" dirty="0">
              <a:latin typeface="+mj-lt"/>
            </a:endParaRPr>
          </a:p>
        </p:txBody>
      </p:sp>
      <p:pic>
        <p:nvPicPr>
          <p:cNvPr id="18" name="Picture 17">
            <a:extLst>
              <a:ext uri="{FF2B5EF4-FFF2-40B4-BE49-F238E27FC236}">
                <a16:creationId xmlns="" xmlns:a16="http://schemas.microsoft.com/office/drawing/2014/main" id="{0FD1F0F7-B9AD-48BF-BC88-DFE402B1104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53963" y="342694"/>
            <a:ext cx="2069858" cy="332386"/>
          </a:xfrm>
          <a:prstGeom prst="rect">
            <a:avLst/>
          </a:prstGeom>
        </p:spPr>
      </p:pic>
    </p:spTree>
    <p:extLst>
      <p:ext uri="{BB962C8B-B14F-4D97-AF65-F5344CB8AC3E}">
        <p14:creationId xmlns:p14="http://schemas.microsoft.com/office/powerpoint/2010/main" val="932530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728" y="1825625"/>
            <a:ext cx="10515600" cy="4351338"/>
          </a:xfrm>
        </p:spPr>
        <p:txBody>
          <a:bodyPr>
            <a:normAutofit/>
          </a:bodyPr>
          <a:lstStyle/>
          <a:p>
            <a:pPr>
              <a:lnSpc>
                <a:spcPct val="150000"/>
              </a:lnSpc>
            </a:pPr>
            <a:r>
              <a:rPr lang="en-US" sz="2000" b="1" dirty="0">
                <a:latin typeface="+mj-lt"/>
              </a:rPr>
              <a:t>Input  subsidy </a:t>
            </a:r>
            <a:r>
              <a:rPr lang="en-US" sz="2000" dirty="0">
                <a:latin typeface="+mj-lt"/>
              </a:rPr>
              <a:t>(irrigation, fertilizer, power and credit) increased at 6.53 percent per annum. 8 percent per annum  on each  head  has taken  place between  2000  and 2013.</a:t>
            </a:r>
          </a:p>
          <a:p>
            <a:pPr>
              <a:lnSpc>
                <a:spcPct val="150000"/>
              </a:lnSpc>
            </a:pPr>
            <a:r>
              <a:rPr lang="en-US" sz="2000" b="1" dirty="0">
                <a:latin typeface="+mj-lt"/>
              </a:rPr>
              <a:t>Public expenditure </a:t>
            </a:r>
            <a:r>
              <a:rPr lang="en-US" sz="2000" dirty="0">
                <a:latin typeface="+mj-lt"/>
              </a:rPr>
              <a:t>on agriculture and irrigation grew at 4 percent annum,  while that  on the share of agriculture, irrigation  and  flood control  fell substantially in total  expenditure on economic services.</a:t>
            </a:r>
          </a:p>
          <a:p>
            <a:endParaRPr lang="en-US" sz="2000" dirty="0">
              <a:latin typeface="+mj-lt"/>
            </a:endParaRPr>
          </a:p>
        </p:txBody>
      </p:sp>
      <p:sp>
        <p:nvSpPr>
          <p:cNvPr id="2" name="Title 1"/>
          <p:cNvSpPr>
            <a:spLocks noGrp="1"/>
          </p:cNvSpPr>
          <p:nvPr>
            <p:ph type="title"/>
          </p:nvPr>
        </p:nvSpPr>
        <p:spPr>
          <a:xfrm>
            <a:off x="381000" y="99952"/>
            <a:ext cx="10515600" cy="1325563"/>
          </a:xfrm>
        </p:spPr>
        <p:txBody>
          <a:bodyPr>
            <a:normAutofit/>
          </a:bodyPr>
          <a:lstStyle/>
          <a:p>
            <a:r>
              <a:rPr lang="en-US" sz="3600" b="1" dirty="0"/>
              <a:t>Where will resources come from?</a:t>
            </a:r>
          </a:p>
        </p:txBody>
      </p:sp>
      <p:sp>
        <p:nvSpPr>
          <p:cNvPr id="4" name="TextBox 3"/>
          <p:cNvSpPr txBox="1"/>
          <p:nvPr/>
        </p:nvSpPr>
        <p:spPr>
          <a:xfrm>
            <a:off x="381000" y="6176963"/>
            <a:ext cx="11547764" cy="400110"/>
          </a:xfrm>
          <a:prstGeom prst="rect">
            <a:avLst/>
          </a:prstGeom>
          <a:noFill/>
        </p:spPr>
        <p:txBody>
          <a:bodyPr wrap="square" rtlCol="0">
            <a:spAutoFit/>
          </a:bodyPr>
          <a:lstStyle/>
          <a:p>
            <a:r>
              <a:rPr lang="en-US" sz="1000" dirty="0"/>
              <a:t>Source: </a:t>
            </a:r>
            <a:r>
              <a:rPr lang="en-US" sz="1000" dirty="0" err="1"/>
              <a:t>Bathla</a:t>
            </a:r>
            <a:r>
              <a:rPr lang="en-US" sz="1000" dirty="0"/>
              <a:t>, Seema; </a:t>
            </a:r>
            <a:r>
              <a:rPr lang="en-US" sz="1000" dirty="0" err="1"/>
              <a:t>Thorat</a:t>
            </a:r>
            <a:r>
              <a:rPr lang="en-US" sz="1000" dirty="0"/>
              <a:t>, </a:t>
            </a:r>
            <a:r>
              <a:rPr lang="en-US" sz="1000" dirty="0" err="1"/>
              <a:t>Sukhadeo</a:t>
            </a:r>
            <a:r>
              <a:rPr lang="en-US" sz="1000" dirty="0"/>
              <a:t>; Joshi, </a:t>
            </a:r>
            <a:r>
              <a:rPr lang="en-US" sz="1000" dirty="0" err="1"/>
              <a:t>Pramod</a:t>
            </a:r>
            <a:r>
              <a:rPr lang="en-US" sz="1000" dirty="0"/>
              <a:t> Kumar; and Yu, </a:t>
            </a:r>
            <a:r>
              <a:rPr lang="en-US" sz="1000" dirty="0" err="1"/>
              <a:t>Bingxin</a:t>
            </a:r>
            <a:r>
              <a:rPr lang="en-US" sz="1000" dirty="0"/>
              <a:t>. 2017. Where to invest to accelerate agricultural growth and poverty reduction. Economic and Political Weekly 52(39): 36-45. </a:t>
            </a:r>
          </a:p>
        </p:txBody>
      </p:sp>
      <p:pic>
        <p:nvPicPr>
          <p:cNvPr id="6" name="Picture 5">
            <a:extLst>
              <a:ext uri="{FF2B5EF4-FFF2-40B4-BE49-F238E27FC236}">
                <a16:creationId xmlns="" xmlns:a16="http://schemas.microsoft.com/office/drawing/2014/main" id="{10FD1FCE-0991-43A8-A615-9A0CB522A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613" y="540655"/>
            <a:ext cx="2069858" cy="332386"/>
          </a:xfrm>
          <a:prstGeom prst="rect">
            <a:avLst/>
          </a:prstGeom>
        </p:spPr>
      </p:pic>
    </p:spTree>
    <p:extLst>
      <p:ext uri="{BB962C8B-B14F-4D97-AF65-F5344CB8AC3E}">
        <p14:creationId xmlns:p14="http://schemas.microsoft.com/office/powerpoint/2010/main" val="3005211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358" y="439306"/>
            <a:ext cx="6065949" cy="1015663"/>
          </a:xfrm>
          <a:prstGeom prst="rect">
            <a:avLst/>
          </a:prstGeom>
          <a:noFill/>
        </p:spPr>
        <p:txBody>
          <a:bodyPr wrap="square" rtlCol="0">
            <a:spAutoFit/>
          </a:bodyPr>
          <a:lstStyle/>
          <a:p>
            <a:pPr algn="ctr"/>
            <a:r>
              <a:rPr lang="en-US" sz="2000" b="1" dirty="0">
                <a:latin typeface="+mj-lt"/>
                <a:cs typeface="Times New Roman" panose="02020603050405020304" pitchFamily="18" charset="0"/>
              </a:rPr>
              <a:t>Agricultural Expenditure and Input Subsidies </a:t>
            </a:r>
          </a:p>
          <a:p>
            <a:pPr algn="ctr"/>
            <a:r>
              <a:rPr lang="en-US" sz="2000" b="1" dirty="0">
                <a:latin typeface="+mj-lt"/>
                <a:cs typeface="Times New Roman" panose="02020603050405020304" pitchFamily="18" charset="0"/>
              </a:rPr>
              <a:t>(Rs billion)</a:t>
            </a:r>
            <a:r>
              <a:rPr lang="en-US" sz="2000" dirty="0">
                <a:latin typeface="+mj-lt"/>
                <a:cs typeface="Times New Roman" panose="02020603050405020304" pitchFamily="18" charset="0"/>
              </a:rPr>
              <a:t> </a:t>
            </a:r>
            <a:br>
              <a:rPr lang="en-US" sz="2000" dirty="0">
                <a:latin typeface="+mj-lt"/>
                <a:cs typeface="Times New Roman" panose="02020603050405020304" pitchFamily="18" charset="0"/>
              </a:rPr>
            </a:br>
            <a:endParaRPr lang="en-US" sz="2000" dirty="0">
              <a:latin typeface="+mj-lt"/>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43535" y="1302411"/>
            <a:ext cx="5322414" cy="4681728"/>
          </a:xfrm>
          <a:prstGeom prst="rect">
            <a:avLst/>
          </a:prstGeom>
          <a:ln>
            <a:solidFill>
              <a:schemeClr val="bg2">
                <a:lumMod val="75000"/>
              </a:schemeClr>
            </a:solidFill>
          </a:ln>
        </p:spPr>
      </p:pic>
      <p:pic>
        <p:nvPicPr>
          <p:cNvPr id="4" name="Picture 3"/>
          <p:cNvPicPr>
            <a:picLocks noChangeAspect="1"/>
          </p:cNvPicPr>
          <p:nvPr/>
        </p:nvPicPr>
        <p:blipFill>
          <a:blip r:embed="rId3"/>
          <a:stretch>
            <a:fillRect/>
          </a:stretch>
        </p:blipFill>
        <p:spPr>
          <a:xfrm>
            <a:off x="6676666" y="1302411"/>
            <a:ext cx="4593022" cy="4681728"/>
          </a:xfrm>
          <a:prstGeom prst="rect">
            <a:avLst/>
          </a:prstGeom>
          <a:ln w="12700">
            <a:solidFill>
              <a:schemeClr val="bg2">
                <a:lumMod val="75000"/>
              </a:schemeClr>
            </a:solidFill>
          </a:ln>
        </p:spPr>
      </p:pic>
      <p:sp>
        <p:nvSpPr>
          <p:cNvPr id="5" name="TextBox 4"/>
          <p:cNvSpPr txBox="1"/>
          <p:nvPr/>
        </p:nvSpPr>
        <p:spPr>
          <a:xfrm>
            <a:off x="6226210" y="448450"/>
            <a:ext cx="5512157" cy="984885"/>
          </a:xfrm>
          <a:prstGeom prst="rect">
            <a:avLst/>
          </a:prstGeom>
          <a:noFill/>
        </p:spPr>
        <p:txBody>
          <a:bodyPr wrap="square" rtlCol="0">
            <a:spAutoFit/>
          </a:bodyPr>
          <a:lstStyle/>
          <a:p>
            <a:pPr algn="ctr"/>
            <a:r>
              <a:rPr lang="en-US" sz="2000" b="1" dirty="0">
                <a:latin typeface="+mj-lt"/>
                <a:cs typeface="Times New Roman" panose="02020603050405020304" pitchFamily="18" charset="0"/>
              </a:rPr>
              <a:t>Public Investment and Input Subsidies in Agriculture (Rs billion)</a:t>
            </a:r>
            <a:r>
              <a:rPr lang="en-US" sz="2000" dirty="0">
                <a:latin typeface="+mj-lt"/>
                <a:cs typeface="Times New Roman" panose="02020603050405020304" pitchFamily="18" charset="0"/>
              </a:rPr>
              <a:t> </a:t>
            </a:r>
            <a:r>
              <a:rPr lang="en-US" dirty="0">
                <a:latin typeface="+mj-lt"/>
              </a:rPr>
              <a:t/>
            </a:r>
            <a:br>
              <a:rPr lang="en-US" dirty="0">
                <a:latin typeface="+mj-lt"/>
              </a:rPr>
            </a:br>
            <a:endParaRPr lang="en-US" dirty="0">
              <a:latin typeface="+mj-lt"/>
            </a:endParaRPr>
          </a:p>
        </p:txBody>
      </p:sp>
      <p:sp>
        <p:nvSpPr>
          <p:cNvPr id="6" name="TextBox 5"/>
          <p:cNvSpPr txBox="1"/>
          <p:nvPr/>
        </p:nvSpPr>
        <p:spPr>
          <a:xfrm>
            <a:off x="293983" y="6532776"/>
            <a:ext cx="11861441" cy="369332"/>
          </a:xfrm>
          <a:prstGeom prst="rect">
            <a:avLst/>
          </a:prstGeom>
          <a:noFill/>
        </p:spPr>
        <p:txBody>
          <a:bodyPr wrap="square" rtlCol="0">
            <a:spAutoFit/>
          </a:bodyPr>
          <a:lstStyle/>
          <a:p>
            <a:pPr algn="ctr"/>
            <a:r>
              <a:rPr lang="en-US" sz="800" dirty="0">
                <a:latin typeface="Times New Roman" panose="02020603050405020304" pitchFamily="18" charset="0"/>
                <a:cs typeface="Times New Roman" panose="02020603050405020304" pitchFamily="18" charset="0"/>
              </a:rPr>
              <a:t>Source: </a:t>
            </a:r>
            <a:r>
              <a:rPr lang="en-US" sz="800" dirty="0" err="1">
                <a:latin typeface="Times New Roman" panose="02020603050405020304" pitchFamily="18" charset="0"/>
                <a:cs typeface="Times New Roman" panose="02020603050405020304" pitchFamily="18" charset="0"/>
              </a:rPr>
              <a:t>Bathla</a:t>
            </a:r>
            <a:r>
              <a:rPr lang="en-US" sz="800" dirty="0">
                <a:latin typeface="Times New Roman" panose="02020603050405020304" pitchFamily="18" charset="0"/>
                <a:cs typeface="Times New Roman" panose="02020603050405020304" pitchFamily="18" charset="0"/>
              </a:rPr>
              <a:t>, Seema; </a:t>
            </a:r>
            <a:r>
              <a:rPr lang="en-US" sz="800" dirty="0" err="1">
                <a:latin typeface="Times New Roman" panose="02020603050405020304" pitchFamily="18" charset="0"/>
                <a:cs typeface="Times New Roman" panose="02020603050405020304" pitchFamily="18" charset="0"/>
              </a:rPr>
              <a:t>Thorat</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Sukhadeo</a:t>
            </a:r>
            <a:r>
              <a:rPr lang="en-US" sz="800" dirty="0">
                <a:latin typeface="Times New Roman" panose="02020603050405020304" pitchFamily="18" charset="0"/>
                <a:cs typeface="Times New Roman" panose="02020603050405020304" pitchFamily="18" charset="0"/>
              </a:rPr>
              <a:t>; Joshi, </a:t>
            </a:r>
            <a:r>
              <a:rPr lang="en-US" sz="800" dirty="0" err="1">
                <a:latin typeface="Times New Roman" panose="02020603050405020304" pitchFamily="18" charset="0"/>
                <a:cs typeface="Times New Roman" panose="02020603050405020304" pitchFamily="18" charset="0"/>
              </a:rPr>
              <a:t>Pramod</a:t>
            </a:r>
            <a:r>
              <a:rPr lang="en-US" sz="800" dirty="0">
                <a:latin typeface="Times New Roman" panose="02020603050405020304" pitchFamily="18" charset="0"/>
                <a:cs typeface="Times New Roman" panose="02020603050405020304" pitchFamily="18" charset="0"/>
              </a:rPr>
              <a:t> Kumar; and Yu, </a:t>
            </a:r>
            <a:r>
              <a:rPr lang="en-US" sz="800" dirty="0" err="1">
                <a:latin typeface="Times New Roman" panose="02020603050405020304" pitchFamily="18" charset="0"/>
                <a:cs typeface="Times New Roman" panose="02020603050405020304" pitchFamily="18" charset="0"/>
              </a:rPr>
              <a:t>Bingxin</a:t>
            </a:r>
            <a:r>
              <a:rPr lang="en-US" sz="800" dirty="0">
                <a:latin typeface="Times New Roman" panose="02020603050405020304" pitchFamily="18" charset="0"/>
                <a:cs typeface="Times New Roman" panose="02020603050405020304" pitchFamily="18" charset="0"/>
              </a:rPr>
              <a:t>. 2017. Where to invest to accelerate agricultural growth and poverty reduction. Economic and Political Weekly 52(39): 36-45.</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488244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5" y="487046"/>
            <a:ext cx="7926186" cy="923348"/>
          </a:xfrm>
        </p:spPr>
        <p:txBody>
          <a:bodyPr>
            <a:noAutofit/>
          </a:bodyPr>
          <a:lstStyle/>
          <a:p>
            <a:r>
              <a:rPr lang="en-US" sz="2000" b="1" dirty="0" smtClean="0"/>
              <a:t>Roles of Center </a:t>
            </a:r>
            <a:r>
              <a:rPr lang="en-US" sz="2000" b="1" dirty="0"/>
              <a:t>and States </a:t>
            </a:r>
            <a:r>
              <a:rPr lang="en-US" sz="2000" b="1" dirty="0" smtClean="0"/>
              <a:t>in </a:t>
            </a:r>
            <a:r>
              <a:rPr lang="en-US" sz="2000" b="1" dirty="0"/>
              <a:t>a Decentralized </a:t>
            </a:r>
            <a:r>
              <a:rPr lang="en-US" sz="2000" b="1" dirty="0" smtClean="0"/>
              <a:t>Democracy</a:t>
            </a:r>
            <a:br>
              <a:rPr lang="en-US" sz="2000" b="1" dirty="0" smtClean="0"/>
            </a:br>
            <a:r>
              <a:rPr lang="en-US" sz="2000" b="1" dirty="0" smtClean="0"/>
              <a:t/>
            </a:r>
            <a:br>
              <a:rPr lang="en-US" sz="2000" b="1" dirty="0" smtClean="0"/>
            </a:br>
            <a:r>
              <a:rPr lang="en-US" sz="2000" b="1" dirty="0" smtClean="0"/>
              <a:t>Focus on Bottom Up Implementation, Capacity, Monitoring, Evaluation and Learning</a:t>
            </a:r>
            <a:endParaRPr lang="en-US" sz="2000" b="1" dirty="0"/>
          </a:p>
        </p:txBody>
      </p:sp>
      <p:sp>
        <p:nvSpPr>
          <p:cNvPr id="4" name="TextBox 3"/>
          <p:cNvSpPr txBox="1"/>
          <p:nvPr/>
        </p:nvSpPr>
        <p:spPr>
          <a:xfrm>
            <a:off x="468005" y="1942408"/>
            <a:ext cx="11409219" cy="3970318"/>
          </a:xfrm>
          <a:prstGeom prst="rect">
            <a:avLst/>
          </a:prstGeom>
          <a:noFill/>
        </p:spPr>
        <p:txBody>
          <a:bodyPr wrap="square" rtlCol="0">
            <a:spAutoFit/>
          </a:bodyPr>
          <a:lstStyle/>
          <a:p>
            <a:pPr indent="-285750">
              <a:buFont typeface="Arial" panose="020B0604020202020204" pitchFamily="34" charset="0"/>
              <a:buChar char="•"/>
            </a:pPr>
            <a:r>
              <a:rPr lang="en-US" dirty="0">
                <a:latin typeface="+mj-lt"/>
              </a:rPr>
              <a:t>The myriad fragmented policy initiatives need to be replaced by a comprehensive, integrated, climate-smart strategy at the central level and in each of the states. </a:t>
            </a:r>
          </a:p>
          <a:p>
            <a:endParaRPr lang="en-US" dirty="0">
              <a:latin typeface="+mj-lt"/>
            </a:endParaRPr>
          </a:p>
          <a:p>
            <a:pPr indent="-285750">
              <a:buFont typeface="Arial" panose="020B0604020202020204" pitchFamily="34" charset="0"/>
              <a:buChar char="•"/>
            </a:pPr>
            <a:r>
              <a:rPr lang="en-US" dirty="0">
                <a:latin typeface="+mj-lt"/>
              </a:rPr>
              <a:t>The current approach should be followed by a transformational process of agricultural policymaking and implementation, building ownership among all key stakeholders—from the scientific community, private sector, civil society and farming communities, and taking advantage of India’s powerful IT industry—who must play their part. </a:t>
            </a:r>
          </a:p>
          <a:p>
            <a:pPr indent="-285750">
              <a:buFont typeface="Arial" panose="020B0604020202020204" pitchFamily="34" charset="0"/>
              <a:buChar char="•"/>
            </a:pPr>
            <a:endParaRPr lang="en-US" dirty="0">
              <a:latin typeface="+mj-lt"/>
            </a:endParaRPr>
          </a:p>
          <a:p>
            <a:pPr indent="-285750">
              <a:buFont typeface="Arial" panose="020B0604020202020204" pitchFamily="34" charset="0"/>
              <a:buChar char="•"/>
            </a:pPr>
            <a:r>
              <a:rPr lang="en-US" dirty="0">
                <a:latin typeface="+mj-lt"/>
              </a:rPr>
              <a:t>The central and state strategies need a clear, state-specific set of priorities, strong focus on implementation, and routine monitoring and dissemination of broadly agreed upon performance indicators and their determinants. </a:t>
            </a:r>
          </a:p>
          <a:p>
            <a:pPr indent="-285750">
              <a:buFont typeface="Arial" panose="020B0604020202020204" pitchFamily="34" charset="0"/>
              <a:buChar char="•"/>
            </a:pPr>
            <a:endParaRPr lang="en-US" dirty="0">
              <a:latin typeface="+mj-lt"/>
            </a:endParaRPr>
          </a:p>
          <a:p>
            <a:pPr indent="-285750">
              <a:buFont typeface="Arial" panose="020B0604020202020204" pitchFamily="34" charset="0"/>
              <a:buChar char="•"/>
            </a:pPr>
            <a:r>
              <a:rPr lang="en-US" dirty="0">
                <a:latin typeface="+mj-lt"/>
              </a:rPr>
              <a:t>Adaptive learning within and across states, with accountability for results, should become the hallmark of development culture, replacing rigid, top-down targets.</a:t>
            </a:r>
          </a:p>
        </p:txBody>
      </p:sp>
      <p:pic>
        <p:nvPicPr>
          <p:cNvPr id="5" name="Picture 4">
            <a:extLst>
              <a:ext uri="{FF2B5EF4-FFF2-40B4-BE49-F238E27FC236}">
                <a16:creationId xmlns="" xmlns:a16="http://schemas.microsoft.com/office/drawing/2014/main" id="{DE1F49C0-3253-4464-A7E0-75D0B06A1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613" y="540655"/>
            <a:ext cx="2069858" cy="332386"/>
          </a:xfrm>
          <a:prstGeom prst="rect">
            <a:avLst/>
          </a:prstGeom>
        </p:spPr>
      </p:pic>
    </p:spTree>
    <p:extLst>
      <p:ext uri="{BB962C8B-B14F-4D97-AF65-F5344CB8AC3E}">
        <p14:creationId xmlns:p14="http://schemas.microsoft.com/office/powerpoint/2010/main" val="2261632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F01049F-B925-4D54-B4B4-0555EA2A4961}"/>
              </a:ext>
            </a:extLst>
          </p:cNvPr>
          <p:cNvSpPr/>
          <p:nvPr/>
        </p:nvSpPr>
        <p:spPr>
          <a:xfrm>
            <a:off x="0" y="4242816"/>
            <a:ext cx="12192000" cy="2615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8EC12EE8-282A-42D2-9E9C-281FBB99B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127" y="4759039"/>
            <a:ext cx="3022632" cy="485384"/>
          </a:xfrm>
          <a:prstGeom prst="rect">
            <a:avLst/>
          </a:prstGeom>
        </p:spPr>
      </p:pic>
      <p:sp>
        <p:nvSpPr>
          <p:cNvPr id="14" name="Rectangle 13">
            <a:extLst>
              <a:ext uri="{FF2B5EF4-FFF2-40B4-BE49-F238E27FC236}">
                <a16:creationId xmlns="" xmlns:a16="http://schemas.microsoft.com/office/drawing/2014/main" id="{2643BE6C-86B7-4AB9-91E8-9B5DB45AC8E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88" y="0"/>
            <a:ext cx="12188825" cy="4242816"/>
          </a:xfrm>
          <a:prstGeom prst="rect">
            <a:avLst/>
          </a:prstGeom>
          <a:solidFill>
            <a:srgbClr val="92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9" name="Title 1">
            <a:extLst>
              <a:ext uri="{FF2B5EF4-FFF2-40B4-BE49-F238E27FC236}">
                <a16:creationId xmlns="" xmlns:a16="http://schemas.microsoft.com/office/drawing/2014/main" id="{AEAE5841-F33A-4621-8BC5-6AE8AE3700C1}"/>
              </a:ext>
            </a:extLst>
          </p:cNvPr>
          <p:cNvSpPr txBox="1">
            <a:spLocks/>
          </p:cNvSpPr>
          <p:nvPr/>
        </p:nvSpPr>
        <p:spPr>
          <a:xfrm>
            <a:off x="1293026" y="758915"/>
            <a:ext cx="9605948" cy="23186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500" b="1" kern="1200" dirty="0">
                <a:solidFill>
                  <a:srgbClr val="FFFFFF"/>
                </a:solidFill>
                <a:latin typeface="+mj-lt"/>
                <a:ea typeface="+mj-ea"/>
                <a:cs typeface="+mj-cs"/>
              </a:rPr>
              <a:t>THANK YOU</a:t>
            </a:r>
          </a:p>
        </p:txBody>
      </p:sp>
    </p:spTree>
    <p:extLst>
      <p:ext uri="{BB962C8B-B14F-4D97-AF65-F5344CB8AC3E}">
        <p14:creationId xmlns:p14="http://schemas.microsoft.com/office/powerpoint/2010/main" val="229126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905BA41-EE6E-4F80-8636-447F22DD729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92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 xmlns:a16="http://schemas.microsoft.com/office/drawing/2014/main" id="{CD7549B2-EE05-4558-8C64-AC46755F2B2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25914" y="889251"/>
            <a:ext cx="2140172" cy="2140172"/>
          </a:xfrm>
          <a:prstGeom prst="ellipse">
            <a:avLst/>
          </a:prstGeom>
          <a:solidFill>
            <a:srgbClr val="FFFFFF"/>
          </a:solidFill>
          <a:ln>
            <a:solidFill>
              <a:srgbClr val="C15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C538962A-2146-4978-B891-2E38D18F5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758" y="1815464"/>
            <a:ext cx="2027320" cy="325554"/>
          </a:xfrm>
          <a:prstGeom prst="rect">
            <a:avLst/>
          </a:prstGeom>
        </p:spPr>
      </p:pic>
      <p:sp>
        <p:nvSpPr>
          <p:cNvPr id="2" name="Title 1"/>
          <p:cNvSpPr>
            <a:spLocks noGrp="1"/>
          </p:cNvSpPr>
          <p:nvPr>
            <p:ph type="title"/>
          </p:nvPr>
        </p:nvSpPr>
        <p:spPr>
          <a:xfrm>
            <a:off x="1848465" y="3584448"/>
            <a:ext cx="8495070" cy="1784402"/>
          </a:xfrm>
        </p:spPr>
        <p:txBody>
          <a:bodyPr vert="horz" lIns="91440" tIns="45720" rIns="91440" bIns="45720" rtlCol="0" anchor="b">
            <a:normAutofit fontScale="90000"/>
          </a:bodyPr>
          <a:lstStyle/>
          <a:p>
            <a:pPr algn="ctr"/>
            <a:r>
              <a:rPr lang="en-US" sz="4000" b="1" kern="1200" dirty="0">
                <a:solidFill>
                  <a:srgbClr val="FFFFFF"/>
                </a:solidFill>
                <a:latin typeface="+mj-lt"/>
                <a:ea typeface="+mj-ea"/>
                <a:cs typeface="+mj-cs"/>
              </a:rPr>
              <a:t>First Some Good News on India Besides the Obvious:</a:t>
            </a:r>
            <a:br>
              <a:rPr lang="en-US" sz="4000" b="1" kern="1200" dirty="0">
                <a:solidFill>
                  <a:srgbClr val="FFFFFF"/>
                </a:solidFill>
                <a:latin typeface="+mj-lt"/>
                <a:ea typeface="+mj-ea"/>
                <a:cs typeface="+mj-cs"/>
              </a:rPr>
            </a:br>
            <a:r>
              <a:rPr lang="en-US" sz="2400" b="1" i="1" kern="1200" dirty="0">
                <a:solidFill>
                  <a:srgbClr val="FFFFFF"/>
                </a:solidFill>
                <a:latin typeface="+mj-lt"/>
                <a:ea typeface="+mj-ea"/>
                <a:cs typeface="+mj-cs"/>
              </a:rPr>
              <a:t>We are the largest thriving democracy where leadership and systems operate differently than in Authoritarian Systems. But systems matter.</a:t>
            </a:r>
          </a:p>
        </p:txBody>
      </p:sp>
    </p:spTree>
    <p:extLst>
      <p:ext uri="{BB962C8B-B14F-4D97-AF65-F5344CB8AC3E}">
        <p14:creationId xmlns:p14="http://schemas.microsoft.com/office/powerpoint/2010/main" val="1745080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378664" y="675080"/>
            <a:ext cx="11188505" cy="1801503"/>
          </a:xfrm>
          <a:prstGeom prst="rect">
            <a:avLst/>
          </a:prstGeom>
          <a:noFill/>
          <a:ln>
            <a:noFill/>
          </a:ln>
        </p:spPr>
        <p:txBody>
          <a:bodyPr anchor="ctr"/>
          <a:lstStyle/>
          <a:p>
            <a:r>
              <a:rPr lang="en-US" sz="2400" b="1" spc="-1" dirty="0">
                <a:solidFill>
                  <a:srgbClr val="000000"/>
                </a:solidFill>
                <a:uFill>
                  <a:solidFill>
                    <a:srgbClr val="FFFFFF"/>
                  </a:solidFill>
                </a:uFill>
                <a:latin typeface="+mj-lt"/>
              </a:rPr>
              <a:t>Prime Minister Has Put His Weight behind the Need to </a:t>
            </a:r>
          </a:p>
          <a:p>
            <a:r>
              <a:rPr lang="en-US" sz="2400" b="1" spc="-1" dirty="0">
                <a:solidFill>
                  <a:srgbClr val="000000"/>
                </a:solidFill>
                <a:uFill>
                  <a:solidFill>
                    <a:srgbClr val="FFFFFF"/>
                  </a:solidFill>
                </a:uFill>
                <a:latin typeface="+mj-lt"/>
              </a:rPr>
              <a:t>Double Farmer Incomes</a:t>
            </a:r>
          </a:p>
          <a:p>
            <a:r>
              <a:rPr lang="en-US" sz="3600" b="1" spc="-1" dirty="0">
                <a:solidFill>
                  <a:srgbClr val="000000"/>
                </a:solidFill>
                <a:uFill>
                  <a:solidFill>
                    <a:srgbClr val="FFFFFF"/>
                  </a:solidFill>
                </a:uFill>
                <a:latin typeface="Century Gothic" panose="020B0502020202020204"/>
              </a:rPr>
              <a:t>
</a:t>
            </a:r>
            <a:br>
              <a:rPr lang="en-US" sz="3600" b="1" spc="-1" dirty="0">
                <a:solidFill>
                  <a:srgbClr val="000000"/>
                </a:solidFill>
                <a:uFill>
                  <a:solidFill>
                    <a:srgbClr val="FFFFFF"/>
                  </a:solidFill>
                </a:uFill>
                <a:latin typeface="Century Gothic" panose="020B0502020202020204"/>
              </a:rPr>
            </a:br>
            <a:endParaRPr lang="en-US" sz="3600" spc="-1" dirty="0">
              <a:solidFill>
                <a:srgbClr val="C00000"/>
              </a:solidFill>
              <a:uFill>
                <a:solidFill>
                  <a:srgbClr val="FFFFFF"/>
                </a:solidFill>
              </a:uFill>
              <a:latin typeface="Century Gothic" panose="020B0502020202020204"/>
            </a:endParaRPr>
          </a:p>
        </p:txBody>
      </p:sp>
      <p:sp>
        <p:nvSpPr>
          <p:cNvPr id="322" name="TextShape 2"/>
          <p:cNvSpPr txBox="1"/>
          <p:nvPr/>
        </p:nvSpPr>
        <p:spPr>
          <a:xfrm>
            <a:off x="378664" y="2221770"/>
            <a:ext cx="6239854" cy="3957357"/>
          </a:xfrm>
          <a:prstGeom prst="rect">
            <a:avLst/>
          </a:prstGeom>
          <a:noFill/>
          <a:ln>
            <a:noFill/>
          </a:ln>
        </p:spPr>
        <p:txBody>
          <a:bodyPr/>
          <a:lstStyle/>
          <a:p>
            <a:r>
              <a:rPr lang="en-US" sz="3600" b="1" spc="-1" dirty="0">
                <a:solidFill>
                  <a:srgbClr val="C00000"/>
                </a:solidFill>
                <a:uFill>
                  <a:solidFill>
                    <a:srgbClr val="FFFFFF"/>
                  </a:solidFill>
                </a:uFill>
                <a:latin typeface="+mj-lt"/>
              </a:rPr>
              <a:t>Debate: </a:t>
            </a:r>
            <a:endParaRPr lang="en-US" sz="3600" b="1" spc="-1" dirty="0" smtClean="0">
              <a:solidFill>
                <a:srgbClr val="C00000"/>
              </a:solidFill>
              <a:uFill>
                <a:solidFill>
                  <a:srgbClr val="FFFFFF"/>
                </a:solidFill>
              </a:uFill>
              <a:latin typeface="+mj-lt"/>
            </a:endParaRPr>
          </a:p>
          <a:p>
            <a:r>
              <a:rPr lang="en-US" sz="3600" b="1" spc="-1" dirty="0" smtClean="0">
                <a:solidFill>
                  <a:srgbClr val="C00000"/>
                </a:solidFill>
                <a:uFill>
                  <a:solidFill>
                    <a:srgbClr val="FFFFFF"/>
                  </a:solidFill>
                </a:uFill>
                <a:latin typeface="+mj-lt"/>
              </a:rPr>
              <a:t>Is </a:t>
            </a:r>
            <a:r>
              <a:rPr lang="en-US" sz="3600" b="1" spc="-1" dirty="0">
                <a:solidFill>
                  <a:srgbClr val="C00000"/>
                </a:solidFill>
                <a:uFill>
                  <a:solidFill>
                    <a:srgbClr val="FFFFFF"/>
                  </a:solidFill>
                </a:uFill>
                <a:latin typeface="+mj-lt"/>
              </a:rPr>
              <a:t>It Achievable or </a:t>
            </a:r>
            <a:r>
              <a:rPr lang="en-US" sz="3600" b="1" spc="-1" dirty="0" smtClean="0">
                <a:solidFill>
                  <a:srgbClr val="C00000"/>
                </a:solidFill>
                <a:uFill>
                  <a:solidFill>
                    <a:srgbClr val="FFFFFF"/>
                  </a:solidFill>
                </a:uFill>
                <a:latin typeface="+mj-lt"/>
              </a:rPr>
              <a:t>would it be </a:t>
            </a:r>
            <a:r>
              <a:rPr lang="en-US" sz="3600" b="1" spc="-1" dirty="0">
                <a:solidFill>
                  <a:srgbClr val="C00000"/>
                </a:solidFill>
                <a:uFill>
                  <a:solidFill>
                    <a:srgbClr val="FFFFFF"/>
                  </a:solidFill>
                </a:uFill>
                <a:latin typeface="+mj-lt"/>
              </a:rPr>
              <a:t>a “Miracle of All Miracles</a:t>
            </a:r>
            <a:r>
              <a:rPr lang="en-US" sz="3600" b="1" spc="-1" dirty="0" smtClean="0">
                <a:solidFill>
                  <a:srgbClr val="C00000"/>
                </a:solidFill>
                <a:uFill>
                  <a:solidFill>
                    <a:srgbClr val="FFFFFF"/>
                  </a:solidFill>
                </a:uFill>
                <a:latin typeface="+mj-lt"/>
              </a:rPr>
              <a:t>”? </a:t>
            </a:r>
            <a:r>
              <a:rPr lang="en-US" sz="1200" b="1" spc="-1" dirty="0" smtClean="0">
                <a:solidFill>
                  <a:srgbClr val="C00000"/>
                </a:solidFill>
                <a:uFill>
                  <a:solidFill>
                    <a:srgbClr val="FFFFFF"/>
                  </a:solidFill>
                </a:uFill>
                <a:latin typeface="+mj-lt"/>
              </a:rPr>
              <a:t>Ashok </a:t>
            </a:r>
            <a:r>
              <a:rPr lang="en-US" sz="1200" b="1" spc="-1" dirty="0" err="1" smtClean="0">
                <a:solidFill>
                  <a:srgbClr val="C00000"/>
                </a:solidFill>
                <a:uFill>
                  <a:solidFill>
                    <a:srgbClr val="FFFFFF"/>
                  </a:solidFill>
                </a:uFill>
                <a:latin typeface="+mj-lt"/>
              </a:rPr>
              <a:t>Gulhati</a:t>
            </a:r>
            <a:endParaRPr lang="en-US" sz="1200" spc="-1" dirty="0">
              <a:solidFill>
                <a:srgbClr val="C00000"/>
              </a:solidFill>
              <a:uFill>
                <a:solidFill>
                  <a:srgbClr val="FFFFFF"/>
                </a:solidFill>
              </a:uFill>
              <a:latin typeface="+mj-lt"/>
            </a:endParaRPr>
          </a:p>
          <a:p>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a:p>
            <a:pPr>
              <a:lnSpc>
                <a:spcPct val="90000"/>
              </a:lnSpc>
            </a:pPr>
            <a:endParaRPr lang="en-US" sz="3600" spc="-1" dirty="0">
              <a:solidFill>
                <a:srgbClr val="000000"/>
              </a:solidFill>
              <a:uFill>
                <a:solidFill>
                  <a:srgbClr val="FFFFFF"/>
                </a:solidFill>
              </a:uFill>
              <a:cs typeface="Times New Roman" panose="02020603050405020304" pitchFamily="18" charset="0"/>
            </a:endParaRPr>
          </a:p>
        </p:txBody>
      </p:sp>
      <p:sp>
        <p:nvSpPr>
          <p:cNvPr id="2" name="Rectangle 1"/>
          <p:cNvSpPr/>
          <p:nvPr/>
        </p:nvSpPr>
        <p:spPr>
          <a:xfrm>
            <a:off x="378664" y="1169385"/>
            <a:ext cx="6294159" cy="830997"/>
          </a:xfrm>
          <a:prstGeom prst="rect">
            <a:avLst/>
          </a:prstGeom>
        </p:spPr>
        <p:txBody>
          <a:bodyPr wrap="none">
            <a:spAutoFit/>
          </a:bodyPr>
          <a:lstStyle/>
          <a:p>
            <a:r>
              <a:rPr lang="en-US" b="1" spc="-1" dirty="0">
                <a:solidFill>
                  <a:srgbClr val="000000"/>
                </a:solidFill>
                <a:uFill>
                  <a:solidFill>
                    <a:srgbClr val="FFFFFF"/>
                  </a:solidFill>
                </a:uFill>
                <a:latin typeface="+mj-lt"/>
              </a:rPr>
              <a:t>(during a ‘Kisan Rally’ in Bareilly, U.P. on Feb 28, 2016)</a:t>
            </a:r>
            <a:r>
              <a:rPr lang="en-US" sz="4800" b="1" spc="-1" dirty="0">
                <a:solidFill>
                  <a:srgbClr val="000000"/>
                </a:solidFill>
                <a:uFill>
                  <a:solidFill>
                    <a:srgbClr val="FFFFFF"/>
                  </a:solidFill>
                </a:uFill>
                <a:latin typeface="+mj-lt"/>
              </a:rPr>
              <a:t> </a:t>
            </a:r>
            <a:endParaRPr lang="en-US" dirty="0">
              <a:solidFill>
                <a:prstClr val="black"/>
              </a:solidFill>
              <a:latin typeface="+mj-lt"/>
            </a:endParaRPr>
          </a:p>
        </p:txBody>
      </p:sp>
      <p:pic>
        <p:nvPicPr>
          <p:cNvPr id="4" name="Picture 3" descr="A person smiling for the picture&#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797" y="1169385"/>
            <a:ext cx="4298331" cy="5009742"/>
          </a:xfrm>
          <a:prstGeom prst="rect">
            <a:avLst/>
          </a:prstGeom>
        </p:spPr>
      </p:pic>
      <p:pic>
        <p:nvPicPr>
          <p:cNvPr id="7" name="Picture 6">
            <a:extLst>
              <a:ext uri="{FF2B5EF4-FFF2-40B4-BE49-F238E27FC236}">
                <a16:creationId xmlns="" xmlns:a16="http://schemas.microsoft.com/office/drawing/2014/main" id="{7958DBE0-BEAC-4251-9DE2-B3F84BFEF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270" y="475341"/>
            <a:ext cx="2069858" cy="332386"/>
          </a:xfrm>
          <a:prstGeom prst="rect">
            <a:avLst/>
          </a:prstGeom>
        </p:spPr>
      </p:pic>
    </p:spTree>
    <p:extLst>
      <p:ext uri="{BB962C8B-B14F-4D97-AF65-F5344CB8AC3E}">
        <p14:creationId xmlns:p14="http://schemas.microsoft.com/office/powerpoint/2010/main" val="306370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79" y="0"/>
            <a:ext cx="11104938" cy="1140978"/>
          </a:xfrm>
        </p:spPr>
        <p:txBody>
          <a:bodyPr>
            <a:normAutofit/>
          </a:bodyPr>
          <a:lstStyle/>
          <a:p>
            <a:r>
              <a:rPr lang="en-US" sz="2400" b="1" dirty="0"/>
              <a:t>India Has A Newly Minted Nutrition Mission and Strategy</a:t>
            </a:r>
          </a:p>
        </p:txBody>
      </p:sp>
      <p:pic>
        <p:nvPicPr>
          <p:cNvPr id="5" name="Picture 4"/>
          <p:cNvPicPr>
            <a:picLocks noChangeAspect="1"/>
          </p:cNvPicPr>
          <p:nvPr/>
        </p:nvPicPr>
        <p:blipFill>
          <a:blip r:embed="rId3"/>
          <a:stretch>
            <a:fillRect/>
          </a:stretch>
        </p:blipFill>
        <p:spPr>
          <a:xfrm>
            <a:off x="228080" y="931573"/>
            <a:ext cx="7336502" cy="2666052"/>
          </a:xfrm>
          <a:prstGeom prst="rect">
            <a:avLst/>
          </a:prstGeom>
        </p:spPr>
      </p:pic>
      <p:pic>
        <p:nvPicPr>
          <p:cNvPr id="9" name="Picture 8"/>
          <p:cNvPicPr>
            <a:picLocks noChangeAspect="1"/>
          </p:cNvPicPr>
          <p:nvPr/>
        </p:nvPicPr>
        <p:blipFill>
          <a:blip r:embed="rId4"/>
          <a:stretch>
            <a:fillRect/>
          </a:stretch>
        </p:blipFill>
        <p:spPr>
          <a:xfrm>
            <a:off x="228078" y="3597624"/>
            <a:ext cx="7336503" cy="2799459"/>
          </a:xfrm>
          <a:prstGeom prst="rect">
            <a:avLst/>
          </a:prstGeom>
        </p:spPr>
      </p:pic>
      <p:sp>
        <p:nvSpPr>
          <p:cNvPr id="10" name="TextBox 9"/>
          <p:cNvSpPr txBox="1"/>
          <p:nvPr/>
        </p:nvSpPr>
        <p:spPr>
          <a:xfrm>
            <a:off x="3934691" y="956312"/>
            <a:ext cx="1953490" cy="369332"/>
          </a:xfrm>
          <a:prstGeom prst="rect">
            <a:avLst/>
          </a:prstGeom>
          <a:noFill/>
        </p:spPr>
        <p:txBody>
          <a:bodyPr wrap="square" rtlCol="0">
            <a:spAutoFit/>
          </a:bodyPr>
          <a:lstStyle/>
          <a:p>
            <a:pPr algn="ctr"/>
            <a:r>
              <a:rPr lang="en-US" b="1" dirty="0">
                <a:solidFill>
                  <a:srgbClr val="C00000"/>
                </a:solidFill>
              </a:rPr>
              <a:t>Vision 2022</a:t>
            </a:r>
          </a:p>
        </p:txBody>
      </p:sp>
      <p:sp>
        <p:nvSpPr>
          <p:cNvPr id="11" name="TextBox 10"/>
          <p:cNvSpPr txBox="1"/>
          <p:nvPr/>
        </p:nvSpPr>
        <p:spPr>
          <a:xfrm>
            <a:off x="7749124" y="1325644"/>
            <a:ext cx="4253345" cy="5693866"/>
          </a:xfrm>
          <a:prstGeom prst="rect">
            <a:avLst/>
          </a:prstGeom>
          <a:noFill/>
        </p:spPr>
        <p:txBody>
          <a:bodyPr wrap="square" rtlCol="0">
            <a:spAutoFit/>
          </a:bodyPr>
          <a:lstStyle/>
          <a:p>
            <a:r>
              <a:rPr lang="en-US" sz="1600" b="1" dirty="0">
                <a:solidFill>
                  <a:srgbClr val="C00000"/>
                </a:solidFill>
                <a:latin typeface="+mj-lt"/>
              </a:rPr>
              <a:t>GUIDING PRINCIPLES </a:t>
            </a:r>
            <a:r>
              <a:rPr lang="en-US" sz="1200" b="1" dirty="0">
                <a:latin typeface="+mj-lt"/>
              </a:rPr>
              <a:t/>
            </a:r>
            <a:br>
              <a:rPr lang="en-US" sz="1200" b="1" dirty="0">
                <a:latin typeface="+mj-lt"/>
              </a:rPr>
            </a:br>
            <a:endParaRPr lang="en-US" sz="1200" b="1" dirty="0">
              <a:latin typeface="+mj-lt"/>
            </a:endParaRPr>
          </a:p>
          <a:p>
            <a:r>
              <a:rPr lang="en-US" sz="1200" b="1" dirty="0">
                <a:latin typeface="+mj-lt"/>
              </a:rPr>
              <a:t>1. A LIFE CYCLE APPROACH </a:t>
            </a:r>
            <a:br>
              <a:rPr lang="en-US" sz="1200" b="1" dirty="0">
                <a:latin typeface="+mj-lt"/>
              </a:rPr>
            </a:br>
            <a:endParaRPr lang="en-US" sz="1200" b="1" dirty="0">
              <a:latin typeface="+mj-lt"/>
            </a:endParaRPr>
          </a:p>
          <a:p>
            <a:r>
              <a:rPr lang="en-US" sz="1200" b="1" dirty="0">
                <a:latin typeface="+mj-lt"/>
              </a:rPr>
              <a:t>2. EARLY PREVENTIVE ACTION</a:t>
            </a:r>
          </a:p>
          <a:p>
            <a:endParaRPr lang="en-US" sz="1200" b="1" dirty="0">
              <a:latin typeface="+mj-lt"/>
            </a:endParaRPr>
          </a:p>
          <a:p>
            <a:r>
              <a:rPr lang="en-US" sz="1200" b="1" dirty="0">
                <a:latin typeface="+mj-lt"/>
              </a:rPr>
              <a:t>3. INCLUSIVE AND GENDER SENSITIVE </a:t>
            </a:r>
          </a:p>
          <a:p>
            <a:endParaRPr lang="en-US" sz="1200" b="1" dirty="0">
              <a:latin typeface="+mj-lt"/>
            </a:endParaRPr>
          </a:p>
          <a:p>
            <a:r>
              <a:rPr lang="en-US" sz="1200" b="1" dirty="0">
                <a:latin typeface="+mj-lt"/>
              </a:rPr>
              <a:t>4. COMMUNITY EMPOWERMENT AND OWNERSHIP </a:t>
            </a:r>
            <a:br>
              <a:rPr lang="en-US" sz="1200" b="1" dirty="0">
                <a:latin typeface="+mj-lt"/>
              </a:rPr>
            </a:br>
            <a:endParaRPr lang="en-US" sz="1200" b="1" dirty="0">
              <a:latin typeface="+mj-lt"/>
            </a:endParaRPr>
          </a:p>
          <a:p>
            <a:r>
              <a:rPr lang="en-US" sz="1200" b="1" dirty="0">
                <a:latin typeface="+mj-lt"/>
              </a:rPr>
              <a:t>5. VALUING, RECOGNIZING AND ENHANCING THE CONTRIBUTION OF ANGANWADI WORKERS. </a:t>
            </a:r>
          </a:p>
          <a:p>
            <a:endParaRPr lang="en-US" sz="1200" b="1" dirty="0">
              <a:latin typeface="+mj-lt"/>
            </a:endParaRPr>
          </a:p>
          <a:p>
            <a:r>
              <a:rPr lang="en-US" sz="1200" b="1" dirty="0">
                <a:latin typeface="+mj-lt"/>
              </a:rPr>
              <a:t>6. DECENTRALIZATION AND FLEXIBILITY </a:t>
            </a:r>
          </a:p>
          <a:p>
            <a:endParaRPr lang="en-US" sz="1200" b="1" dirty="0">
              <a:latin typeface="+mj-lt"/>
            </a:endParaRPr>
          </a:p>
          <a:p>
            <a:r>
              <a:rPr lang="en-US" sz="1200" b="1" dirty="0">
                <a:latin typeface="+mj-lt"/>
              </a:rPr>
              <a:t>7. OWNERSHIP OF PANCHAYATI RAJ INSTITUTIONS AND URBAN LOCAL BODIES </a:t>
            </a:r>
            <a:br>
              <a:rPr lang="en-US" sz="1200" b="1" dirty="0">
                <a:latin typeface="+mj-lt"/>
              </a:rPr>
            </a:br>
            <a:endParaRPr lang="en-US" sz="1200" b="1" dirty="0">
              <a:latin typeface="+mj-lt"/>
            </a:endParaRPr>
          </a:p>
          <a:p>
            <a:r>
              <a:rPr lang="en-US" sz="1200" b="1" dirty="0">
                <a:latin typeface="+mj-lt"/>
              </a:rPr>
              <a:t>8. FOSTER INNOVATION </a:t>
            </a:r>
            <a:br>
              <a:rPr lang="en-US" sz="1200" b="1" dirty="0">
                <a:latin typeface="+mj-lt"/>
              </a:rPr>
            </a:br>
            <a:endParaRPr lang="en-US" sz="1200" b="1" dirty="0">
              <a:latin typeface="+mj-lt"/>
            </a:endParaRPr>
          </a:p>
          <a:p>
            <a:r>
              <a:rPr lang="en-US" sz="1200" b="1" dirty="0">
                <a:latin typeface="+mj-lt"/>
              </a:rPr>
              <a:t>9. INFORMED BY SCIENCE AND EVIDENCE </a:t>
            </a:r>
            <a:br>
              <a:rPr lang="en-US" sz="1200" b="1" dirty="0">
                <a:latin typeface="+mj-lt"/>
              </a:rPr>
            </a:br>
            <a:endParaRPr lang="en-US" sz="1200" b="1" dirty="0">
              <a:latin typeface="+mj-lt"/>
            </a:endParaRPr>
          </a:p>
          <a:p>
            <a:r>
              <a:rPr lang="en-US" sz="1200" b="1" dirty="0">
                <a:latin typeface="+mj-lt"/>
              </a:rPr>
              <a:t>10. ENSURE THAT THERE IS NO CONFLICT OF INTEREST </a:t>
            </a:r>
            <a:r>
              <a:rPr lang="en-US" sz="1200" dirty="0">
                <a:latin typeface="+mj-lt"/>
              </a:rPr>
              <a:t/>
            </a:r>
            <a:br>
              <a:rPr lang="en-US" sz="1200" dirty="0">
                <a:latin typeface="+mj-lt"/>
              </a:rPr>
            </a:br>
            <a:r>
              <a:rPr lang="en-US" sz="1200" dirty="0">
                <a:latin typeface="+mj-lt"/>
              </a:rPr>
              <a:t/>
            </a:r>
            <a:br>
              <a:rPr lang="en-US" sz="1200" dirty="0">
                <a:latin typeface="+mj-lt"/>
              </a:rPr>
            </a:br>
            <a:r>
              <a:rPr lang="en-US" sz="1600" dirty="0">
                <a:latin typeface="+mj-lt"/>
              </a:rPr>
              <a:t/>
            </a:r>
            <a:br>
              <a:rPr lang="en-US" sz="1600" dirty="0">
                <a:latin typeface="+mj-lt"/>
              </a:rPr>
            </a:br>
            <a:r>
              <a:rPr lang="en-US" sz="1600" dirty="0">
                <a:latin typeface="+mj-lt"/>
              </a:rPr>
              <a:t/>
            </a:r>
            <a:br>
              <a:rPr lang="en-US" sz="1600" dirty="0">
                <a:latin typeface="+mj-lt"/>
              </a:rPr>
            </a:br>
            <a:r>
              <a:rPr lang="en-US" sz="1600" dirty="0">
                <a:latin typeface="+mj-lt"/>
              </a:rPr>
              <a:t> </a:t>
            </a:r>
            <a:br>
              <a:rPr lang="en-US" sz="1600" dirty="0">
                <a:latin typeface="+mj-lt"/>
              </a:rPr>
            </a:br>
            <a:endParaRPr lang="en-US" sz="1600" dirty="0">
              <a:latin typeface="+mj-lt"/>
            </a:endParaRPr>
          </a:p>
        </p:txBody>
      </p:sp>
      <p:sp>
        <p:nvSpPr>
          <p:cNvPr id="13" name="TextBox 12"/>
          <p:cNvSpPr txBox="1"/>
          <p:nvPr/>
        </p:nvSpPr>
        <p:spPr>
          <a:xfrm>
            <a:off x="228078" y="6397084"/>
            <a:ext cx="6727681" cy="338554"/>
          </a:xfrm>
          <a:prstGeom prst="rect">
            <a:avLst/>
          </a:prstGeom>
          <a:noFill/>
        </p:spPr>
        <p:txBody>
          <a:bodyPr wrap="square" rtlCol="0">
            <a:spAutoFit/>
          </a:bodyPr>
          <a:lstStyle/>
          <a:p>
            <a:pPr algn="ctr"/>
            <a:r>
              <a:rPr lang="en-US" sz="800" dirty="0"/>
              <a:t>Source: Government of India (2017). National Nutrition Strategy. NITI Aayog</a:t>
            </a:r>
            <a:br>
              <a:rPr lang="en-US" sz="800" dirty="0"/>
            </a:br>
            <a:endParaRPr lang="en-US" sz="800" dirty="0"/>
          </a:p>
        </p:txBody>
      </p:sp>
      <p:pic>
        <p:nvPicPr>
          <p:cNvPr id="12" name="Picture 11">
            <a:extLst>
              <a:ext uri="{FF2B5EF4-FFF2-40B4-BE49-F238E27FC236}">
                <a16:creationId xmlns="" xmlns:a16="http://schemas.microsoft.com/office/drawing/2014/main" id="{81B30EB6-431D-4712-9CFD-E3F10ED4D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9270" y="475341"/>
            <a:ext cx="2069858" cy="332386"/>
          </a:xfrm>
          <a:prstGeom prst="rect">
            <a:avLst/>
          </a:prstGeom>
        </p:spPr>
      </p:pic>
    </p:spTree>
    <p:extLst>
      <p:ext uri="{BB962C8B-B14F-4D97-AF65-F5344CB8AC3E}">
        <p14:creationId xmlns:p14="http://schemas.microsoft.com/office/powerpoint/2010/main" val="76771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287"/>
          <p:cNvPicPr/>
          <p:nvPr/>
        </p:nvPicPr>
        <p:blipFill>
          <a:blip r:embed="rId2">
            <a:duotone>
              <a:schemeClr val="accent3">
                <a:shade val="45000"/>
                <a:satMod val="135000"/>
              </a:schemeClr>
              <a:prstClr val="white"/>
            </a:duotone>
          </a:blip>
          <a:stretch/>
        </p:blipFill>
        <p:spPr>
          <a:xfrm>
            <a:off x="4589131" y="200220"/>
            <a:ext cx="7410846" cy="6447468"/>
          </a:xfrm>
          <a:prstGeom prst="rect">
            <a:avLst/>
          </a:prstGeom>
          <a:noFill/>
          <a:ln>
            <a:noFill/>
          </a:ln>
        </p:spPr>
      </p:pic>
      <p:sp>
        <p:nvSpPr>
          <p:cNvPr id="289" name="CustomShape 1"/>
          <p:cNvSpPr/>
          <p:nvPr/>
        </p:nvSpPr>
        <p:spPr>
          <a:xfrm>
            <a:off x="469564" y="410310"/>
            <a:ext cx="8036718" cy="1144682"/>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90000"/>
              </a:lnSpc>
            </a:pPr>
            <a:r>
              <a:rPr lang="en-US" sz="2400" b="1" spc="-1" dirty="0">
                <a:uFill>
                  <a:solidFill>
                    <a:srgbClr val="FFFFFF"/>
                  </a:solidFill>
                </a:uFill>
                <a:latin typeface="+mj-lt"/>
                <a:cs typeface="Times New Roman" panose="02020603050405020304" pitchFamily="18" charset="0"/>
              </a:rPr>
              <a:t>The 4</a:t>
            </a:r>
            <a:r>
              <a:rPr lang="en-US" sz="2400" b="1" spc="-1" baseline="30000" dirty="0">
                <a:uFill>
                  <a:solidFill>
                    <a:srgbClr val="FFFFFF"/>
                  </a:solidFill>
                </a:uFill>
                <a:latin typeface="+mj-lt"/>
                <a:cs typeface="Times New Roman" panose="02020603050405020304" pitchFamily="18" charset="0"/>
              </a:rPr>
              <a:t>th</a:t>
            </a:r>
            <a:r>
              <a:rPr lang="en-US" sz="2400" b="1" spc="-1" dirty="0">
                <a:uFill>
                  <a:solidFill>
                    <a:srgbClr val="FFFFFF"/>
                  </a:solidFill>
                </a:uFill>
                <a:latin typeface="+mj-lt"/>
                <a:cs typeface="Times New Roman" panose="02020603050405020304" pitchFamily="18" charset="0"/>
              </a:rPr>
              <a:t> Industrial Revolution Is Already Upon Us! Its Gigantic Scale, Speed, Scope, and Complexity Offer New Opportunities and Challenges</a:t>
            </a:r>
          </a:p>
        </p:txBody>
      </p:sp>
      <p:sp>
        <p:nvSpPr>
          <p:cNvPr id="290" name="CustomShape 2"/>
          <p:cNvSpPr/>
          <p:nvPr/>
        </p:nvSpPr>
        <p:spPr>
          <a:xfrm>
            <a:off x="469564" y="1601224"/>
            <a:ext cx="9547896" cy="480401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195955" indent="-195629">
              <a:lnSpc>
                <a:spcPct val="90000"/>
              </a:lnSpc>
              <a:buClr>
                <a:srgbClr val="000000"/>
              </a:buClr>
              <a:buSzPct val="45000"/>
              <a:buFont typeface="Wingdings" charset="2"/>
              <a:buChar char=""/>
            </a:pPr>
            <a:r>
              <a:rPr lang="en-US" b="1" spc="-1" dirty="0">
                <a:solidFill>
                  <a:srgbClr val="C00000"/>
                </a:solidFill>
                <a:uFill>
                  <a:solidFill>
                    <a:srgbClr val="FFFFFF"/>
                  </a:solidFill>
                </a:uFill>
                <a:latin typeface="+mj-lt"/>
                <a:cs typeface="Times New Roman" panose="02020603050405020304" pitchFamily="18" charset="0"/>
              </a:rPr>
              <a:t>Fourth Industrial Revolution: </a:t>
            </a:r>
            <a:r>
              <a:rPr lang="en-US" spc="-1" dirty="0">
                <a:solidFill>
                  <a:srgbClr val="000000"/>
                </a:solidFill>
                <a:uFill>
                  <a:solidFill>
                    <a:srgbClr val="FFFFFF"/>
                  </a:solidFill>
                </a:uFill>
                <a:latin typeface="+mj-lt"/>
                <a:cs typeface="Times New Roman" panose="02020603050405020304" pitchFamily="18" charset="0"/>
              </a:rPr>
              <a:t>Time of extraordinary change in every individual, business, industry and government being impacted by breakthroughs in computing power, connectivity, artificial intelligence (AI), biotechnology and other innovative technologies, robotics, the Internet of Things, autonomous vehicles, 3-D printing, nanotechnology, materials science, energy storage, and quantum computing</a:t>
            </a:r>
          </a:p>
          <a:p>
            <a:pPr marL="195955" indent="-195629">
              <a:lnSpc>
                <a:spcPct val="90000"/>
              </a:lnSpc>
              <a:buClr>
                <a:srgbClr val="000000"/>
              </a:buClr>
              <a:buSzPct val="45000"/>
              <a:buFont typeface="Wingdings" charset="2"/>
              <a:buChar char=""/>
            </a:pPr>
            <a:endParaRPr lang="en-US" spc="-1" dirty="0">
              <a:solidFill>
                <a:srgbClr val="000000"/>
              </a:solidFill>
              <a:uFill>
                <a:solidFill>
                  <a:srgbClr val="FFFFFF"/>
                </a:solidFill>
              </a:uFill>
              <a:latin typeface="+mj-lt"/>
              <a:cs typeface="Times New Roman" panose="02020603050405020304" pitchFamily="18" charset="0"/>
            </a:endParaRPr>
          </a:p>
          <a:p>
            <a:pPr marL="195955" indent="-195629">
              <a:lnSpc>
                <a:spcPct val="90000"/>
              </a:lnSpc>
              <a:buClr>
                <a:srgbClr val="000000"/>
              </a:buClr>
              <a:buSzPct val="45000"/>
              <a:buFont typeface="Wingdings" charset="2"/>
              <a:buChar char=""/>
            </a:pPr>
            <a:r>
              <a:rPr lang="en-US" b="1" spc="-1" dirty="0">
                <a:solidFill>
                  <a:srgbClr val="C00000"/>
                </a:solidFill>
                <a:uFill>
                  <a:solidFill>
                    <a:srgbClr val="FFFFFF"/>
                  </a:solidFill>
                </a:uFill>
                <a:latin typeface="+mj-lt"/>
                <a:cs typeface="Times New Roman" panose="02020603050405020304" pitchFamily="18" charset="0"/>
              </a:rPr>
              <a:t>A fusion of technologies </a:t>
            </a:r>
            <a:r>
              <a:rPr lang="en-US" spc="-1" dirty="0">
                <a:solidFill>
                  <a:srgbClr val="000000"/>
                </a:solidFill>
                <a:uFill>
                  <a:solidFill>
                    <a:srgbClr val="FFFFFF"/>
                  </a:solidFill>
                </a:uFill>
                <a:latin typeface="+mj-lt"/>
                <a:cs typeface="Times New Roman" panose="02020603050405020304" pitchFamily="18" charset="0"/>
              </a:rPr>
              <a:t>blurring the lines between the physical, digital, and biological spheres.</a:t>
            </a:r>
          </a:p>
          <a:p>
            <a:pPr marL="326">
              <a:lnSpc>
                <a:spcPct val="90000"/>
              </a:lnSpc>
              <a:buClr>
                <a:srgbClr val="000000"/>
              </a:buClr>
              <a:buSzPct val="45000"/>
            </a:pPr>
            <a:endParaRPr lang="en-US" spc="-1" dirty="0">
              <a:solidFill>
                <a:srgbClr val="000000"/>
              </a:solidFill>
              <a:uFill>
                <a:solidFill>
                  <a:srgbClr val="FFFFFF"/>
                </a:solidFill>
              </a:uFill>
              <a:latin typeface="+mj-lt"/>
              <a:cs typeface="Times New Roman" panose="02020603050405020304" pitchFamily="18" charset="0"/>
            </a:endParaRPr>
          </a:p>
          <a:p>
            <a:pPr marL="195955" indent="-195629">
              <a:lnSpc>
                <a:spcPct val="90000"/>
              </a:lnSpc>
              <a:buClr>
                <a:srgbClr val="000000"/>
              </a:buClr>
              <a:buSzPct val="45000"/>
              <a:buFont typeface="Wingdings" charset="2"/>
              <a:buChar char=""/>
            </a:pPr>
            <a:r>
              <a:rPr lang="en-US" b="1" spc="-1" dirty="0">
                <a:solidFill>
                  <a:srgbClr val="C00000"/>
                </a:solidFill>
                <a:uFill>
                  <a:solidFill>
                    <a:srgbClr val="FFFFFF"/>
                  </a:solidFill>
                </a:uFill>
                <a:latin typeface="+mj-lt"/>
                <a:cs typeface="Times New Roman" panose="02020603050405020304" pitchFamily="18" charset="0"/>
              </a:rPr>
              <a:t>4</a:t>
            </a:r>
            <a:r>
              <a:rPr lang="en-US" b="1" spc="-1" baseline="30000" dirty="0">
                <a:solidFill>
                  <a:srgbClr val="C00000"/>
                </a:solidFill>
                <a:uFill>
                  <a:solidFill>
                    <a:srgbClr val="FFFFFF"/>
                  </a:solidFill>
                </a:uFill>
                <a:latin typeface="+mj-lt"/>
                <a:cs typeface="Times New Roman" panose="02020603050405020304" pitchFamily="18" charset="0"/>
              </a:rPr>
              <a:t>th</a:t>
            </a:r>
            <a:r>
              <a:rPr lang="en-US" b="1" spc="-1" dirty="0">
                <a:solidFill>
                  <a:srgbClr val="C00000"/>
                </a:solidFill>
                <a:uFill>
                  <a:solidFill>
                    <a:srgbClr val="FFFFFF"/>
                  </a:solidFill>
                </a:uFill>
                <a:latin typeface="+mj-lt"/>
                <a:cs typeface="Times New Roman" panose="02020603050405020304" pitchFamily="18" charset="0"/>
              </a:rPr>
              <a:t> Revolution </a:t>
            </a:r>
            <a:r>
              <a:rPr lang="en-US" spc="-1" dirty="0">
                <a:solidFill>
                  <a:srgbClr val="000000"/>
                </a:solidFill>
                <a:uFill>
                  <a:solidFill>
                    <a:srgbClr val="FFFFFF"/>
                  </a:solidFill>
                </a:uFill>
                <a:latin typeface="+mj-lt"/>
                <a:cs typeface="Times New Roman" panose="02020603050405020304" pitchFamily="18" charset="0"/>
              </a:rPr>
              <a:t>has no boundaries and high velocity.</a:t>
            </a:r>
          </a:p>
          <a:p>
            <a:pPr marL="195955" indent="-195629">
              <a:lnSpc>
                <a:spcPct val="90000"/>
              </a:lnSpc>
              <a:buClr>
                <a:srgbClr val="000000"/>
              </a:buClr>
              <a:buSzPct val="45000"/>
              <a:buFont typeface="Wingdings" charset="2"/>
              <a:buChar char=""/>
            </a:pPr>
            <a:r>
              <a:rPr lang="en-US" spc="-1" dirty="0">
                <a:solidFill>
                  <a:srgbClr val="000000"/>
                </a:solidFill>
                <a:uFill>
                  <a:solidFill>
                    <a:srgbClr val="FFFFFF"/>
                  </a:solidFill>
                </a:uFill>
                <a:latin typeface="+mj-lt"/>
                <a:cs typeface="Times New Roman" panose="02020603050405020304" pitchFamily="18" charset="0"/>
              </a:rPr>
              <a:t>How Different from First Three Revolutions India has not yet completed?</a:t>
            </a:r>
          </a:p>
          <a:p>
            <a:pPr>
              <a:lnSpc>
                <a:spcPct val="100000"/>
              </a:lnSpc>
            </a:pPr>
            <a:endParaRPr lang="en-US" spc="-1" dirty="0">
              <a:solidFill>
                <a:srgbClr val="000000"/>
              </a:solidFill>
              <a:uFill>
                <a:solidFill>
                  <a:srgbClr val="FFFFFF"/>
                </a:solidFill>
              </a:uFill>
              <a:latin typeface="+mj-lt"/>
              <a:cs typeface="Times New Roman" panose="02020603050405020304" pitchFamily="18" charset="0"/>
            </a:endParaRPr>
          </a:p>
          <a:p>
            <a:pPr marL="195955" indent="-195629">
              <a:lnSpc>
                <a:spcPct val="90000"/>
              </a:lnSpc>
              <a:buClr>
                <a:srgbClr val="000000"/>
              </a:buClr>
              <a:buSzPct val="45000"/>
              <a:buFont typeface="Wingdings" charset="2"/>
              <a:buChar char=""/>
            </a:pPr>
            <a:r>
              <a:rPr lang="en-US" b="1" spc="-1" dirty="0">
                <a:solidFill>
                  <a:srgbClr val="C00000"/>
                </a:solidFill>
                <a:uFill>
                  <a:solidFill>
                    <a:srgbClr val="FFFFFF"/>
                  </a:solidFill>
                </a:uFill>
                <a:latin typeface="+mj-lt"/>
                <a:cs typeface="Times New Roman" panose="02020603050405020304" pitchFamily="18" charset="0"/>
              </a:rPr>
              <a:t>First Industrial Revolution:</a:t>
            </a:r>
            <a:r>
              <a:rPr lang="en-US" b="1" spc="-1" dirty="0">
                <a:solidFill>
                  <a:srgbClr val="000000"/>
                </a:solidFill>
                <a:uFill>
                  <a:solidFill>
                    <a:srgbClr val="FFFFFF"/>
                  </a:solidFill>
                </a:uFill>
                <a:latin typeface="+mj-lt"/>
                <a:cs typeface="Times New Roman" panose="02020603050405020304" pitchFamily="18" charset="0"/>
              </a:rPr>
              <a:t> </a:t>
            </a:r>
            <a:r>
              <a:rPr lang="en-US" spc="-1" dirty="0">
                <a:solidFill>
                  <a:srgbClr val="000000"/>
                </a:solidFill>
                <a:uFill>
                  <a:solidFill>
                    <a:srgbClr val="FFFFFF"/>
                  </a:solidFill>
                </a:uFill>
                <a:latin typeface="+mj-lt"/>
                <a:cs typeface="Times New Roman" panose="02020603050405020304" pitchFamily="18" charset="0"/>
              </a:rPr>
              <a:t>water and steam power to mechanize production. </a:t>
            </a:r>
          </a:p>
          <a:p>
            <a:pPr marL="195955" indent="-195629">
              <a:lnSpc>
                <a:spcPct val="90000"/>
              </a:lnSpc>
              <a:buClr>
                <a:srgbClr val="000000"/>
              </a:buClr>
              <a:buSzPct val="45000"/>
              <a:buFont typeface="Wingdings" charset="2"/>
              <a:buChar char=""/>
            </a:pPr>
            <a:r>
              <a:rPr lang="en-US" b="1" spc="-1" dirty="0">
                <a:solidFill>
                  <a:srgbClr val="C00000"/>
                </a:solidFill>
                <a:uFill>
                  <a:solidFill>
                    <a:srgbClr val="FFFFFF"/>
                  </a:solidFill>
                </a:uFill>
                <a:latin typeface="+mj-lt"/>
                <a:cs typeface="Times New Roman" panose="02020603050405020304" pitchFamily="18" charset="0"/>
              </a:rPr>
              <a:t>Second Industrial Revolution: </a:t>
            </a:r>
            <a:r>
              <a:rPr lang="en-US" spc="-1" dirty="0">
                <a:solidFill>
                  <a:srgbClr val="000000"/>
                </a:solidFill>
                <a:uFill>
                  <a:solidFill>
                    <a:srgbClr val="FFFFFF"/>
                  </a:solidFill>
                </a:uFill>
                <a:latin typeface="+mj-lt"/>
                <a:cs typeface="Times New Roman" panose="02020603050405020304" pitchFamily="18" charset="0"/>
              </a:rPr>
              <a:t>used electric power to create mass production. </a:t>
            </a:r>
          </a:p>
          <a:p>
            <a:pPr marL="195955" indent="-195629">
              <a:lnSpc>
                <a:spcPct val="90000"/>
              </a:lnSpc>
              <a:buClr>
                <a:srgbClr val="000000"/>
              </a:buClr>
              <a:buSzPct val="45000"/>
              <a:buFont typeface="Wingdings" charset="2"/>
              <a:buChar char=""/>
            </a:pPr>
            <a:r>
              <a:rPr lang="en-US" b="1" spc="-1" dirty="0">
                <a:solidFill>
                  <a:srgbClr val="C00000"/>
                </a:solidFill>
                <a:uFill>
                  <a:solidFill>
                    <a:srgbClr val="FFFFFF"/>
                  </a:solidFill>
                </a:uFill>
                <a:latin typeface="+mj-lt"/>
                <a:cs typeface="Times New Roman" panose="02020603050405020304" pitchFamily="18" charset="0"/>
              </a:rPr>
              <a:t>Third Industrial Revolution: </a:t>
            </a:r>
            <a:r>
              <a:rPr lang="en-US" spc="-1" dirty="0">
                <a:solidFill>
                  <a:srgbClr val="000000"/>
                </a:solidFill>
                <a:uFill>
                  <a:solidFill>
                    <a:srgbClr val="FFFFFF"/>
                  </a:solidFill>
                </a:uFill>
                <a:latin typeface="+mj-lt"/>
                <a:cs typeface="Times New Roman" panose="02020603050405020304" pitchFamily="18" charset="0"/>
              </a:rPr>
              <a:t>electronics and information technology to automate production</a:t>
            </a:r>
          </a:p>
        </p:txBody>
      </p:sp>
      <p:pic>
        <p:nvPicPr>
          <p:cNvPr id="12" name="Picture 11">
            <a:extLst>
              <a:ext uri="{FF2B5EF4-FFF2-40B4-BE49-F238E27FC236}">
                <a16:creationId xmlns="" xmlns:a16="http://schemas.microsoft.com/office/drawing/2014/main" id="{BEA57A14-573E-40C2-AE2D-7A19D2B5B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270" y="475341"/>
            <a:ext cx="2069858" cy="332386"/>
          </a:xfrm>
          <a:prstGeom prst="rect">
            <a:avLst/>
          </a:prstGeom>
        </p:spPr>
      </p:pic>
    </p:spTree>
    <p:extLst>
      <p:ext uri="{BB962C8B-B14F-4D97-AF65-F5344CB8AC3E}">
        <p14:creationId xmlns:p14="http://schemas.microsoft.com/office/powerpoint/2010/main" val="282120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6055" y="1692194"/>
            <a:ext cx="5735781" cy="4351338"/>
          </a:xfrm>
        </p:spPr>
        <p:txBody>
          <a:bodyPr>
            <a:normAutofit/>
          </a:bodyPr>
          <a:lstStyle/>
          <a:p>
            <a:pPr>
              <a:lnSpc>
                <a:spcPct val="150000"/>
              </a:lnSpc>
            </a:pPr>
            <a:r>
              <a:rPr lang="en-US" sz="2000" dirty="0">
                <a:latin typeface="+mj-lt"/>
              </a:rPr>
              <a:t>Role of Minimum Support Prices (MSPs)</a:t>
            </a:r>
          </a:p>
          <a:p>
            <a:pPr>
              <a:lnSpc>
                <a:spcPct val="150000"/>
              </a:lnSpc>
            </a:pPr>
            <a:r>
              <a:rPr lang="en-US" sz="2000" dirty="0">
                <a:latin typeface="+mj-lt"/>
              </a:rPr>
              <a:t>Attempts to Reform Agricultural Produce Market Committee (APMC) Act</a:t>
            </a:r>
          </a:p>
          <a:p>
            <a:pPr>
              <a:lnSpc>
                <a:spcPct val="150000"/>
              </a:lnSpc>
            </a:pPr>
            <a:r>
              <a:rPr lang="en-US" sz="2000" dirty="0">
                <a:latin typeface="+mj-lt"/>
              </a:rPr>
              <a:t>E-Nam (National Agriculture Market) Scheme</a:t>
            </a:r>
          </a:p>
          <a:p>
            <a:pPr>
              <a:lnSpc>
                <a:spcPct val="150000"/>
              </a:lnSpc>
            </a:pPr>
            <a:r>
              <a:rPr lang="en-US" sz="2000" dirty="0">
                <a:latin typeface="+mj-lt"/>
              </a:rPr>
              <a:t>99 Irrigation Projects by 2019</a:t>
            </a:r>
          </a:p>
        </p:txBody>
      </p:sp>
      <p:sp>
        <p:nvSpPr>
          <p:cNvPr id="2" name="Title 1"/>
          <p:cNvSpPr>
            <a:spLocks noGrp="1"/>
          </p:cNvSpPr>
          <p:nvPr>
            <p:ph type="title"/>
          </p:nvPr>
        </p:nvSpPr>
        <p:spPr>
          <a:xfrm>
            <a:off x="6485036" y="493214"/>
            <a:ext cx="6054436" cy="1325563"/>
          </a:xfrm>
        </p:spPr>
        <p:txBody>
          <a:bodyPr>
            <a:normAutofit/>
          </a:bodyPr>
          <a:lstStyle/>
          <a:p>
            <a:r>
              <a:rPr lang="en-US" sz="3200" b="1" dirty="0">
                <a:solidFill>
                  <a:srgbClr val="C00000"/>
                </a:solidFill>
              </a:rPr>
              <a:t>Less Progress On?</a:t>
            </a:r>
          </a:p>
        </p:txBody>
      </p:sp>
      <p:sp>
        <p:nvSpPr>
          <p:cNvPr id="4" name="TextBox 3"/>
          <p:cNvSpPr txBox="1"/>
          <p:nvPr/>
        </p:nvSpPr>
        <p:spPr>
          <a:xfrm>
            <a:off x="471054" y="429487"/>
            <a:ext cx="5167745" cy="1077218"/>
          </a:xfrm>
          <a:prstGeom prst="rect">
            <a:avLst/>
          </a:prstGeom>
          <a:noFill/>
        </p:spPr>
        <p:txBody>
          <a:bodyPr wrap="square" rtlCol="0">
            <a:spAutoFit/>
          </a:bodyPr>
          <a:lstStyle/>
          <a:p>
            <a:r>
              <a:rPr lang="en-US" sz="3200" b="1" dirty="0">
                <a:solidFill>
                  <a:schemeClr val="accent6"/>
                </a:solidFill>
                <a:latin typeface="+mj-lt"/>
              </a:rPr>
              <a:t>India has made impressive progress in</a:t>
            </a:r>
            <a:endParaRPr lang="en-US" sz="3200" dirty="0">
              <a:solidFill>
                <a:schemeClr val="accent6"/>
              </a:solidFill>
              <a:latin typeface="+mj-lt"/>
            </a:endParaRPr>
          </a:p>
        </p:txBody>
      </p:sp>
      <p:sp>
        <p:nvSpPr>
          <p:cNvPr id="5" name="TextBox 4"/>
          <p:cNvSpPr txBox="1"/>
          <p:nvPr/>
        </p:nvSpPr>
        <p:spPr>
          <a:xfrm>
            <a:off x="422563" y="1612978"/>
            <a:ext cx="5763492" cy="4739759"/>
          </a:xfrm>
          <a:prstGeom prst="rect">
            <a:avLst/>
          </a:prstGeom>
          <a:noFill/>
        </p:spPr>
        <p:txBody>
          <a:bodyPr wrap="square" rtlCol="0">
            <a:spAutoFit/>
          </a:bodyPr>
          <a:lstStyle/>
          <a:p>
            <a:pPr marL="228600" indent="-228600">
              <a:lnSpc>
                <a:spcPct val="130000"/>
              </a:lnSpc>
              <a:spcBef>
                <a:spcPts val="1000"/>
              </a:spcBef>
              <a:buFont typeface="Arial" panose="020B0604020202020204" pitchFamily="34" charset="0"/>
              <a:buChar char="•"/>
            </a:pPr>
            <a:r>
              <a:rPr lang="en-US" sz="2000" dirty="0">
                <a:latin typeface="+mj-lt"/>
              </a:rPr>
              <a:t> GOI's Digital India Policy </a:t>
            </a:r>
          </a:p>
          <a:p>
            <a:pPr marL="228600" indent="-228600">
              <a:lnSpc>
                <a:spcPct val="130000"/>
              </a:lnSpc>
              <a:spcBef>
                <a:spcPts val="1000"/>
              </a:spcBef>
              <a:buFont typeface="Arial" panose="020B0604020202020204" pitchFamily="34" charset="0"/>
              <a:buChar char="•"/>
            </a:pPr>
            <a:r>
              <a:rPr lang="en-US" sz="2000" dirty="0">
                <a:latin typeface="+mj-lt"/>
              </a:rPr>
              <a:t>A Nationally Cascading Public Ecosystem </a:t>
            </a:r>
          </a:p>
          <a:p>
            <a:pPr marL="228600" indent="-228600">
              <a:lnSpc>
                <a:spcPct val="130000"/>
              </a:lnSpc>
              <a:spcBef>
                <a:spcPts val="1000"/>
              </a:spcBef>
              <a:buFont typeface="Arial" panose="020B0604020202020204" pitchFamily="34" charset="0"/>
              <a:buChar char="•"/>
            </a:pPr>
            <a:r>
              <a:rPr lang="en-US" sz="2000" dirty="0">
                <a:latin typeface="+mj-lt"/>
              </a:rPr>
              <a:t>JAM—Jan Dhan (the Prime Minister’s initiative to open universal bank accounts), Aadhaar, and Mobile phones</a:t>
            </a:r>
          </a:p>
          <a:p>
            <a:pPr marL="228600" indent="-228600">
              <a:lnSpc>
                <a:spcPct val="130000"/>
              </a:lnSpc>
              <a:spcBef>
                <a:spcPts val="1000"/>
              </a:spcBef>
              <a:buFont typeface="Arial" panose="020B0604020202020204" pitchFamily="34" charset="0"/>
              <a:buChar char="•"/>
            </a:pPr>
            <a:r>
              <a:rPr lang="en-US" sz="2000" dirty="0">
                <a:latin typeface="+mj-lt"/>
              </a:rPr>
              <a:t>LPG Subsidy</a:t>
            </a:r>
          </a:p>
          <a:p>
            <a:pPr marL="228600" indent="-228600">
              <a:lnSpc>
                <a:spcPct val="130000"/>
              </a:lnSpc>
              <a:spcBef>
                <a:spcPts val="1000"/>
              </a:spcBef>
              <a:buFont typeface="Arial" panose="020B0604020202020204" pitchFamily="34" charset="0"/>
              <a:buChar char="•"/>
            </a:pPr>
            <a:r>
              <a:rPr lang="en-US" sz="2000" dirty="0">
                <a:latin typeface="+mj-lt"/>
              </a:rPr>
              <a:t>Direct Transfers on MGNREG Scheme</a:t>
            </a:r>
          </a:p>
          <a:p>
            <a:pPr marL="228600" indent="-228600">
              <a:lnSpc>
                <a:spcPct val="130000"/>
              </a:lnSpc>
              <a:spcBef>
                <a:spcPts val="1000"/>
              </a:spcBef>
              <a:buFont typeface="Arial" panose="020B0604020202020204" pitchFamily="34" charset="0"/>
              <a:buChar char="•"/>
            </a:pPr>
            <a:r>
              <a:rPr lang="en-US" sz="2000" dirty="0">
                <a:latin typeface="+mj-lt"/>
              </a:rPr>
              <a:t>From Food in kind to cash transfers?</a:t>
            </a:r>
          </a:p>
          <a:p>
            <a:pPr marL="228600" indent="-228600">
              <a:lnSpc>
                <a:spcPct val="130000"/>
              </a:lnSpc>
              <a:spcBef>
                <a:spcPts val="1000"/>
              </a:spcBef>
              <a:buFont typeface="Arial" panose="020B0604020202020204" pitchFamily="34" charset="0"/>
              <a:buChar char="•"/>
            </a:pPr>
            <a:r>
              <a:rPr lang="en-US" sz="2000" dirty="0">
                <a:latin typeface="+mj-lt"/>
              </a:rPr>
              <a:t>Land Registration</a:t>
            </a:r>
          </a:p>
          <a:p>
            <a:endParaRPr lang="en-US" sz="1600" dirty="0">
              <a:latin typeface="+mj-lt"/>
            </a:endParaRPr>
          </a:p>
        </p:txBody>
      </p:sp>
      <p:pic>
        <p:nvPicPr>
          <p:cNvPr id="7" name="Picture 6">
            <a:extLst>
              <a:ext uri="{FF2B5EF4-FFF2-40B4-BE49-F238E27FC236}">
                <a16:creationId xmlns="" xmlns:a16="http://schemas.microsoft.com/office/drawing/2014/main" id="{35DF0DDD-5003-433B-B2B1-DFE1EBA38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9270" y="475341"/>
            <a:ext cx="2069858" cy="332386"/>
          </a:xfrm>
          <a:prstGeom prst="rect">
            <a:avLst/>
          </a:prstGeom>
        </p:spPr>
      </p:pic>
      <p:cxnSp>
        <p:nvCxnSpPr>
          <p:cNvPr id="9" name="Straight Connector 8">
            <a:extLst>
              <a:ext uri="{FF2B5EF4-FFF2-40B4-BE49-F238E27FC236}">
                <a16:creationId xmlns="" xmlns:a16="http://schemas.microsoft.com/office/drawing/2014/main" id="{AE88D07C-7CC1-48BA-88EE-863289F456AC}"/>
              </a:ext>
            </a:extLst>
          </p:cNvPr>
          <p:cNvCxnSpPr/>
          <p:nvPr/>
        </p:nvCxnSpPr>
        <p:spPr>
          <a:xfrm>
            <a:off x="6135624" y="475341"/>
            <a:ext cx="0" cy="56602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69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9911</TotalTime>
  <Words>2698</Words>
  <Application>Microsoft Office PowerPoint</Application>
  <PresentationFormat>Custom</PresentationFormat>
  <Paragraphs>413</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Incentives and Rewards for Scaling Up Innovations: Reflections on Food and Agriculture in India over 70 Years of Independence  </vt:lpstr>
      <vt:lpstr>Tribute: Honor, Pleasure and Thanks </vt:lpstr>
      <vt:lpstr>PowerPoint Presentation</vt:lpstr>
      <vt:lpstr>PowerPoint Presentation</vt:lpstr>
      <vt:lpstr>First Some Good News on India Besides the Obvious: We are the largest thriving democracy where leadership and systems operate differently than in Authoritarian Systems. But systems matter.</vt:lpstr>
      <vt:lpstr>PowerPoint Presentation</vt:lpstr>
      <vt:lpstr>India Has A Newly Minted Nutrition Mission and Strategy</vt:lpstr>
      <vt:lpstr>PowerPoint Presentation</vt:lpstr>
      <vt:lpstr>Less Progress On?</vt:lpstr>
      <vt:lpstr>My Argument:  Time for an Overarching Food and Agricultural Strategy: Need for Integrating Piecmeal Initiatives Into More Investment &amp; Institutional Reforms to Support GOI’s Welcome Embrace of the 4th Industrial Revolution</vt:lpstr>
      <vt:lpstr>PowerPoint Presentation</vt:lpstr>
      <vt:lpstr>What do we (economists) typically Understand by Incentives and Rewards to Innovation?</vt:lpstr>
      <vt:lpstr>PowerPoint Presentation</vt:lpstr>
      <vt:lpstr>PowerPoint Presentation</vt:lpstr>
      <vt:lpstr>Structural Transformation Has Been Harder to Achieve in India Than Among Asian Tigers</vt:lpstr>
      <vt:lpstr>Sustainability Challenges: Waning Role of Traditional Breadbaskets in Western India and  Underexploited potential In Eastern India?</vt:lpstr>
      <vt:lpstr> Indian Agricultural Transformation Comparatively with Its Neighbors</vt:lpstr>
      <vt:lpstr>PowerPoint Presentation</vt:lpstr>
      <vt:lpstr>PowerPoint Presentation</vt:lpstr>
      <vt:lpstr>PowerPoint Presentation</vt:lpstr>
      <vt:lpstr>PowerPoint Presentation</vt:lpstr>
      <vt:lpstr>Indian Agriculture Is Still Highly dependent on Rainfall</vt:lpstr>
      <vt:lpstr>PM’s Har Khet Ko Pani  Must be viewed from  Sustainability/Water Governance Perspective: </vt:lpstr>
      <vt:lpstr>Have Water Policy  Innovations Since 2003 Improved Groundwater Control?: </vt:lpstr>
      <vt:lpstr>PowerPoint Presentation</vt:lpstr>
      <vt:lpstr>Slow Growth of Manufacturing</vt:lpstr>
      <vt:lpstr>Why Slow Agricultural Productivity Growth and Transformation?</vt:lpstr>
      <vt:lpstr>PowerPoint Presentation</vt:lpstr>
      <vt:lpstr>PowerPoint Presentation</vt:lpstr>
      <vt:lpstr>PowerPoint Presentation</vt:lpstr>
      <vt:lpstr>Less Deployment of Scientific Human Capital in Agriculture</vt:lpstr>
      <vt:lpstr>PowerPoint Presentation</vt:lpstr>
      <vt:lpstr>Differences in Human and Institutional  Intensity: India and China</vt:lpstr>
      <vt:lpstr>Unequal Status of Women</vt:lpstr>
      <vt:lpstr>“India Still Facing A Hunger Challenge”—</vt:lpstr>
      <vt:lpstr>PowerPoint Presentation</vt:lpstr>
      <vt:lpstr>What to do  About Nutrition? Implementation at the State level and Below the Challenge </vt:lpstr>
      <vt:lpstr>PowerPoint Presentation</vt:lpstr>
      <vt:lpstr>What Policy Reforms Going Forward?</vt:lpstr>
      <vt:lpstr>Where will resources come from?</vt:lpstr>
      <vt:lpstr>PowerPoint Presentation</vt:lpstr>
      <vt:lpstr>Roles of Center and States in a Decentralized Democracy  Focus on Bottom Up Implementation, Capacity, Monitoring, Evaluation and Learning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Incentives and Rewards to Innovation in a Rapidly Changing Global Environment</dc:title>
  <dc:creator>Huseynov, Nariman</dc:creator>
  <cp:lastModifiedBy>Uma Lele</cp:lastModifiedBy>
  <cp:revision>372</cp:revision>
  <dcterms:created xsi:type="dcterms:W3CDTF">2017-04-04T16:17:28Z</dcterms:created>
  <dcterms:modified xsi:type="dcterms:W3CDTF">2017-11-10T20:24:34Z</dcterms:modified>
</cp:coreProperties>
</file>