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drawings/drawing2.xml" ContentType="application/vnd.openxmlformats-officedocument.drawingml.chartshapes+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drawings/drawing3.xml" ContentType="application/vnd.openxmlformats-officedocument.drawingml.chartshapes+xml"/>
  <Override PartName="/ppt/notesSlides/notesSlide3.xml" ContentType="application/vnd.openxmlformats-officedocument.presentationml.notesSlide+xml"/>
  <Override PartName="/ppt/charts/chart20.xml" ContentType="application/vnd.openxmlformats-officedocument.drawingml.chart+xml"/>
  <Override PartName="/ppt/theme/themeOverride19.xml" ContentType="application/vnd.openxmlformats-officedocument.themeOverride+xml"/>
  <Override PartName="/ppt/charts/chart21.xml" ContentType="application/vnd.openxmlformats-officedocument.drawingml.chart+xml"/>
  <Override PartName="/ppt/theme/themeOverride20.xml" ContentType="application/vnd.openxmlformats-officedocument.themeOverride+xml"/>
  <Override PartName="/ppt/charts/chart22.xml" ContentType="application/vnd.openxmlformats-officedocument.drawingml.chart+xml"/>
  <Override PartName="/ppt/theme/themeOverride21.xml" ContentType="application/vnd.openxmlformats-officedocument.themeOverride+xml"/>
  <Override PartName="/ppt/charts/chart23.xml" ContentType="application/vnd.openxmlformats-officedocument.drawingml.chart+xml"/>
  <Override PartName="/ppt/theme/themeOverride22.xml" ContentType="application/vnd.openxmlformats-officedocument.themeOverride+xml"/>
  <Override PartName="/ppt/notesSlides/notesSlide4.xml" ContentType="application/vnd.openxmlformats-officedocument.presentationml.notesSlide+xml"/>
  <Override PartName="/ppt/charts/chart24.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5.xml" ContentType="application/vnd.openxmlformats-officedocument.drawingml.chart+xml"/>
  <Override PartName="/ppt/theme/themeOverride23.xml" ContentType="application/vnd.openxmlformats-officedocument.themeOverride+xml"/>
  <Override PartName="/ppt/charts/chart26.xml" ContentType="application/vnd.openxmlformats-officedocument.drawingml.chart+xml"/>
  <Override PartName="/ppt/charts/chart27.xml" ContentType="application/vnd.openxmlformats-officedocument.drawingml.chart+xml"/>
  <Override PartName="/ppt/theme/themeOverride24.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53" r:id="rId2"/>
    <p:sldId id="556" r:id="rId3"/>
    <p:sldId id="379" r:id="rId4"/>
    <p:sldId id="456" r:id="rId5"/>
    <p:sldId id="493" r:id="rId6"/>
    <p:sldId id="540" r:id="rId7"/>
    <p:sldId id="548" r:id="rId8"/>
    <p:sldId id="562" r:id="rId9"/>
    <p:sldId id="541" r:id="rId10"/>
    <p:sldId id="495" r:id="rId11"/>
    <p:sldId id="543" r:id="rId12"/>
    <p:sldId id="545" r:id="rId13"/>
    <p:sldId id="565" r:id="rId14"/>
    <p:sldId id="566" r:id="rId15"/>
    <p:sldId id="567" r:id="rId16"/>
    <p:sldId id="445" r:id="rId17"/>
    <p:sldId id="446" r:id="rId18"/>
    <p:sldId id="498" r:id="rId19"/>
    <p:sldId id="500" r:id="rId20"/>
    <p:sldId id="502" r:id="rId21"/>
    <p:sldId id="503" r:id="rId22"/>
    <p:sldId id="504" r:id="rId23"/>
    <p:sldId id="505" r:id="rId24"/>
    <p:sldId id="506" r:id="rId25"/>
    <p:sldId id="507" r:id="rId26"/>
    <p:sldId id="508" r:id="rId27"/>
    <p:sldId id="509" r:id="rId28"/>
    <p:sldId id="510" r:id="rId29"/>
    <p:sldId id="511" r:id="rId30"/>
    <p:sldId id="512" r:id="rId31"/>
    <p:sldId id="449" r:id="rId32"/>
    <p:sldId id="387" r:id="rId33"/>
    <p:sldId id="399" r:id="rId34"/>
    <p:sldId id="458" r:id="rId35"/>
    <p:sldId id="557" r:id="rId36"/>
    <p:sldId id="537" r:id="rId37"/>
    <p:sldId id="570" r:id="rId38"/>
    <p:sldId id="539" r:id="rId39"/>
    <p:sldId id="571" r:id="rId40"/>
    <p:sldId id="516" r:id="rId41"/>
    <p:sldId id="517" r:id="rId42"/>
    <p:sldId id="572" r:id="rId43"/>
    <p:sldId id="560" r:id="rId44"/>
    <p:sldId id="573" r:id="rId45"/>
    <p:sldId id="561" r:id="rId46"/>
    <p:sldId id="558"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ma" initials="U" lastIdx="44" clrIdx="0"/>
  <p:cmAuthor id="1" name="Sambuddha" initials="S" lastIdx="6"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FB8F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78" autoAdjust="0"/>
    <p:restoredTop sz="94381" autoAdjust="0"/>
  </p:normalViewPr>
  <p:slideViewPr>
    <p:cSldViewPr snapToGrid="0">
      <p:cViewPr>
        <p:scale>
          <a:sx n="100" d="100"/>
          <a:sy n="100" d="100"/>
        </p:scale>
        <p:origin x="-48" y="1280"/>
      </p:cViewPr>
      <p:guideLst>
        <p:guide orient="horz" pos="2160"/>
        <p:guide pos="3840"/>
      </p:guideLst>
    </p:cSldViewPr>
  </p:slideViewPr>
  <p:notesTextViewPr>
    <p:cViewPr>
      <p:scale>
        <a:sx n="1" d="1"/>
        <a:sy n="1" d="1"/>
      </p:scale>
      <p:origin x="0" y="0"/>
    </p:cViewPr>
  </p:notesTextViewPr>
  <p:sorterViewPr>
    <p:cViewPr>
      <p:scale>
        <a:sx n="90" d="100"/>
        <a:sy n="90" d="100"/>
      </p:scale>
      <p:origin x="0" y="20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embeddings/oleObject6.bin"/><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embeddings/oleObject7.bin"/><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embeddings/oleObject8.bin"/><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embeddings/oleObject9.bin"/><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embeddings/oleObject10.bin"/><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oleObject" Target="../embeddings/oleObject11.bin"/><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oleObject" Target="file:///C:\Users\sambuddhag\Desktop\TANSFORMATION%20CHAPTER%20--MAY%202016\B%20P%20PAL%20PPT--FEB%202017\ASTI%20CHINA%20VS%20INDIA.xlsx" TargetMode="External"/><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Excel_Worksheet6.xlsx"/><Relationship Id="rId1" Type="http://schemas.openxmlformats.org/officeDocument/2006/relationships/themeOverride" Target="../theme/themeOverride18.xml"/><Relationship Id="rId4" Type="http://schemas.microsoft.com/office/2011/relationships/chartStyle" Target="style1.xml"/></Relationships>
</file>

<file path=ppt/charts/_rels/chart19.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chartUserShapes" Target="../drawings/drawing3.xml"/><Relationship Id="rId1" Type="http://schemas.openxmlformats.org/officeDocument/2006/relationships/oleObject" Target="file:///C:\Users\sambuddhag\Desktop\Emission%20data.xlsx" TargetMode="External"/><Relationship Id="rId4" Type="http://schemas.microsoft.com/office/2011/relationships/chartStyle" Target="style2.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package" Target="../embeddings/Microsoft_Excel_Worksheet7.xlsx"/><Relationship Id="rId1" Type="http://schemas.openxmlformats.org/officeDocument/2006/relationships/themeOverride" Target="../theme/themeOverride19.xml"/><Relationship Id="rId4"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package" Target="../embeddings/Microsoft_Excel_Worksheet8.xlsx"/><Relationship Id="rId1" Type="http://schemas.openxmlformats.org/officeDocument/2006/relationships/themeOverride" Target="../theme/themeOverride20.xml"/><Relationship Id="rId4"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package" Target="../embeddings/Microsoft_Excel_Worksheet9.xlsx"/><Relationship Id="rId1" Type="http://schemas.openxmlformats.org/officeDocument/2006/relationships/themeOverride" Target="../theme/themeOverride21.xml"/><Relationship Id="rId4"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microsoft.com/office/2011/relationships/chartColorStyle" Target="colors7.xml"/><Relationship Id="rId2" Type="http://schemas.openxmlformats.org/officeDocument/2006/relationships/package" Target="../embeddings/Microsoft_Excel_Worksheet10.xlsx"/><Relationship Id="rId1" Type="http://schemas.openxmlformats.org/officeDocument/2006/relationships/themeOverride" Target="../theme/themeOverride22.xml"/><Relationship Id="rId4" Type="http://schemas.microsoft.com/office/2011/relationships/chartStyle" Target="style7.xml"/></Relationships>
</file>

<file path=ppt/charts/_rels/chart24.xml.rels><?xml version="1.0" encoding="UTF-8" standalone="yes"?>
<Relationships xmlns="http://schemas.openxmlformats.org/package/2006/relationships"><Relationship Id="rId1" Type="http://schemas.openxmlformats.org/officeDocument/2006/relationships/oleObject" Target="file:///C:\Users\Paresh\Desktop\CSVs%20in%20South%20Asia.xlsx" TargetMode="Externa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23.xml"/></Relationships>
</file>

<file path=ppt/charts/_rels/chart26.xml.rels><?xml version="1.0" encoding="UTF-8" standalone="yes"?>
<Relationships xmlns="http://schemas.openxmlformats.org/package/2006/relationships"><Relationship Id="rId1" Type="http://schemas.openxmlformats.org/officeDocument/2006/relationships/oleObject" Target="file:///C:\Users\sambuddhag\Desktop\TANSFORMATION%20CHAPTER%20--MAY%202016\B%20P%20PAL%20PPT--FEB%202017\Conservation%20Agriculture\Conservation%20Agriculture%20data.xlsx" TargetMode="Externa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4.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embeddings/oleObject5.bin"/><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2400" b="1" dirty="0" smtClean="0"/>
              <a:t>Share</a:t>
            </a:r>
            <a:r>
              <a:rPr lang="en-US" sz="2400" b="1" baseline="0" dirty="0" smtClean="0"/>
              <a:t> of</a:t>
            </a:r>
            <a:r>
              <a:rPr lang="en-US" sz="2400" b="1" dirty="0" smtClean="0"/>
              <a:t> Farming Income </a:t>
            </a:r>
            <a:r>
              <a:rPr lang="en-US" sz="2400" b="1" i="0" u="none" strike="noStrike" baseline="0" dirty="0" smtClean="0">
                <a:effectLst/>
              </a:rPr>
              <a:t>(cultivation + farming of animals) </a:t>
            </a:r>
            <a:r>
              <a:rPr lang="en-US" sz="2400" b="1" baseline="0" dirty="0" smtClean="0"/>
              <a:t> in  </a:t>
            </a:r>
            <a:r>
              <a:rPr lang="en-US" sz="2400" b="1" dirty="0" smtClean="0"/>
              <a:t>Average </a:t>
            </a:r>
            <a:r>
              <a:rPr lang="en-US" sz="2400" b="1" dirty="0"/>
              <a:t>Monthly Income (Rs.) </a:t>
            </a:r>
            <a:r>
              <a:rPr lang="en-US" sz="2400" b="1" dirty="0" smtClean="0"/>
              <a:t> </a:t>
            </a:r>
            <a:r>
              <a:rPr lang="en-US" sz="2400" b="1" i="1" dirty="0" smtClean="0"/>
              <a:t>Per Agricultural </a:t>
            </a:r>
            <a:r>
              <a:rPr lang="en-US" sz="2400" b="1" dirty="0" smtClean="0"/>
              <a:t>Households</a:t>
            </a:r>
            <a:r>
              <a:rPr lang="en-US" sz="2400" b="1" baseline="0" dirty="0" smtClean="0"/>
              <a:t>  </a:t>
            </a:r>
            <a:r>
              <a:rPr lang="en-US" sz="2000" b="1" dirty="0" smtClean="0"/>
              <a:t>(</a:t>
            </a:r>
            <a:r>
              <a:rPr lang="en-US" sz="2000" b="1" dirty="0"/>
              <a:t>%) by States </a:t>
            </a:r>
            <a:r>
              <a:rPr lang="en-US" sz="2000" b="1" dirty="0" smtClean="0"/>
              <a:t>(</a:t>
            </a:r>
            <a:r>
              <a:rPr lang="en-US" sz="2000" b="1" dirty="0"/>
              <a:t>July 2012-June 2013)</a:t>
            </a:r>
          </a:p>
        </c:rich>
      </c:tx>
      <c:layout>
        <c:manualLayout>
          <c:xMode val="edge"/>
          <c:yMode val="edge"/>
          <c:x val="0.10887482613854001"/>
          <c:y val="0"/>
        </c:manualLayout>
      </c:layout>
      <c:overlay val="0"/>
      <c:spPr>
        <a:noFill/>
        <a:ln>
          <a:noFill/>
        </a:ln>
        <a:effectLst/>
      </c:spPr>
    </c:title>
    <c:autoTitleDeleted val="0"/>
    <c:plotArea>
      <c:layout>
        <c:manualLayout>
          <c:layoutTarget val="inner"/>
          <c:xMode val="edge"/>
          <c:yMode val="edge"/>
          <c:x val="0.110843374520483"/>
          <c:y val="0.13355356285139999"/>
          <c:w val="0.77180620843447201"/>
          <c:h val="0.57023996053161496"/>
        </c:manualLayout>
      </c:layout>
      <c:barChart>
        <c:barDir val="col"/>
        <c:grouping val="clustered"/>
        <c:varyColors val="0"/>
        <c:ser>
          <c:idx val="0"/>
          <c:order val="0"/>
          <c:tx>
            <c:strRef>
              <c:f>Sheet10!$I$1</c:f>
              <c:strCache>
                <c:ptCount val="1"/>
                <c:pt idx="0">
                  <c:v>Average Monthly Income (Rs.) per Agricultural Household </c:v>
                </c:pt>
              </c:strCache>
            </c:strRef>
          </c:tx>
          <c:spPr>
            <a:solidFill>
              <a:schemeClr val="accent1"/>
            </a:solidFill>
            <a:ln>
              <a:noFill/>
            </a:ln>
            <a:effectLst/>
          </c:spPr>
          <c:invertIfNegative val="0"/>
          <c:dPt>
            <c:idx val="17"/>
            <c:invertIfNegative val="0"/>
            <c:bubble3D val="0"/>
            <c:spPr>
              <a:solidFill>
                <a:schemeClr val="accent2">
                  <a:lumMod val="60000"/>
                  <a:lumOff val="40000"/>
                </a:schemeClr>
              </a:solidFill>
              <a:ln>
                <a:solidFill>
                  <a:schemeClr val="accent2">
                    <a:lumMod val="60000"/>
                    <a:lumOff val="40000"/>
                  </a:schemeClr>
                </a:solidFill>
              </a:ln>
              <a:effectLst/>
            </c:spPr>
          </c:dPt>
          <c:cat>
            <c:strRef>
              <c:f>Sheet10!$H$2:$H$30</c:f>
              <c:strCache>
                <c:ptCount val="29"/>
                <c:pt idx="0">
                  <c:v>Punjab</c:v>
                </c:pt>
                <c:pt idx="1">
                  <c:v>Haryana</c:v>
                </c:pt>
                <c:pt idx="2">
                  <c:v>Jammu &amp; Kashmir</c:v>
                </c:pt>
                <c:pt idx="3">
                  <c:v>Kerala</c:v>
                </c:pt>
                <c:pt idx="4">
                  <c:v>Meghalaya</c:v>
                </c:pt>
                <c:pt idx="5">
                  <c:v>Arunachal Pradesh</c:v>
                </c:pt>
                <c:pt idx="6">
                  <c:v>Nagaland</c:v>
                </c:pt>
                <c:pt idx="7">
                  <c:v>Mizoram</c:v>
                </c:pt>
                <c:pt idx="8">
                  <c:v>Manipur</c:v>
                </c:pt>
                <c:pt idx="9">
                  <c:v>Karnataka</c:v>
                </c:pt>
                <c:pt idx="10">
                  <c:v>Himachal Pradesh</c:v>
                </c:pt>
                <c:pt idx="11">
                  <c:v>Gujarat</c:v>
                </c:pt>
                <c:pt idx="12">
                  <c:v>Maharashtra</c:v>
                </c:pt>
                <c:pt idx="13">
                  <c:v>Rajasthan</c:v>
                </c:pt>
                <c:pt idx="14">
                  <c:v>Tamil Nadu</c:v>
                </c:pt>
                <c:pt idx="15">
                  <c:v>Sikkim</c:v>
                </c:pt>
                <c:pt idx="16">
                  <c:v>Assam</c:v>
                </c:pt>
                <c:pt idx="17">
                  <c:v>All India</c:v>
                </c:pt>
                <c:pt idx="18">
                  <c:v>Telangana</c:v>
                </c:pt>
                <c:pt idx="19">
                  <c:v>Madhya Pradesh</c:v>
                </c:pt>
                <c:pt idx="20">
                  <c:v>Andhra Pradesh</c:v>
                </c:pt>
                <c:pt idx="21">
                  <c:v>Tripura</c:v>
                </c:pt>
                <c:pt idx="22">
                  <c:v>Chhattisgarh</c:v>
                </c:pt>
                <c:pt idx="23">
                  <c:v>Odisha</c:v>
                </c:pt>
                <c:pt idx="24">
                  <c:v>Uttar Pradesh</c:v>
                </c:pt>
                <c:pt idx="25">
                  <c:v>Jharkhand</c:v>
                </c:pt>
                <c:pt idx="26">
                  <c:v>Uttarakhand</c:v>
                </c:pt>
                <c:pt idx="27">
                  <c:v>West Bengal</c:v>
                </c:pt>
                <c:pt idx="28">
                  <c:v>Bihar</c:v>
                </c:pt>
              </c:strCache>
            </c:strRef>
          </c:cat>
          <c:val>
            <c:numRef>
              <c:f>Sheet10!$I$2:$I$30</c:f>
              <c:numCache>
                <c:formatCode>General</c:formatCode>
                <c:ptCount val="29"/>
                <c:pt idx="0">
                  <c:v>18059</c:v>
                </c:pt>
                <c:pt idx="1">
                  <c:v>14434</c:v>
                </c:pt>
                <c:pt idx="2">
                  <c:v>12683</c:v>
                </c:pt>
                <c:pt idx="3">
                  <c:v>11888</c:v>
                </c:pt>
                <c:pt idx="4">
                  <c:v>11792</c:v>
                </c:pt>
                <c:pt idx="5">
                  <c:v>10869</c:v>
                </c:pt>
                <c:pt idx="6">
                  <c:v>10048</c:v>
                </c:pt>
                <c:pt idx="7">
                  <c:v>9099</c:v>
                </c:pt>
                <c:pt idx="8">
                  <c:v>8842</c:v>
                </c:pt>
                <c:pt idx="9">
                  <c:v>8832</c:v>
                </c:pt>
                <c:pt idx="10">
                  <c:v>8777</c:v>
                </c:pt>
                <c:pt idx="11">
                  <c:v>7926</c:v>
                </c:pt>
                <c:pt idx="12">
                  <c:v>7386</c:v>
                </c:pt>
                <c:pt idx="13">
                  <c:v>7350</c:v>
                </c:pt>
                <c:pt idx="14">
                  <c:v>6980</c:v>
                </c:pt>
                <c:pt idx="15">
                  <c:v>6798</c:v>
                </c:pt>
                <c:pt idx="16">
                  <c:v>6695</c:v>
                </c:pt>
                <c:pt idx="17">
                  <c:v>6426</c:v>
                </c:pt>
                <c:pt idx="18">
                  <c:v>6311</c:v>
                </c:pt>
                <c:pt idx="19">
                  <c:v>6210</c:v>
                </c:pt>
                <c:pt idx="20">
                  <c:v>5979</c:v>
                </c:pt>
                <c:pt idx="21">
                  <c:v>5429</c:v>
                </c:pt>
                <c:pt idx="22">
                  <c:v>5177</c:v>
                </c:pt>
                <c:pt idx="23">
                  <c:v>4976</c:v>
                </c:pt>
                <c:pt idx="24">
                  <c:v>4923</c:v>
                </c:pt>
                <c:pt idx="25">
                  <c:v>4721</c:v>
                </c:pt>
                <c:pt idx="26">
                  <c:v>4701</c:v>
                </c:pt>
                <c:pt idx="27">
                  <c:v>3980</c:v>
                </c:pt>
                <c:pt idx="28">
                  <c:v>3558</c:v>
                </c:pt>
              </c:numCache>
            </c:numRef>
          </c:val>
        </c:ser>
        <c:dLbls>
          <c:showLegendKey val="0"/>
          <c:showVal val="0"/>
          <c:showCatName val="0"/>
          <c:showSerName val="0"/>
          <c:showPercent val="0"/>
          <c:showBubbleSize val="0"/>
        </c:dLbls>
        <c:gapWidth val="219"/>
        <c:axId val="141272576"/>
        <c:axId val="141274496"/>
      </c:barChart>
      <c:lineChart>
        <c:grouping val="standard"/>
        <c:varyColors val="0"/>
        <c:ser>
          <c:idx val="1"/>
          <c:order val="1"/>
          <c:tx>
            <c:strRef>
              <c:f>Sheet10!$J$1</c:f>
              <c:strCache>
                <c:ptCount val="1"/>
                <c:pt idx="0">
                  <c:v>Income from Farming  (cultivation + farming of animals) as Share of Total Income (%)</c:v>
                </c:pt>
              </c:strCache>
            </c:strRef>
          </c:tx>
          <c:spPr>
            <a:ln w="28575" cap="rnd">
              <a:solidFill>
                <a:srgbClr val="FF0000"/>
              </a:solidFill>
              <a:round/>
            </a:ln>
            <a:effectLst/>
          </c:spPr>
          <c:marker>
            <c:symbol val="circle"/>
            <c:size val="5"/>
            <c:spPr>
              <a:solidFill>
                <a:schemeClr val="tx1"/>
              </a:solidFill>
              <a:ln w="28575">
                <a:solidFill>
                  <a:srgbClr val="FF0000"/>
                </a:solidFill>
              </a:ln>
              <a:effectLst/>
            </c:spPr>
          </c:marker>
          <c:cat>
            <c:strRef>
              <c:f>Sheet10!$H$2:$H$30</c:f>
              <c:strCache>
                <c:ptCount val="29"/>
                <c:pt idx="0">
                  <c:v>Punjab</c:v>
                </c:pt>
                <c:pt idx="1">
                  <c:v>Haryana</c:v>
                </c:pt>
                <c:pt idx="2">
                  <c:v>Jammu &amp; Kashmir</c:v>
                </c:pt>
                <c:pt idx="3">
                  <c:v>Kerala</c:v>
                </c:pt>
                <c:pt idx="4">
                  <c:v>Meghalaya</c:v>
                </c:pt>
                <c:pt idx="5">
                  <c:v>Arunachal Pradesh</c:v>
                </c:pt>
                <c:pt idx="6">
                  <c:v>Nagaland</c:v>
                </c:pt>
                <c:pt idx="7">
                  <c:v>Mizoram</c:v>
                </c:pt>
                <c:pt idx="8">
                  <c:v>Manipur</c:v>
                </c:pt>
                <c:pt idx="9">
                  <c:v>Karnataka</c:v>
                </c:pt>
                <c:pt idx="10">
                  <c:v>Himachal Pradesh</c:v>
                </c:pt>
                <c:pt idx="11">
                  <c:v>Gujarat</c:v>
                </c:pt>
                <c:pt idx="12">
                  <c:v>Maharashtra</c:v>
                </c:pt>
                <c:pt idx="13">
                  <c:v>Rajasthan</c:v>
                </c:pt>
                <c:pt idx="14">
                  <c:v>Tamil Nadu</c:v>
                </c:pt>
                <c:pt idx="15">
                  <c:v>Sikkim</c:v>
                </c:pt>
                <c:pt idx="16">
                  <c:v>Assam</c:v>
                </c:pt>
                <c:pt idx="17">
                  <c:v>All India</c:v>
                </c:pt>
                <c:pt idx="18">
                  <c:v>Telangana</c:v>
                </c:pt>
                <c:pt idx="19">
                  <c:v>Madhya Pradesh</c:v>
                </c:pt>
                <c:pt idx="20">
                  <c:v>Andhra Pradesh</c:v>
                </c:pt>
                <c:pt idx="21">
                  <c:v>Tripura</c:v>
                </c:pt>
                <c:pt idx="22">
                  <c:v>Chhattisgarh</c:v>
                </c:pt>
                <c:pt idx="23">
                  <c:v>Odisha</c:v>
                </c:pt>
                <c:pt idx="24">
                  <c:v>Uttar Pradesh</c:v>
                </c:pt>
                <c:pt idx="25">
                  <c:v>Jharkhand</c:v>
                </c:pt>
                <c:pt idx="26">
                  <c:v>Uttarakhand</c:v>
                </c:pt>
                <c:pt idx="27">
                  <c:v>West Bengal</c:v>
                </c:pt>
                <c:pt idx="28">
                  <c:v>Bihar</c:v>
                </c:pt>
              </c:strCache>
            </c:strRef>
          </c:cat>
          <c:val>
            <c:numRef>
              <c:f>Sheet10!$J$2:$J$30</c:f>
              <c:numCache>
                <c:formatCode>General</c:formatCode>
                <c:ptCount val="29"/>
                <c:pt idx="0">
                  <c:v>69.3</c:v>
                </c:pt>
                <c:pt idx="1">
                  <c:v>72.8</c:v>
                </c:pt>
                <c:pt idx="2">
                  <c:v>30.465978080895692</c:v>
                </c:pt>
                <c:pt idx="3">
                  <c:v>34.5</c:v>
                </c:pt>
                <c:pt idx="4">
                  <c:v>60.456241519674343</c:v>
                </c:pt>
                <c:pt idx="5">
                  <c:v>73.208206826754989</c:v>
                </c:pt>
                <c:pt idx="6">
                  <c:v>45.740445859872608</c:v>
                </c:pt>
                <c:pt idx="7">
                  <c:v>59.6219364765359</c:v>
                </c:pt>
                <c:pt idx="8">
                  <c:v>50.746437457588783</c:v>
                </c:pt>
                <c:pt idx="9">
                  <c:v>62.6</c:v>
                </c:pt>
                <c:pt idx="10">
                  <c:v>44.7</c:v>
                </c:pt>
                <c:pt idx="11">
                  <c:v>61.4</c:v>
                </c:pt>
                <c:pt idx="12">
                  <c:v>59.5</c:v>
                </c:pt>
                <c:pt idx="13">
                  <c:v>55.9</c:v>
                </c:pt>
                <c:pt idx="14">
                  <c:v>43.2</c:v>
                </c:pt>
                <c:pt idx="15">
                  <c:v>39.364518976169471</c:v>
                </c:pt>
                <c:pt idx="16">
                  <c:v>74.8</c:v>
                </c:pt>
                <c:pt idx="17">
                  <c:v>59.8</c:v>
                </c:pt>
                <c:pt idx="18">
                  <c:v>72.904452543178607</c:v>
                </c:pt>
                <c:pt idx="19">
                  <c:v>76.5</c:v>
                </c:pt>
                <c:pt idx="20">
                  <c:v>51.8</c:v>
                </c:pt>
                <c:pt idx="21">
                  <c:v>56.787622029839753</c:v>
                </c:pt>
                <c:pt idx="22">
                  <c:v>64.3</c:v>
                </c:pt>
                <c:pt idx="23">
                  <c:v>54.7</c:v>
                </c:pt>
                <c:pt idx="24">
                  <c:v>69</c:v>
                </c:pt>
                <c:pt idx="25">
                  <c:v>56</c:v>
                </c:pt>
                <c:pt idx="26">
                  <c:v>71.900000000000006</c:v>
                </c:pt>
                <c:pt idx="27">
                  <c:v>30.3</c:v>
                </c:pt>
                <c:pt idx="28">
                  <c:v>56</c:v>
                </c:pt>
              </c:numCache>
            </c:numRef>
          </c:val>
          <c:smooth val="0"/>
        </c:ser>
        <c:dLbls>
          <c:showLegendKey val="0"/>
          <c:showVal val="0"/>
          <c:showCatName val="0"/>
          <c:showSerName val="0"/>
          <c:showPercent val="0"/>
          <c:showBubbleSize val="0"/>
        </c:dLbls>
        <c:marker val="1"/>
        <c:smooth val="0"/>
        <c:axId val="141278592"/>
        <c:axId val="141276672"/>
      </c:lineChart>
      <c:catAx>
        <c:axId val="141272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a:ea typeface="+mn-ea"/>
                <a:cs typeface="Times New Roman" panose="02020603050405020304" pitchFamily="18" charset="0"/>
              </a:defRPr>
            </a:pPr>
            <a:endParaRPr lang="en-US"/>
          </a:p>
        </c:txPr>
        <c:crossAx val="141274496"/>
        <c:crosses val="autoZero"/>
        <c:auto val="1"/>
        <c:lblAlgn val="ctr"/>
        <c:lblOffset val="100"/>
        <c:noMultiLvlLbl val="0"/>
      </c:catAx>
      <c:valAx>
        <c:axId val="141274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a:t>Average Monthly Income (Rs.) per Agricultural Household </a:t>
                </a:r>
              </a:p>
            </c:rich>
          </c:tx>
          <c:layout>
            <c:manualLayout>
              <c:xMode val="edge"/>
              <c:yMode val="edge"/>
              <c:x val="2.2055154286736701E-2"/>
              <c:y val="8.7967673816178898E-2"/>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41272576"/>
        <c:crosses val="autoZero"/>
        <c:crossBetween val="between"/>
      </c:valAx>
      <c:valAx>
        <c:axId val="141276672"/>
        <c:scaling>
          <c:orientation val="minMax"/>
        </c:scaling>
        <c:delete val="0"/>
        <c:axPos val="r"/>
        <c:title>
          <c:tx>
            <c:rich>
              <a:bodyPr rot="-54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a:t>Income from Farming  (cultivation + farming of animals) as Share of Total Income (%)</a:t>
                </a:r>
              </a:p>
            </c:rich>
          </c:tx>
          <c:layout>
            <c:manualLayout>
              <c:xMode val="edge"/>
              <c:yMode val="edge"/>
              <c:x val="0.93401030495246895"/>
              <c:y val="5.1820215404050303E-2"/>
            </c:manualLayout>
          </c:layout>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41278592"/>
        <c:crosses val="max"/>
        <c:crossBetween val="between"/>
      </c:valAx>
      <c:catAx>
        <c:axId val="141278592"/>
        <c:scaling>
          <c:orientation val="minMax"/>
        </c:scaling>
        <c:delete val="1"/>
        <c:axPos val="b"/>
        <c:numFmt formatCode="General" sourceLinked="1"/>
        <c:majorTickMark val="out"/>
        <c:minorTickMark val="none"/>
        <c:tickLblPos val="nextTo"/>
        <c:crossAx val="141276672"/>
        <c:crosses val="autoZero"/>
        <c:auto val="1"/>
        <c:lblAlgn val="ctr"/>
        <c:lblOffset val="100"/>
        <c:noMultiLvlLbl val="0"/>
      </c:catAx>
      <c:spPr>
        <a:noFill/>
        <a:ln>
          <a:noFill/>
        </a:ln>
        <a:effectLst/>
      </c:spPr>
    </c:plotArea>
    <c:legend>
      <c:legendPos val="b"/>
      <c:layout>
        <c:manualLayout>
          <c:xMode val="edge"/>
          <c:yMode val="edge"/>
          <c:x val="1.9597642513147401E-2"/>
          <c:y val="0.90472434912609101"/>
          <c:w val="0.94241001271611502"/>
          <c:h val="8.3164298913252596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w="28575">
      <a:solidFill>
        <a:sysClr val="windowText" lastClr="000000"/>
      </a:solidFill>
    </a:ln>
    <a:effectLst/>
  </c:spPr>
  <c:txPr>
    <a:bodyPr/>
    <a:lstStyle/>
    <a:p>
      <a:pPr>
        <a:defRPr sz="1400">
          <a:solidFill>
            <a:schemeClr val="tx1"/>
          </a:solidFill>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rgbClr val="C00000"/>
                </a:solidFill>
                <a:latin typeface="Times New Roman" panose="02020603050405020304" pitchFamily="18" charset="0"/>
                <a:ea typeface="+mn-ea"/>
                <a:cs typeface="Times New Roman" panose="02020603050405020304" pitchFamily="18" charset="0"/>
              </a:defRPr>
            </a:pPr>
            <a:r>
              <a:rPr lang="en-US" sz="2000" b="1" dirty="0">
                <a:solidFill>
                  <a:srgbClr val="C00000"/>
                </a:solidFill>
              </a:rPr>
              <a:t>Agricultural Value Added per Worker [Based on FAO Estimates of Economically Active Population] (</a:t>
            </a:r>
            <a:r>
              <a:rPr lang="en-US" sz="2000" b="1" dirty="0" smtClean="0">
                <a:solidFill>
                  <a:srgbClr val="C00000"/>
                </a:solidFill>
              </a:rPr>
              <a:t>1980−2013</a:t>
            </a:r>
            <a:r>
              <a:rPr lang="en-US" sz="2000" b="1" dirty="0">
                <a:solidFill>
                  <a:srgbClr val="C00000"/>
                </a:solidFill>
              </a:rPr>
              <a:t>) (Bangladesh, China, India, Indonesia and Vietnam)</a:t>
            </a:r>
          </a:p>
        </c:rich>
      </c:tx>
      <c:layout>
        <c:manualLayout>
          <c:xMode val="edge"/>
          <c:yMode val="edge"/>
          <c:x val="0.13967685575574421"/>
          <c:y val="1.6325469608937399E-2"/>
        </c:manualLayout>
      </c:layout>
      <c:overlay val="0"/>
      <c:spPr>
        <a:noFill/>
        <a:ln>
          <a:noFill/>
        </a:ln>
        <a:effectLst/>
      </c:spPr>
    </c:title>
    <c:autoTitleDeleted val="0"/>
    <c:plotArea>
      <c:layout>
        <c:manualLayout>
          <c:layoutTarget val="inner"/>
          <c:xMode val="edge"/>
          <c:yMode val="edge"/>
          <c:x val="6.4765008603531807E-2"/>
          <c:y val="0.13036567433865101"/>
          <c:w val="0.91307990579727405"/>
          <c:h val="0.71919482968978798"/>
        </c:manualLayout>
      </c:layout>
      <c:lineChart>
        <c:grouping val="standard"/>
        <c:varyColors val="0"/>
        <c:ser>
          <c:idx val="0"/>
          <c:order val="0"/>
          <c:tx>
            <c:strRef>
              <c:f>'non ager vadded per worker'!$A$191</c:f>
              <c:strCache>
                <c:ptCount val="1"/>
                <c:pt idx="0">
                  <c:v>Bangladesh</c:v>
                </c:pt>
              </c:strCache>
            </c:strRef>
          </c:tx>
          <c:spPr>
            <a:ln w="57150" cap="rnd">
              <a:solidFill>
                <a:srgbClr val="F79646">
                  <a:lumMod val="60000"/>
                  <a:lumOff val="40000"/>
                </a:srgbClr>
              </a:solidFill>
              <a:round/>
            </a:ln>
            <a:effectLst/>
          </c:spPr>
          <c:marker>
            <c:symbol val="none"/>
          </c:marker>
          <c:cat>
            <c:numRef>
              <c:f>'non ager vadded per worker'!$B$190:$AI$190</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'non ager vadded per worker'!$B$191:$AI$191</c:f>
              <c:numCache>
                <c:formatCode>General</c:formatCode>
                <c:ptCount val="34"/>
                <c:pt idx="0">
                  <c:v>238.9217482456848</c:v>
                </c:pt>
                <c:pt idx="1">
                  <c:v>240.5221200965058</c:v>
                </c:pt>
                <c:pt idx="2">
                  <c:v>237.15002175656201</c:v>
                </c:pt>
                <c:pt idx="3">
                  <c:v>240.8733675582892</c:v>
                </c:pt>
                <c:pt idx="4">
                  <c:v>246.96311792966449</c:v>
                </c:pt>
                <c:pt idx="5">
                  <c:v>242.10161941124721</c:v>
                </c:pt>
                <c:pt idx="6">
                  <c:v>244.4761336419833</c:v>
                </c:pt>
                <c:pt idx="7">
                  <c:v>239.338228345879</c:v>
                </c:pt>
                <c:pt idx="8">
                  <c:v>232.82327598362551</c:v>
                </c:pt>
                <c:pt idx="9">
                  <c:v>227.535762687778</c:v>
                </c:pt>
                <c:pt idx="10">
                  <c:v>244.2824448141788</c:v>
                </c:pt>
                <c:pt idx="11">
                  <c:v>246.48068663557129</c:v>
                </c:pt>
                <c:pt idx="12">
                  <c:v>252.45150618110651</c:v>
                </c:pt>
                <c:pt idx="13">
                  <c:v>259.1126970879435</c:v>
                </c:pt>
                <c:pt idx="14">
                  <c:v>261.74926458886819</c:v>
                </c:pt>
                <c:pt idx="15">
                  <c:v>261.44531597665389</c:v>
                </c:pt>
                <c:pt idx="16">
                  <c:v>270.08891009953783</c:v>
                </c:pt>
                <c:pt idx="17">
                  <c:v>284.12646391687468</c:v>
                </c:pt>
                <c:pt idx="18">
                  <c:v>291.16293161586958</c:v>
                </c:pt>
                <c:pt idx="19">
                  <c:v>303.21210678237588</c:v>
                </c:pt>
                <c:pt idx="20">
                  <c:v>324.22874516243081</c:v>
                </c:pt>
                <c:pt idx="21">
                  <c:v>331.22320600468208</c:v>
                </c:pt>
                <c:pt idx="22">
                  <c:v>328.73033681832499</c:v>
                </c:pt>
                <c:pt idx="23">
                  <c:v>336.94701865294832</c:v>
                </c:pt>
                <c:pt idx="24">
                  <c:v>349.44649912655149</c:v>
                </c:pt>
                <c:pt idx="25">
                  <c:v>356.55470536887037</c:v>
                </c:pt>
                <c:pt idx="26">
                  <c:v>374.31115263389648</c:v>
                </c:pt>
                <c:pt idx="27">
                  <c:v>394.04014584427227</c:v>
                </c:pt>
                <c:pt idx="28">
                  <c:v>407.87613121227668</c:v>
                </c:pt>
                <c:pt idx="29">
                  <c:v>426.14285402200062</c:v>
                </c:pt>
                <c:pt idx="30">
                  <c:v>450.16084784003499</c:v>
                </c:pt>
                <c:pt idx="31">
                  <c:v>475.06976286704469</c:v>
                </c:pt>
                <c:pt idx="32">
                  <c:v>491.85412445895798</c:v>
                </c:pt>
                <c:pt idx="33">
                  <c:v>504.75825977824661</c:v>
                </c:pt>
              </c:numCache>
            </c:numRef>
          </c:val>
          <c:smooth val="0"/>
        </c:ser>
        <c:ser>
          <c:idx val="1"/>
          <c:order val="1"/>
          <c:tx>
            <c:strRef>
              <c:f>'non ager vadded per worker'!$A$192</c:f>
              <c:strCache>
                <c:ptCount val="1"/>
                <c:pt idx="0">
                  <c:v>China</c:v>
                </c:pt>
              </c:strCache>
            </c:strRef>
          </c:tx>
          <c:spPr>
            <a:ln w="57150" cap="rnd">
              <a:solidFill>
                <a:srgbClr val="FF0000"/>
              </a:solidFill>
              <a:round/>
            </a:ln>
            <a:effectLst/>
          </c:spPr>
          <c:marker>
            <c:symbol val="none"/>
          </c:marker>
          <c:cat>
            <c:numRef>
              <c:f>'non ager vadded per worker'!$B$190:$AI$190</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'non ager vadded per worker'!$B$192:$AI$192</c:f>
              <c:numCache>
                <c:formatCode>General</c:formatCode>
                <c:ptCount val="34"/>
                <c:pt idx="0">
                  <c:v>214.4953468059</c:v>
                </c:pt>
                <c:pt idx="1">
                  <c:v>224.21638286786251</c:v>
                </c:pt>
                <c:pt idx="2">
                  <c:v>233.93741892982561</c:v>
                </c:pt>
                <c:pt idx="3">
                  <c:v>254.35517576440071</c:v>
                </c:pt>
                <c:pt idx="4">
                  <c:v>268.00296120082731</c:v>
                </c:pt>
                <c:pt idx="5">
                  <c:v>294.59550735245188</c:v>
                </c:pt>
                <c:pt idx="6">
                  <c:v>292.32440619800627</c:v>
                </c:pt>
                <c:pt idx="7">
                  <c:v>294.66546311155361</c:v>
                </c:pt>
                <c:pt idx="8">
                  <c:v>301.37753152396931</c:v>
                </c:pt>
                <c:pt idx="9">
                  <c:v>302.21310025820219</c:v>
                </c:pt>
                <c:pt idx="10">
                  <c:v>305.41617795769679</c:v>
                </c:pt>
                <c:pt idx="11">
                  <c:v>321.91878933848352</c:v>
                </c:pt>
                <c:pt idx="12">
                  <c:v>326.23514090911618</c:v>
                </c:pt>
                <c:pt idx="13">
                  <c:v>339.061136034247</c:v>
                </c:pt>
                <c:pt idx="14">
                  <c:v>352.94325486483041</c:v>
                </c:pt>
                <c:pt idx="15">
                  <c:v>365.24442244679619</c:v>
                </c:pt>
                <c:pt idx="16">
                  <c:v>381.91351028856099</c:v>
                </c:pt>
                <c:pt idx="17">
                  <c:v>399.8959243867285</c:v>
                </c:pt>
                <c:pt idx="18">
                  <c:v>412.69314138879042</c:v>
                </c:pt>
                <c:pt idx="19">
                  <c:v>426.17018178558271</c:v>
                </c:pt>
                <c:pt idx="20">
                  <c:v>437.23108897109847</c:v>
                </c:pt>
                <c:pt idx="21">
                  <c:v>446.97258748311509</c:v>
                </c:pt>
                <c:pt idx="22">
                  <c:v>458.85885893562448</c:v>
                </c:pt>
                <c:pt idx="23">
                  <c:v>471.70576172929992</c:v>
                </c:pt>
                <c:pt idx="24">
                  <c:v>483.33985038857702</c:v>
                </c:pt>
                <c:pt idx="25">
                  <c:v>513.96185233612016</c:v>
                </c:pt>
                <c:pt idx="26">
                  <c:v>541.1091808247304</c:v>
                </c:pt>
                <c:pt idx="27">
                  <c:v>569.08077486150148</c:v>
                </c:pt>
                <c:pt idx="28">
                  <c:v>590.18001960474362</c:v>
                </c:pt>
                <c:pt idx="29">
                  <c:v>623.10885759575729</c:v>
                </c:pt>
                <c:pt idx="30">
                  <c:v>650.87714800327819</c:v>
                </c:pt>
                <c:pt idx="31">
                  <c:v>680.86083599432573</c:v>
                </c:pt>
                <c:pt idx="32">
                  <c:v>713.280130425626</c:v>
                </c:pt>
                <c:pt idx="33">
                  <c:v>745.69942485692604</c:v>
                </c:pt>
              </c:numCache>
            </c:numRef>
          </c:val>
          <c:smooth val="0"/>
        </c:ser>
        <c:ser>
          <c:idx val="2"/>
          <c:order val="2"/>
          <c:tx>
            <c:strRef>
              <c:f>'non ager vadded per worker'!$A$193</c:f>
              <c:strCache>
                <c:ptCount val="1"/>
                <c:pt idx="0">
                  <c:v>India</c:v>
                </c:pt>
              </c:strCache>
            </c:strRef>
          </c:tx>
          <c:spPr>
            <a:ln w="57150" cap="rnd">
              <a:solidFill>
                <a:srgbClr val="00B050"/>
              </a:solidFill>
              <a:round/>
            </a:ln>
            <a:effectLst/>
          </c:spPr>
          <c:marker>
            <c:symbol val="none"/>
          </c:marker>
          <c:cat>
            <c:numRef>
              <c:f>'non ager vadded per worker'!$B$190:$AI$190</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'non ager vadded per worker'!$B$193:$AI$193</c:f>
              <c:numCache>
                <c:formatCode>General</c:formatCode>
                <c:ptCount val="34"/>
                <c:pt idx="0">
                  <c:v>375.68324002947099</c:v>
                </c:pt>
                <c:pt idx="1">
                  <c:v>386.77012466764228</c:v>
                </c:pt>
                <c:pt idx="2">
                  <c:v>397.85700930581402</c:v>
                </c:pt>
                <c:pt idx="3">
                  <c:v>390.10318987091989</c:v>
                </c:pt>
                <c:pt idx="4">
                  <c:v>422.47947720834293</c:v>
                </c:pt>
                <c:pt idx="5">
                  <c:v>422.13721219539298</c:v>
                </c:pt>
                <c:pt idx="6">
                  <c:v>416.5705678876418</c:v>
                </c:pt>
                <c:pt idx="7">
                  <c:v>408.15339430042701</c:v>
                </c:pt>
                <c:pt idx="8">
                  <c:v>395.2249863093391</c:v>
                </c:pt>
                <c:pt idx="9">
                  <c:v>449.77645955403273</c:v>
                </c:pt>
                <c:pt idx="10">
                  <c:v>447.99944319799812</c:v>
                </c:pt>
                <c:pt idx="11">
                  <c:v>458.81481227621993</c:v>
                </c:pt>
                <c:pt idx="12">
                  <c:v>442.69730549533529</c:v>
                </c:pt>
                <c:pt idx="13">
                  <c:v>464.7642681161733</c:v>
                </c:pt>
                <c:pt idx="14">
                  <c:v>472.79810140801692</c:v>
                </c:pt>
                <c:pt idx="15">
                  <c:v>487.50071143129321</c:v>
                </c:pt>
                <c:pt idx="16">
                  <c:v>478.36741877348919</c:v>
                </c:pt>
                <c:pt idx="17">
                  <c:v>519.60117367629061</c:v>
                </c:pt>
                <c:pt idx="18">
                  <c:v>500.38072622119739</c:v>
                </c:pt>
                <c:pt idx="19">
                  <c:v>525.84012609923627</c:v>
                </c:pt>
                <c:pt idx="20">
                  <c:v>533.76773974462606</c:v>
                </c:pt>
                <c:pt idx="21">
                  <c:v>527.88621496395706</c:v>
                </c:pt>
                <c:pt idx="22">
                  <c:v>552.70296842530979</c:v>
                </c:pt>
                <c:pt idx="23">
                  <c:v>510.04581929741562</c:v>
                </c:pt>
                <c:pt idx="24">
                  <c:v>549.76954581240989</c:v>
                </c:pt>
                <c:pt idx="25">
                  <c:v>544.59312050719063</c:v>
                </c:pt>
                <c:pt idx="26">
                  <c:v>564.84877079798116</c:v>
                </c:pt>
                <c:pt idx="27">
                  <c:v>580.16469385625408</c:v>
                </c:pt>
                <c:pt idx="28">
                  <c:v>608.82534542738608</c:v>
                </c:pt>
                <c:pt idx="29">
                  <c:v>602.42036273709084</c:v>
                </c:pt>
                <c:pt idx="30">
                  <c:v>600.43535388044972</c:v>
                </c:pt>
                <c:pt idx="31">
                  <c:v>640.93504457492304</c:v>
                </c:pt>
                <c:pt idx="32">
                  <c:v>657.08256310319803</c:v>
                </c:pt>
                <c:pt idx="33">
                  <c:v>662.51365602101953</c:v>
                </c:pt>
              </c:numCache>
            </c:numRef>
          </c:val>
          <c:smooth val="0"/>
        </c:ser>
        <c:ser>
          <c:idx val="3"/>
          <c:order val="3"/>
          <c:tx>
            <c:strRef>
              <c:f>'non ager vadded per worker'!$A$194</c:f>
              <c:strCache>
                <c:ptCount val="1"/>
                <c:pt idx="0">
                  <c:v>Indonesia</c:v>
                </c:pt>
              </c:strCache>
            </c:strRef>
          </c:tx>
          <c:spPr>
            <a:ln w="57150" cap="rnd">
              <a:solidFill>
                <a:sysClr val="windowText" lastClr="000000">
                  <a:lumMod val="65000"/>
                  <a:lumOff val="35000"/>
                </a:sysClr>
              </a:solidFill>
              <a:round/>
            </a:ln>
            <a:effectLst/>
          </c:spPr>
          <c:marker>
            <c:symbol val="none"/>
          </c:marker>
          <c:cat>
            <c:numRef>
              <c:f>'non ager vadded per worker'!$B$190:$AI$190</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'non ager vadded per worker'!$B$194:$AI$194</c:f>
              <c:numCache>
                <c:formatCode>General</c:formatCode>
                <c:ptCount val="34"/>
                <c:pt idx="0">
                  <c:v>545.41202395884898</c:v>
                </c:pt>
                <c:pt idx="1">
                  <c:v>559.90955249965668</c:v>
                </c:pt>
                <c:pt idx="2">
                  <c:v>574.40708104046382</c:v>
                </c:pt>
                <c:pt idx="3">
                  <c:v>566.98101700361974</c:v>
                </c:pt>
                <c:pt idx="4">
                  <c:v>567.30590502718053</c:v>
                </c:pt>
                <c:pt idx="5">
                  <c:v>583.11322055637243</c:v>
                </c:pt>
                <c:pt idx="6">
                  <c:v>597.49905383960197</c:v>
                </c:pt>
                <c:pt idx="7">
                  <c:v>561.11831448418138</c:v>
                </c:pt>
                <c:pt idx="8">
                  <c:v>557.38864828957912</c:v>
                </c:pt>
                <c:pt idx="9">
                  <c:v>568.90583268977309</c:v>
                </c:pt>
                <c:pt idx="10">
                  <c:v>606.615051491342</c:v>
                </c:pt>
                <c:pt idx="11">
                  <c:v>613.41182868711303</c:v>
                </c:pt>
                <c:pt idx="12">
                  <c:v>609.55138328328519</c:v>
                </c:pt>
                <c:pt idx="13">
                  <c:v>640.95262534411836</c:v>
                </c:pt>
                <c:pt idx="14">
                  <c:v>647.66925606442089</c:v>
                </c:pt>
                <c:pt idx="15">
                  <c:v>645.48412192649857</c:v>
                </c:pt>
                <c:pt idx="16">
                  <c:v>660.12470693516264</c:v>
                </c:pt>
                <c:pt idx="17">
                  <c:v>668.37212207995071</c:v>
                </c:pt>
                <c:pt idx="18">
                  <c:v>670.86518254922942</c:v>
                </c:pt>
                <c:pt idx="19">
                  <c:v>665.48052716297332</c:v>
                </c:pt>
                <c:pt idx="20">
                  <c:v>651.33920652715085</c:v>
                </c:pt>
                <c:pt idx="21">
                  <c:v>661.64357930489984</c:v>
                </c:pt>
                <c:pt idx="22">
                  <c:v>682.18664832903016</c:v>
                </c:pt>
                <c:pt idx="23">
                  <c:v>705.52613647515818</c:v>
                </c:pt>
                <c:pt idx="24">
                  <c:v>727.72298737594519</c:v>
                </c:pt>
                <c:pt idx="25">
                  <c:v>744.25823371533102</c:v>
                </c:pt>
                <c:pt idx="26">
                  <c:v>761.04572253138235</c:v>
                </c:pt>
                <c:pt idx="27">
                  <c:v>796.29489511964755</c:v>
                </c:pt>
                <c:pt idx="28">
                  <c:v>811.79596414447769</c:v>
                </c:pt>
                <c:pt idx="29">
                  <c:v>850.04769443931389</c:v>
                </c:pt>
                <c:pt idx="30">
                  <c:v>883.26267350815363</c:v>
                </c:pt>
                <c:pt idx="31">
                  <c:v>909.69006197044962</c:v>
                </c:pt>
                <c:pt idx="32">
                  <c:v>936.98417664702833</c:v>
                </c:pt>
                <c:pt idx="33">
                  <c:v>969.76262803486213</c:v>
                </c:pt>
              </c:numCache>
            </c:numRef>
          </c:val>
          <c:smooth val="0"/>
        </c:ser>
        <c:ser>
          <c:idx val="4"/>
          <c:order val="4"/>
          <c:tx>
            <c:strRef>
              <c:f>'non ager vadded per worker'!$A$195</c:f>
              <c:strCache>
                <c:ptCount val="1"/>
                <c:pt idx="0">
                  <c:v>Viet Nam</c:v>
                </c:pt>
              </c:strCache>
            </c:strRef>
          </c:tx>
          <c:spPr>
            <a:ln w="57150" cap="rnd">
              <a:solidFill>
                <a:srgbClr val="00B0F0"/>
              </a:solidFill>
              <a:round/>
            </a:ln>
            <a:effectLst/>
          </c:spPr>
          <c:marker>
            <c:symbol val="none"/>
          </c:marker>
          <c:cat>
            <c:numRef>
              <c:f>'non ager vadded per worker'!$B$190:$AI$190</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'non ager vadded per worker'!$B$195:$AI$195</c:f>
              <c:numCache>
                <c:formatCode>General</c:formatCode>
                <c:ptCount val="34"/>
                <c:pt idx="0">
                  <c:v>254.16036076108901</c:v>
                </c:pt>
                <c:pt idx="1">
                  <c:v>255.498004781129</c:v>
                </c:pt>
                <c:pt idx="2">
                  <c:v>256.83564880116899</c:v>
                </c:pt>
                <c:pt idx="3">
                  <c:v>258.17329282120897</c:v>
                </c:pt>
                <c:pt idx="4">
                  <c:v>259.51093684124891</c:v>
                </c:pt>
                <c:pt idx="5">
                  <c:v>260.84858086128912</c:v>
                </c:pt>
                <c:pt idx="6">
                  <c:v>262.18622488132962</c:v>
                </c:pt>
                <c:pt idx="7">
                  <c:v>253.41072867088209</c:v>
                </c:pt>
                <c:pt idx="8">
                  <c:v>257.12429671583561</c:v>
                </c:pt>
                <c:pt idx="9">
                  <c:v>269.748831412252</c:v>
                </c:pt>
                <c:pt idx="10">
                  <c:v>266.4758237062041</c:v>
                </c:pt>
                <c:pt idx="11">
                  <c:v>266.98856211897828</c:v>
                </c:pt>
                <c:pt idx="12">
                  <c:v>279.88322197345178</c:v>
                </c:pt>
                <c:pt idx="13">
                  <c:v>283.63538941770622</c:v>
                </c:pt>
                <c:pt idx="14">
                  <c:v>287.88997546855978</c:v>
                </c:pt>
                <c:pt idx="15">
                  <c:v>296.54981913892999</c:v>
                </c:pt>
                <c:pt idx="16">
                  <c:v>304.6064571394773</c:v>
                </c:pt>
                <c:pt idx="17">
                  <c:v>317.60123149562031</c:v>
                </c:pt>
                <c:pt idx="18">
                  <c:v>325.36551321277011</c:v>
                </c:pt>
                <c:pt idx="19">
                  <c:v>337.06207864481911</c:v>
                </c:pt>
                <c:pt idx="20">
                  <c:v>353.2530206209758</c:v>
                </c:pt>
                <c:pt idx="21">
                  <c:v>354.5651679437957</c:v>
                </c:pt>
                <c:pt idx="22">
                  <c:v>365.93994148317648</c:v>
                </c:pt>
                <c:pt idx="23">
                  <c:v>374.54958520717219</c:v>
                </c:pt>
                <c:pt idx="24">
                  <c:v>388.08957175367368</c:v>
                </c:pt>
                <c:pt idx="25">
                  <c:v>398.9958457527934</c:v>
                </c:pt>
                <c:pt idx="26">
                  <c:v>408.59492511728018</c:v>
                </c:pt>
                <c:pt idx="27">
                  <c:v>419.89667655024471</c:v>
                </c:pt>
                <c:pt idx="28">
                  <c:v>434.04179883296638</c:v>
                </c:pt>
                <c:pt idx="29">
                  <c:v>437.0175574860545</c:v>
                </c:pt>
                <c:pt idx="30">
                  <c:v>446.38868826570229</c:v>
                </c:pt>
                <c:pt idx="31">
                  <c:v>459.66240829093903</c:v>
                </c:pt>
                <c:pt idx="32">
                  <c:v>467.68738421305659</c:v>
                </c:pt>
                <c:pt idx="33">
                  <c:v>476.25376113259858</c:v>
                </c:pt>
              </c:numCache>
            </c:numRef>
          </c:val>
          <c:smooth val="0"/>
        </c:ser>
        <c:dLbls>
          <c:showLegendKey val="0"/>
          <c:showVal val="0"/>
          <c:showCatName val="0"/>
          <c:showSerName val="0"/>
          <c:showPercent val="0"/>
          <c:showBubbleSize val="0"/>
        </c:dLbls>
        <c:marker val="1"/>
        <c:smooth val="0"/>
        <c:axId val="184718080"/>
        <c:axId val="184719616"/>
      </c:lineChart>
      <c:catAx>
        <c:axId val="184718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a:ea typeface="+mn-ea"/>
                <a:cs typeface="Times New Roman" panose="02020603050405020304" pitchFamily="18" charset="0"/>
              </a:defRPr>
            </a:pPr>
            <a:endParaRPr lang="en-US"/>
          </a:p>
        </c:txPr>
        <c:crossAx val="184719616"/>
        <c:crosses val="autoZero"/>
        <c:auto val="1"/>
        <c:lblAlgn val="ctr"/>
        <c:lblOffset val="100"/>
        <c:noMultiLvlLbl val="0"/>
      </c:catAx>
      <c:valAx>
        <c:axId val="184719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847180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w="28575">
      <a:solidFill>
        <a:sysClr val="windowText" lastClr="000000"/>
      </a:solidFill>
    </a:ln>
    <a:effectLst/>
  </c:spPr>
  <c:txPr>
    <a:bodyPr/>
    <a:lstStyle/>
    <a:p>
      <a:pPr>
        <a:defRPr sz="1400">
          <a:solidFill>
            <a:schemeClr val="tx1"/>
          </a:solidFill>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rgbClr val="C00000"/>
                </a:solidFill>
                <a:latin typeface="Times New Roman" panose="02020603050405020304" pitchFamily="18" charset="0"/>
                <a:ea typeface="+mn-ea"/>
                <a:cs typeface="Times New Roman" panose="02020603050405020304" pitchFamily="18" charset="0"/>
              </a:defRPr>
            </a:pPr>
            <a:r>
              <a:rPr lang="en-US" sz="2400" b="1" dirty="0">
                <a:solidFill>
                  <a:srgbClr val="C00000"/>
                </a:solidFill>
              </a:rPr>
              <a:t>Ratio of Value Added per Worker (Non-Agriculture / Agriculture)  [Based on FAO Estimates of Economically Active Population] (</a:t>
            </a:r>
            <a:r>
              <a:rPr lang="en-US" sz="2400" b="1" dirty="0" smtClean="0">
                <a:solidFill>
                  <a:srgbClr val="C00000"/>
                </a:solidFill>
              </a:rPr>
              <a:t>1980−2013</a:t>
            </a:r>
            <a:r>
              <a:rPr lang="en-US" sz="2400" b="1" dirty="0">
                <a:solidFill>
                  <a:srgbClr val="C00000"/>
                </a:solidFill>
              </a:rPr>
              <a:t>) (Bangladesh, China, India, Indonesia and Vietnam)</a:t>
            </a:r>
          </a:p>
        </c:rich>
      </c:tx>
      <c:overlay val="0"/>
      <c:spPr>
        <a:noFill/>
        <a:ln>
          <a:noFill/>
        </a:ln>
        <a:effectLst/>
      </c:spPr>
    </c:title>
    <c:autoTitleDeleted val="0"/>
    <c:plotArea>
      <c:layout>
        <c:manualLayout>
          <c:layoutTarget val="inner"/>
          <c:xMode val="edge"/>
          <c:yMode val="edge"/>
          <c:x val="4.62192151130809E-2"/>
          <c:y val="0.13451501723289"/>
          <c:w val="0.93182469706256799"/>
          <c:h val="0.71526610427044901"/>
        </c:manualLayout>
      </c:layout>
      <c:lineChart>
        <c:grouping val="standard"/>
        <c:varyColors val="0"/>
        <c:ser>
          <c:idx val="0"/>
          <c:order val="0"/>
          <c:tx>
            <c:strRef>
              <c:f>'[DATA FOR EAST AFRICA PAPER - Copy (Autosaved).xlsx]non ager vadded per worker'!$A$215</c:f>
              <c:strCache>
                <c:ptCount val="1"/>
                <c:pt idx="0">
                  <c:v>Bangladesh</c:v>
                </c:pt>
              </c:strCache>
            </c:strRef>
          </c:tx>
          <c:spPr>
            <a:ln w="57150" cap="rnd">
              <a:solidFill>
                <a:srgbClr val="F79646">
                  <a:lumMod val="60000"/>
                  <a:lumOff val="40000"/>
                </a:srgbClr>
              </a:solidFill>
              <a:round/>
            </a:ln>
            <a:effectLst/>
          </c:spPr>
          <c:marker>
            <c:symbol val="none"/>
          </c:marker>
          <c:cat>
            <c:numRef>
              <c:f>'[DATA FOR EAST AFRICA PAPER - Copy (Autosaved).xlsx]non ager vadded per worker'!$B$214:$AI$214</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'[DATA FOR EAST AFRICA PAPER - Copy (Autosaved).xlsx]non ager vadded per worker'!$B$215:$AI$215</c:f>
              <c:numCache>
                <c:formatCode>General</c:formatCode>
                <c:ptCount val="34"/>
                <c:pt idx="0">
                  <c:v>5.7702827993156234</c:v>
                </c:pt>
                <c:pt idx="1">
                  <c:v>5.6151268183056713</c:v>
                </c:pt>
                <c:pt idx="2">
                  <c:v>5.564759030489081</c:v>
                </c:pt>
                <c:pt idx="3">
                  <c:v>5.3911496757958384</c:v>
                </c:pt>
                <c:pt idx="4">
                  <c:v>5.2513034542741881</c:v>
                </c:pt>
                <c:pt idx="5">
                  <c:v>5.288475118469707</c:v>
                </c:pt>
                <c:pt idx="6">
                  <c:v>5.1951400224021906</c:v>
                </c:pt>
                <c:pt idx="7">
                  <c:v>5.2860720745402201</c:v>
                </c:pt>
                <c:pt idx="8">
                  <c:v>5.3163355167615913</c:v>
                </c:pt>
                <c:pt idx="9">
                  <c:v>5.3511805307488887</c:v>
                </c:pt>
                <c:pt idx="10">
                  <c:v>4.9471987552680901</c:v>
                </c:pt>
                <c:pt idx="11">
                  <c:v>4.8180536436427372</c:v>
                </c:pt>
                <c:pt idx="12">
                  <c:v>4.7282282767558508</c:v>
                </c:pt>
                <c:pt idx="13">
                  <c:v>4.6321087544543333</c:v>
                </c:pt>
                <c:pt idx="14">
                  <c:v>4.6317364795084748</c:v>
                </c:pt>
                <c:pt idx="15">
                  <c:v>4.7253777328540796</c:v>
                </c:pt>
                <c:pt idx="16">
                  <c:v>4.5963296593878562</c:v>
                </c:pt>
                <c:pt idx="17">
                  <c:v>4.3669555180347546</c:v>
                </c:pt>
                <c:pt idx="18">
                  <c:v>4.3078339471076657</c:v>
                </c:pt>
                <c:pt idx="19">
                  <c:v>4.151160496296705</c:v>
                </c:pt>
                <c:pt idx="20">
                  <c:v>3.9272792476841678</c:v>
                </c:pt>
                <c:pt idx="21">
                  <c:v>3.8915770113013268</c:v>
                </c:pt>
                <c:pt idx="22">
                  <c:v>3.9640398771801841</c:v>
                </c:pt>
                <c:pt idx="23">
                  <c:v>3.9258427387853572</c:v>
                </c:pt>
                <c:pt idx="24">
                  <c:v>3.861416940502068</c:v>
                </c:pt>
                <c:pt idx="25">
                  <c:v>3.8935770712942581</c:v>
                </c:pt>
                <c:pt idx="26">
                  <c:v>3.8427829387056112</c:v>
                </c:pt>
                <c:pt idx="27">
                  <c:v>3.8107059991787078</c:v>
                </c:pt>
                <c:pt idx="28">
                  <c:v>3.791735714730065</c:v>
                </c:pt>
                <c:pt idx="29">
                  <c:v>3.731812755192367</c:v>
                </c:pt>
                <c:pt idx="30">
                  <c:v>3.6368390198963292</c:v>
                </c:pt>
                <c:pt idx="31">
                  <c:v>3.5629503582440272</c:v>
                </c:pt>
                <c:pt idx="32">
                  <c:v>3.5614521412042288</c:v>
                </c:pt>
                <c:pt idx="33">
                  <c:v>3.589195453462485</c:v>
                </c:pt>
              </c:numCache>
            </c:numRef>
          </c:val>
          <c:smooth val="0"/>
        </c:ser>
        <c:ser>
          <c:idx val="1"/>
          <c:order val="1"/>
          <c:tx>
            <c:strRef>
              <c:f>'[DATA FOR EAST AFRICA PAPER - Copy (Autosaved).xlsx]non ager vadded per worker'!$A$216</c:f>
              <c:strCache>
                <c:ptCount val="1"/>
                <c:pt idx="0">
                  <c:v>China</c:v>
                </c:pt>
              </c:strCache>
            </c:strRef>
          </c:tx>
          <c:spPr>
            <a:ln w="57150" cap="rnd">
              <a:solidFill>
                <a:srgbClr val="FF0000"/>
              </a:solidFill>
              <a:round/>
            </a:ln>
            <a:effectLst/>
          </c:spPr>
          <c:marker>
            <c:symbol val="none"/>
          </c:marker>
          <c:cat>
            <c:numRef>
              <c:f>'[DATA FOR EAST AFRICA PAPER - Copy (Autosaved).xlsx]non ager vadded per worker'!$B$214:$AI$214</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'[DATA FOR EAST AFRICA PAPER - Copy (Autosaved).xlsx]non ager vadded per worker'!$B$216:$AI$216</c:f>
              <c:numCache>
                <c:formatCode>General</c:formatCode>
                <c:ptCount val="34"/>
                <c:pt idx="0">
                  <c:v>4.6677626817918538</c:v>
                </c:pt>
                <c:pt idx="1">
                  <c:v>4.484514995740648</c:v>
                </c:pt>
                <c:pt idx="2">
                  <c:v>4.4667421549916382</c:v>
                </c:pt>
                <c:pt idx="3">
                  <c:v>4.4552242598554912</c:v>
                </c:pt>
                <c:pt idx="4">
                  <c:v>4.753698030098982</c:v>
                </c:pt>
                <c:pt idx="5">
                  <c:v>5.0285790471378427</c:v>
                </c:pt>
                <c:pt idx="6">
                  <c:v>5.4621063459829902</c:v>
                </c:pt>
                <c:pt idx="7">
                  <c:v>6.0169009069426966</c:v>
                </c:pt>
                <c:pt idx="8">
                  <c:v>6.5541102559540896</c:v>
                </c:pt>
                <c:pt idx="9">
                  <c:v>6.6286079300388856</c:v>
                </c:pt>
                <c:pt idx="10">
                  <c:v>6.539019496046091</c:v>
                </c:pt>
                <c:pt idx="11">
                  <c:v>6.6977710497223972</c:v>
                </c:pt>
                <c:pt idx="12">
                  <c:v>7.5261325769229597</c:v>
                </c:pt>
                <c:pt idx="13">
                  <c:v>8.2138009559999823</c:v>
                </c:pt>
                <c:pt idx="14">
                  <c:v>8.8594012408940621</c:v>
                </c:pt>
                <c:pt idx="15">
                  <c:v>9.3464862047646271</c:v>
                </c:pt>
                <c:pt idx="16">
                  <c:v>9.6540745483689605</c:v>
                </c:pt>
                <c:pt idx="17">
                  <c:v>9.9168777604445211</c:v>
                </c:pt>
                <c:pt idx="18">
                  <c:v>10.16338923321314</c:v>
                </c:pt>
                <c:pt idx="19">
                  <c:v>10.399307674629309</c:v>
                </c:pt>
                <c:pt idx="20">
                  <c:v>10.810435408951131</c:v>
                </c:pt>
                <c:pt idx="21">
                  <c:v>11.255983423548971</c:v>
                </c:pt>
                <c:pt idx="22">
                  <c:v>11.766498617756231</c:v>
                </c:pt>
                <c:pt idx="23">
                  <c:v>12.406927982986391</c:v>
                </c:pt>
                <c:pt idx="24">
                  <c:v>13.071506456449161</c:v>
                </c:pt>
                <c:pt idx="25">
                  <c:v>13.45608673565374</c:v>
                </c:pt>
                <c:pt idx="26">
                  <c:v>14.196292047708461</c:v>
                </c:pt>
                <c:pt idx="27">
                  <c:v>15.19695039672315</c:v>
                </c:pt>
                <c:pt idx="28">
                  <c:v>15.752292674431869</c:v>
                </c:pt>
                <c:pt idx="29">
                  <c:v>16.00024930823928</c:v>
                </c:pt>
                <c:pt idx="30">
                  <c:v>16.63322904547891</c:v>
                </c:pt>
                <c:pt idx="31">
                  <c:v>17.09091528011594</c:v>
                </c:pt>
                <c:pt idx="32">
                  <c:v>17.41353171713935</c:v>
                </c:pt>
                <c:pt idx="33">
                  <c:v>17.679301648303941</c:v>
                </c:pt>
              </c:numCache>
            </c:numRef>
          </c:val>
          <c:smooth val="0"/>
        </c:ser>
        <c:ser>
          <c:idx val="2"/>
          <c:order val="2"/>
          <c:tx>
            <c:strRef>
              <c:f>'[DATA FOR EAST AFRICA PAPER - Copy (Autosaved).xlsx]non ager vadded per worker'!$A$217</c:f>
              <c:strCache>
                <c:ptCount val="1"/>
                <c:pt idx="0">
                  <c:v>India</c:v>
                </c:pt>
              </c:strCache>
            </c:strRef>
          </c:tx>
          <c:spPr>
            <a:ln w="57150" cap="rnd">
              <a:solidFill>
                <a:srgbClr val="00B050"/>
              </a:solidFill>
              <a:round/>
            </a:ln>
            <a:effectLst/>
          </c:spPr>
          <c:marker>
            <c:symbol val="none"/>
          </c:marker>
          <c:cat>
            <c:numRef>
              <c:f>'[DATA FOR EAST AFRICA PAPER - Copy (Autosaved).xlsx]non ager vadded per worker'!$B$214:$AI$214</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'[DATA FOR EAST AFRICA PAPER - Copy (Autosaved).xlsx]non ager vadded per worker'!$B$217:$AI$217</c:f>
              <c:numCache>
                <c:formatCode>General</c:formatCode>
                <c:ptCount val="34"/>
                <c:pt idx="0">
                  <c:v>3.8354663709422359</c:v>
                </c:pt>
                <c:pt idx="1">
                  <c:v>3.806511514811961</c:v>
                </c:pt>
                <c:pt idx="2">
                  <c:v>3.7280832655699339</c:v>
                </c:pt>
                <c:pt idx="3">
                  <c:v>3.9060662276471652</c:v>
                </c:pt>
                <c:pt idx="4">
                  <c:v>3.65596963378061</c:v>
                </c:pt>
                <c:pt idx="5">
                  <c:v>3.7421579177235729</c:v>
                </c:pt>
                <c:pt idx="6">
                  <c:v>3.8969564138125201</c:v>
                </c:pt>
                <c:pt idx="7">
                  <c:v>4.0595776129685026</c:v>
                </c:pt>
                <c:pt idx="8">
                  <c:v>4.3594492347733382</c:v>
                </c:pt>
                <c:pt idx="9">
                  <c:v>4.0052913600072451</c:v>
                </c:pt>
                <c:pt idx="10">
                  <c:v>4.1069294921387733</c:v>
                </c:pt>
                <c:pt idx="11">
                  <c:v>3.986513783119547</c:v>
                </c:pt>
                <c:pt idx="12">
                  <c:v>4.1886840536588892</c:v>
                </c:pt>
                <c:pt idx="13">
                  <c:v>4.114821289510239</c:v>
                </c:pt>
                <c:pt idx="14">
                  <c:v>4.1889554126316906</c:v>
                </c:pt>
                <c:pt idx="15">
                  <c:v>4.3464881702389278</c:v>
                </c:pt>
                <c:pt idx="16">
                  <c:v>4.6071042984627306</c:v>
                </c:pt>
                <c:pt idx="17">
                  <c:v>4.3881644015340324</c:v>
                </c:pt>
                <c:pt idx="18">
                  <c:v>4.7180060720961974</c:v>
                </c:pt>
                <c:pt idx="19">
                  <c:v>4.7531480414608316</c:v>
                </c:pt>
                <c:pt idx="20">
                  <c:v>4.7978972965190936</c:v>
                </c:pt>
                <c:pt idx="21">
                  <c:v>4.9531987393520982</c:v>
                </c:pt>
                <c:pt idx="22">
                  <c:v>4.90955953625273</c:v>
                </c:pt>
                <c:pt idx="23">
                  <c:v>5.5619180802760857</c:v>
                </c:pt>
                <c:pt idx="24">
                  <c:v>5.4414770626293798</c:v>
                </c:pt>
                <c:pt idx="25">
                  <c:v>5.881721579308528</c:v>
                </c:pt>
                <c:pt idx="26">
                  <c:v>6.0865448972121774</c:v>
                </c:pt>
                <c:pt idx="27">
                  <c:v>6.3387860480744767</c:v>
                </c:pt>
                <c:pt idx="28">
                  <c:v>6.3307700995100076</c:v>
                </c:pt>
                <c:pt idx="29">
                  <c:v>6.8310581108337383</c:v>
                </c:pt>
                <c:pt idx="30">
                  <c:v>7.286139519253604</c:v>
                </c:pt>
                <c:pt idx="31">
                  <c:v>7.0637295161801026</c:v>
                </c:pt>
                <c:pt idx="32">
                  <c:v>7.0554856712219731</c:v>
                </c:pt>
                <c:pt idx="33">
                  <c:v>7.1801690999810583</c:v>
                </c:pt>
              </c:numCache>
            </c:numRef>
          </c:val>
          <c:smooth val="0"/>
        </c:ser>
        <c:ser>
          <c:idx val="3"/>
          <c:order val="3"/>
          <c:tx>
            <c:strRef>
              <c:f>'[DATA FOR EAST AFRICA PAPER - Copy (Autosaved).xlsx]non ager vadded per worker'!$A$218</c:f>
              <c:strCache>
                <c:ptCount val="1"/>
                <c:pt idx="0">
                  <c:v>Indonesia</c:v>
                </c:pt>
              </c:strCache>
            </c:strRef>
          </c:tx>
          <c:spPr>
            <a:ln w="57150" cap="rnd">
              <a:solidFill>
                <a:sysClr val="windowText" lastClr="000000">
                  <a:lumMod val="65000"/>
                  <a:lumOff val="35000"/>
                </a:sysClr>
              </a:solidFill>
              <a:round/>
            </a:ln>
            <a:effectLst/>
          </c:spPr>
          <c:marker>
            <c:symbol val="none"/>
          </c:marker>
          <c:cat>
            <c:numRef>
              <c:f>'[DATA FOR EAST AFRICA PAPER - Copy (Autosaved).xlsx]non ager vadded per worker'!$B$214:$AI$214</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'[DATA FOR EAST AFRICA PAPER - Copy (Autosaved).xlsx]non ager vadded per worker'!$B$218:$AI$218</c:f>
              <c:numCache>
                <c:formatCode>General</c:formatCode>
                <c:ptCount val="34"/>
                <c:pt idx="0">
                  <c:v>4.6543637466956822</c:v>
                </c:pt>
                <c:pt idx="1">
                  <c:v>4.7885562882406916</c:v>
                </c:pt>
                <c:pt idx="2">
                  <c:v>4.5348742854934789</c:v>
                </c:pt>
                <c:pt idx="3">
                  <c:v>4.9579801590468602</c:v>
                </c:pt>
                <c:pt idx="4">
                  <c:v>5.2095254115949912</c:v>
                </c:pt>
                <c:pt idx="5">
                  <c:v>5.0811922069683941</c:v>
                </c:pt>
                <c:pt idx="6">
                  <c:v>4.8052807955228376</c:v>
                </c:pt>
                <c:pt idx="7">
                  <c:v>5.2335586242904926</c:v>
                </c:pt>
                <c:pt idx="8">
                  <c:v>5.4194256277320836</c:v>
                </c:pt>
                <c:pt idx="9">
                  <c:v>5.7167801056526004</c:v>
                </c:pt>
                <c:pt idx="10">
                  <c:v>5.7745576212304579</c:v>
                </c:pt>
                <c:pt idx="11">
                  <c:v>6.1180069501844763</c:v>
                </c:pt>
                <c:pt idx="12">
                  <c:v>6.4367981744948102</c:v>
                </c:pt>
                <c:pt idx="13">
                  <c:v>6.3406883821717903</c:v>
                </c:pt>
                <c:pt idx="14">
                  <c:v>6.6099696207321497</c:v>
                </c:pt>
                <c:pt idx="15">
                  <c:v>6.9075194006199956</c:v>
                </c:pt>
                <c:pt idx="16">
                  <c:v>7.0080193137370248</c:v>
                </c:pt>
                <c:pt idx="17">
                  <c:v>7.0478215189435716</c:v>
                </c:pt>
                <c:pt idx="18">
                  <c:v>5.8360171326922821</c:v>
                </c:pt>
                <c:pt idx="19">
                  <c:v>5.5139687028402671</c:v>
                </c:pt>
                <c:pt idx="20">
                  <c:v>5.7669887106398301</c:v>
                </c:pt>
                <c:pt idx="21">
                  <c:v>5.7149485852255886</c:v>
                </c:pt>
                <c:pt idx="22">
                  <c:v>5.6403449898450706</c:v>
                </c:pt>
                <c:pt idx="23">
                  <c:v>5.5314218204421444</c:v>
                </c:pt>
                <c:pt idx="24">
                  <c:v>5.4675603018367944</c:v>
                </c:pt>
                <c:pt idx="25">
                  <c:v>5.4958332840575101</c:v>
                </c:pt>
                <c:pt idx="26">
                  <c:v>5.5973229306177714</c:v>
                </c:pt>
                <c:pt idx="27">
                  <c:v>5.4728714927605679</c:v>
                </c:pt>
                <c:pt idx="28">
                  <c:v>5.5346813542023323</c:v>
                </c:pt>
                <c:pt idx="29">
                  <c:v>5.3800851339657569</c:v>
                </c:pt>
                <c:pt idx="30">
                  <c:v>5.3715440713247258</c:v>
                </c:pt>
                <c:pt idx="31">
                  <c:v>5.4294245402019969</c:v>
                </c:pt>
                <c:pt idx="32">
                  <c:v>5.4670145241972676</c:v>
                </c:pt>
                <c:pt idx="33">
                  <c:v>5.424845752646303</c:v>
                </c:pt>
              </c:numCache>
            </c:numRef>
          </c:val>
          <c:smooth val="0"/>
        </c:ser>
        <c:ser>
          <c:idx val="4"/>
          <c:order val="4"/>
          <c:tx>
            <c:strRef>
              <c:f>'[DATA FOR EAST AFRICA PAPER - Copy (Autosaved).xlsx]non ager vadded per worker'!$A$219</c:f>
              <c:strCache>
                <c:ptCount val="1"/>
                <c:pt idx="0">
                  <c:v>Viet Nam</c:v>
                </c:pt>
              </c:strCache>
            </c:strRef>
          </c:tx>
          <c:spPr>
            <a:ln w="57150" cap="rnd">
              <a:solidFill>
                <a:srgbClr val="00B0F0"/>
              </a:solidFill>
              <a:round/>
            </a:ln>
            <a:effectLst/>
          </c:spPr>
          <c:marker>
            <c:symbol val="none"/>
          </c:marker>
          <c:cat>
            <c:numRef>
              <c:f>'[DATA FOR EAST AFRICA PAPER - Copy (Autosaved).xlsx]non ager vadded per worker'!$B$214:$AI$214</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'[DATA FOR EAST AFRICA PAPER - Copy (Autosaved).xlsx]non ager vadded per worker'!$B$219:$AI$219</c:f>
              <c:numCache>
                <c:formatCode>General</c:formatCode>
                <c:ptCount val="34"/>
                <c:pt idx="0">
                  <c:v>4.2771210476269212</c:v>
                </c:pt>
                <c:pt idx="1">
                  <c:v>4.468486517802928</c:v>
                </c:pt>
                <c:pt idx="2">
                  <c:v>4.5938186560791676</c:v>
                </c:pt>
                <c:pt idx="3">
                  <c:v>4.6913091257264998</c:v>
                </c:pt>
                <c:pt idx="4">
                  <c:v>4.7508279774388908</c:v>
                </c:pt>
                <c:pt idx="5">
                  <c:v>4.9530883481511854</c:v>
                </c:pt>
                <c:pt idx="6">
                  <c:v>4.8812963067507074</c:v>
                </c:pt>
                <c:pt idx="7">
                  <c:v>5.1850601750692444</c:v>
                </c:pt>
                <c:pt idx="8">
                  <c:v>5.2408367726021314</c:v>
                </c:pt>
                <c:pt idx="9">
                  <c:v>5.2203453198069596</c:v>
                </c:pt>
                <c:pt idx="10">
                  <c:v>5.4859500253870079</c:v>
                </c:pt>
                <c:pt idx="11">
                  <c:v>5.677985822282289</c:v>
                </c:pt>
                <c:pt idx="12">
                  <c:v>5.7048893808373666</c:v>
                </c:pt>
                <c:pt idx="13">
                  <c:v>5.9730601348310381</c:v>
                </c:pt>
                <c:pt idx="14">
                  <c:v>6.2995521579009086</c:v>
                </c:pt>
                <c:pt idx="15">
                  <c:v>6.5687134700326011</c:v>
                </c:pt>
                <c:pt idx="16">
                  <c:v>6.8593794573489228</c:v>
                </c:pt>
                <c:pt idx="17">
                  <c:v>7.0628830497479393</c:v>
                </c:pt>
                <c:pt idx="18">
                  <c:v>7.1230382599023736</c:v>
                </c:pt>
                <c:pt idx="19">
                  <c:v>6.9526731373013204</c:v>
                </c:pt>
                <c:pt idx="20">
                  <c:v>7.006342001495697</c:v>
                </c:pt>
                <c:pt idx="21">
                  <c:v>7.1500641557369242</c:v>
                </c:pt>
                <c:pt idx="22">
                  <c:v>7.2142298411840038</c:v>
                </c:pt>
                <c:pt idx="23">
                  <c:v>7.3731464585489954</c:v>
                </c:pt>
                <c:pt idx="24">
                  <c:v>7.5207893972280404</c:v>
                </c:pt>
                <c:pt idx="25">
                  <c:v>7.7003404605416321</c:v>
                </c:pt>
                <c:pt idx="26">
                  <c:v>7.8683164261143146</c:v>
                </c:pt>
                <c:pt idx="27">
                  <c:v>8.0367457505417885</c:v>
                </c:pt>
                <c:pt idx="28">
                  <c:v>7.9977182361345696</c:v>
                </c:pt>
                <c:pt idx="29">
                  <c:v>8.2004670191765001</c:v>
                </c:pt>
                <c:pt idx="30">
                  <c:v>8.3635694417191253</c:v>
                </c:pt>
                <c:pt idx="31">
                  <c:v>8.4345544990467101</c:v>
                </c:pt>
                <c:pt idx="32">
                  <c:v>8.5403998327671697</c:v>
                </c:pt>
                <c:pt idx="33">
                  <c:v>8.6656433221272895</c:v>
                </c:pt>
              </c:numCache>
            </c:numRef>
          </c:val>
          <c:smooth val="0"/>
        </c:ser>
        <c:dLbls>
          <c:showLegendKey val="0"/>
          <c:showVal val="0"/>
          <c:showCatName val="0"/>
          <c:showSerName val="0"/>
          <c:showPercent val="0"/>
          <c:showBubbleSize val="0"/>
        </c:dLbls>
        <c:marker val="1"/>
        <c:smooth val="0"/>
        <c:axId val="184790016"/>
        <c:axId val="184800000"/>
      </c:lineChart>
      <c:catAx>
        <c:axId val="184790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Arial"/>
                <a:ea typeface="+mn-ea"/>
                <a:cs typeface="Times New Roman" panose="02020603050405020304" pitchFamily="18" charset="0"/>
              </a:defRPr>
            </a:pPr>
            <a:endParaRPr lang="en-US"/>
          </a:p>
        </c:txPr>
        <c:crossAx val="184800000"/>
        <c:crosses val="autoZero"/>
        <c:auto val="1"/>
        <c:lblAlgn val="ctr"/>
        <c:lblOffset val="100"/>
        <c:noMultiLvlLbl val="0"/>
      </c:catAx>
      <c:valAx>
        <c:axId val="184800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84790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w="28575">
      <a:solidFill>
        <a:sysClr val="windowText" lastClr="000000"/>
      </a:solidFill>
    </a:ln>
    <a:effectLst/>
  </c:spPr>
  <c:txPr>
    <a:bodyPr/>
    <a:lstStyle/>
    <a:p>
      <a:pPr>
        <a:defRPr sz="1400">
          <a:solidFill>
            <a:schemeClr val="tx1"/>
          </a:solidFill>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rgbClr val="C00000"/>
                </a:solidFill>
                <a:latin typeface="Times New Roman" panose="02020603050405020304" pitchFamily="18" charset="0"/>
                <a:ea typeface="+mn-ea"/>
                <a:cs typeface="Times New Roman" panose="02020603050405020304" pitchFamily="18" charset="0"/>
              </a:defRPr>
            </a:pPr>
            <a:r>
              <a:rPr lang="en-US" sz="2000" b="1" dirty="0">
                <a:solidFill>
                  <a:srgbClr val="C00000"/>
                </a:solidFill>
              </a:rPr>
              <a:t>Agricultural Value Added per Worker </a:t>
            </a:r>
            <a:endParaRPr lang="en-US" sz="2000" b="1" dirty="0" smtClean="0">
              <a:solidFill>
                <a:srgbClr val="C00000"/>
              </a:solidFill>
            </a:endParaRPr>
          </a:p>
          <a:p>
            <a:pPr>
              <a:defRPr sz="2000" b="1" i="0" u="none" strike="noStrike" kern="1200" spc="0" baseline="0">
                <a:solidFill>
                  <a:srgbClr val="C00000"/>
                </a:solidFill>
                <a:latin typeface="Times New Roman" panose="02020603050405020304" pitchFamily="18" charset="0"/>
                <a:ea typeface="+mn-ea"/>
                <a:cs typeface="Times New Roman" panose="02020603050405020304" pitchFamily="18" charset="0"/>
              </a:defRPr>
            </a:pPr>
            <a:r>
              <a:rPr lang="en-US" sz="2000" b="1" dirty="0" smtClean="0">
                <a:solidFill>
                  <a:srgbClr val="C00000"/>
                </a:solidFill>
              </a:rPr>
              <a:t>[</a:t>
            </a:r>
            <a:r>
              <a:rPr lang="en-US" sz="2000" b="1" dirty="0">
                <a:solidFill>
                  <a:srgbClr val="C00000"/>
                </a:solidFill>
              </a:rPr>
              <a:t>Based on ILO Estimates of Global Employment Trends (1991-2014)] </a:t>
            </a:r>
            <a:endParaRPr lang="en-US" sz="2000" b="1" dirty="0" smtClean="0">
              <a:solidFill>
                <a:srgbClr val="C00000"/>
              </a:solidFill>
            </a:endParaRPr>
          </a:p>
          <a:p>
            <a:pPr>
              <a:defRPr sz="2000" b="1" i="0" u="none" strike="noStrike" kern="1200" spc="0" baseline="0">
                <a:solidFill>
                  <a:srgbClr val="C00000"/>
                </a:solidFill>
                <a:latin typeface="Times New Roman" panose="02020603050405020304" pitchFamily="18" charset="0"/>
                <a:ea typeface="+mn-ea"/>
                <a:cs typeface="Times New Roman" panose="02020603050405020304" pitchFamily="18" charset="0"/>
              </a:defRPr>
            </a:pPr>
            <a:r>
              <a:rPr lang="en-US" sz="2000" b="1" dirty="0" smtClean="0">
                <a:solidFill>
                  <a:srgbClr val="C00000"/>
                </a:solidFill>
              </a:rPr>
              <a:t>(</a:t>
            </a:r>
            <a:r>
              <a:rPr lang="en-US" sz="2000" b="1" dirty="0">
                <a:solidFill>
                  <a:srgbClr val="C00000"/>
                </a:solidFill>
              </a:rPr>
              <a:t>Bangladesh, China, India, Indonesia and </a:t>
            </a:r>
            <a:r>
              <a:rPr lang="en-US" sz="2000" b="1" dirty="0" smtClean="0">
                <a:solidFill>
                  <a:srgbClr val="C00000"/>
                </a:solidFill>
              </a:rPr>
              <a:t>Vietnam</a:t>
            </a:r>
            <a:r>
              <a:rPr lang="en-US" sz="2000" b="1" dirty="0">
                <a:solidFill>
                  <a:srgbClr val="C00000"/>
                </a:solidFill>
              </a:rPr>
              <a:t>)</a:t>
            </a:r>
          </a:p>
        </c:rich>
      </c:tx>
      <c:overlay val="0"/>
      <c:spPr>
        <a:noFill/>
        <a:ln>
          <a:noFill/>
        </a:ln>
        <a:effectLst/>
      </c:spPr>
    </c:title>
    <c:autoTitleDeleted val="0"/>
    <c:plotArea>
      <c:layout>
        <c:manualLayout>
          <c:layoutTarget val="inner"/>
          <c:xMode val="edge"/>
          <c:yMode val="edge"/>
          <c:x val="4.9928197583579498E-2"/>
          <c:y val="0.120612229168752"/>
          <c:w val="0.93823814751883305"/>
          <c:h val="0.75781724461375699"/>
        </c:manualLayout>
      </c:layout>
      <c:lineChart>
        <c:grouping val="standard"/>
        <c:varyColors val="0"/>
        <c:ser>
          <c:idx val="0"/>
          <c:order val="0"/>
          <c:tx>
            <c:strRef>
              <c:f>'[Chart in Microsoft Word]Sheet4'!$F$4</c:f>
              <c:strCache>
                <c:ptCount val="1"/>
                <c:pt idx="0">
                  <c:v>Bangladesh</c:v>
                </c:pt>
              </c:strCache>
            </c:strRef>
          </c:tx>
          <c:spPr>
            <a:ln w="57150" cap="rnd">
              <a:solidFill>
                <a:srgbClr val="ED7D31">
                  <a:lumMod val="40000"/>
                  <a:lumOff val="60000"/>
                </a:srgbClr>
              </a:solidFill>
              <a:round/>
            </a:ln>
            <a:effectLst/>
          </c:spPr>
          <c:marker>
            <c:symbol val="none"/>
          </c:marker>
          <c:cat>
            <c:numRef>
              <c:f>'[Chart in Microsoft Word]Sheet4'!$G$3:$AD$3</c:f>
              <c:numCache>
                <c:formatCode>General</c:formatCode>
                <c:ptCount val="24"/>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numCache>
            </c:numRef>
          </c:cat>
          <c:val>
            <c:numRef>
              <c:f>'[Chart in Microsoft Word]Sheet4'!$G$4:$AD$4</c:f>
              <c:numCache>
                <c:formatCode>General</c:formatCode>
                <c:ptCount val="24"/>
                <c:pt idx="0">
                  <c:v>259.21550542427099</c:v>
                </c:pt>
                <c:pt idx="1">
                  <c:v>260.45645245305838</c:v>
                </c:pt>
                <c:pt idx="2">
                  <c:v>263.03570933324369</c:v>
                </c:pt>
                <c:pt idx="3">
                  <c:v>262.24323496636202</c:v>
                </c:pt>
                <c:pt idx="4">
                  <c:v>259.57879525282448</c:v>
                </c:pt>
                <c:pt idx="5">
                  <c:v>266.13097285631329</c:v>
                </c:pt>
                <c:pt idx="6">
                  <c:v>273.55246634817712</c:v>
                </c:pt>
                <c:pt idx="7">
                  <c:v>277.15543128948468</c:v>
                </c:pt>
                <c:pt idx="8">
                  <c:v>283.96699348658279</c:v>
                </c:pt>
                <c:pt idx="9">
                  <c:v>299.79508230662969</c:v>
                </c:pt>
                <c:pt idx="10">
                  <c:v>316.83508026113662</c:v>
                </c:pt>
                <c:pt idx="11">
                  <c:v>329.30150849350662</c:v>
                </c:pt>
                <c:pt idx="12">
                  <c:v>364.24392038607562</c:v>
                </c:pt>
                <c:pt idx="13">
                  <c:v>378.68751017954941</c:v>
                </c:pt>
                <c:pt idx="14">
                  <c:v>392.73589451065379</c:v>
                </c:pt>
                <c:pt idx="15">
                  <c:v>406.9515386477467</c:v>
                </c:pt>
                <c:pt idx="16">
                  <c:v>420.75123797147978</c:v>
                </c:pt>
                <c:pt idx="17">
                  <c:v>426.61295125770903</c:v>
                </c:pt>
                <c:pt idx="18">
                  <c:v>432.93498332136761</c:v>
                </c:pt>
                <c:pt idx="19">
                  <c:v>444.24166255860649</c:v>
                </c:pt>
                <c:pt idx="20">
                  <c:v>452.09524182188972</c:v>
                </c:pt>
                <c:pt idx="21">
                  <c:v>454.02992020162202</c:v>
                </c:pt>
                <c:pt idx="22">
                  <c:v>453.424555032466</c:v>
                </c:pt>
                <c:pt idx="23">
                  <c:v>467.19083218246459</c:v>
                </c:pt>
              </c:numCache>
            </c:numRef>
          </c:val>
          <c:smooth val="0"/>
        </c:ser>
        <c:ser>
          <c:idx val="1"/>
          <c:order val="1"/>
          <c:tx>
            <c:strRef>
              <c:f>'[Chart in Microsoft Word]Sheet4'!$F$5</c:f>
              <c:strCache>
                <c:ptCount val="1"/>
                <c:pt idx="0">
                  <c:v>China</c:v>
                </c:pt>
              </c:strCache>
            </c:strRef>
          </c:tx>
          <c:spPr>
            <a:ln w="57150" cap="rnd">
              <a:solidFill>
                <a:srgbClr val="FF0000"/>
              </a:solidFill>
              <a:round/>
            </a:ln>
            <a:effectLst/>
          </c:spPr>
          <c:marker>
            <c:symbol val="none"/>
          </c:marker>
          <c:cat>
            <c:numRef>
              <c:f>'[Chart in Microsoft Word]Sheet4'!$G$3:$AD$3</c:f>
              <c:numCache>
                <c:formatCode>General</c:formatCode>
                <c:ptCount val="24"/>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numCache>
            </c:numRef>
          </c:cat>
          <c:val>
            <c:numRef>
              <c:f>'[Chart in Microsoft Word]Sheet4'!$G$5:$AD$5</c:f>
              <c:numCache>
                <c:formatCode>General</c:formatCode>
                <c:ptCount val="24"/>
                <c:pt idx="0">
                  <c:v>418.02952204198522</c:v>
                </c:pt>
                <c:pt idx="1">
                  <c:v>437.62876074324862</c:v>
                </c:pt>
                <c:pt idx="2">
                  <c:v>468.58781768803232</c:v>
                </c:pt>
                <c:pt idx="3">
                  <c:v>500.00978131126328</c:v>
                </c:pt>
                <c:pt idx="4">
                  <c:v>540.42523438524597</c:v>
                </c:pt>
                <c:pt idx="5">
                  <c:v>580.61369030709454</c:v>
                </c:pt>
                <c:pt idx="6">
                  <c:v>601.45553772678807</c:v>
                </c:pt>
                <c:pt idx="7">
                  <c:v>617.82231778755386</c:v>
                </c:pt>
                <c:pt idx="8">
                  <c:v>623.99632518516648</c:v>
                </c:pt>
                <c:pt idx="9">
                  <c:v>631.17764693952097</c:v>
                </c:pt>
                <c:pt idx="10">
                  <c:v>642.11578867636297</c:v>
                </c:pt>
                <c:pt idx="11">
                  <c:v>652.52928904436214</c:v>
                </c:pt>
                <c:pt idx="12">
                  <c:v>673.24752935491165</c:v>
                </c:pt>
                <c:pt idx="13">
                  <c:v>741.42535106587763</c:v>
                </c:pt>
                <c:pt idx="14">
                  <c:v>807.89190799205142</c:v>
                </c:pt>
                <c:pt idx="15">
                  <c:v>882.1564343400114</c:v>
                </c:pt>
                <c:pt idx="16">
                  <c:v>945.36204397409813</c:v>
                </c:pt>
                <c:pt idx="17">
                  <c:v>1024.739280195681</c:v>
                </c:pt>
                <c:pt idx="18">
                  <c:v>1103.35236420054</c:v>
                </c:pt>
                <c:pt idx="19">
                  <c:v>1188.208489614892</c:v>
                </c:pt>
                <c:pt idx="20">
                  <c:v>1293.133808129516</c:v>
                </c:pt>
                <c:pt idx="21">
                  <c:v>1428.22853379907</c:v>
                </c:pt>
                <c:pt idx="22">
                  <c:v>1463.508672336191</c:v>
                </c:pt>
                <c:pt idx="23">
                  <c:v>1582.930518688541</c:v>
                </c:pt>
              </c:numCache>
            </c:numRef>
          </c:val>
          <c:smooth val="0"/>
        </c:ser>
        <c:ser>
          <c:idx val="2"/>
          <c:order val="2"/>
          <c:tx>
            <c:strRef>
              <c:f>'[Chart in Microsoft Word]Sheet4'!$F$6</c:f>
              <c:strCache>
                <c:ptCount val="1"/>
                <c:pt idx="0">
                  <c:v>India</c:v>
                </c:pt>
              </c:strCache>
            </c:strRef>
          </c:tx>
          <c:spPr>
            <a:ln w="57150" cap="rnd">
              <a:solidFill>
                <a:srgbClr val="00B050"/>
              </a:solidFill>
              <a:round/>
            </a:ln>
            <a:effectLst/>
          </c:spPr>
          <c:marker>
            <c:symbol val="none"/>
          </c:marker>
          <c:cat>
            <c:numRef>
              <c:f>'[Chart in Microsoft Word]Sheet4'!$G$3:$AD$3</c:f>
              <c:numCache>
                <c:formatCode>General</c:formatCode>
                <c:ptCount val="24"/>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numCache>
            </c:numRef>
          </c:cat>
          <c:val>
            <c:numRef>
              <c:f>'[Chart in Microsoft Word]Sheet4'!$G$6:$AD$6</c:f>
              <c:numCache>
                <c:formatCode>General</c:formatCode>
                <c:ptCount val="24"/>
                <c:pt idx="0">
                  <c:v>465.65467150885939</c:v>
                </c:pt>
                <c:pt idx="1">
                  <c:v>486.02475017341902</c:v>
                </c:pt>
                <c:pt idx="2">
                  <c:v>493.4824989206694</c:v>
                </c:pt>
                <c:pt idx="3">
                  <c:v>507.3296760534144</c:v>
                </c:pt>
                <c:pt idx="4">
                  <c:v>498.189246688705</c:v>
                </c:pt>
                <c:pt idx="5">
                  <c:v>539.99822430906784</c:v>
                </c:pt>
                <c:pt idx="6">
                  <c:v>521.51262240270364</c:v>
                </c:pt>
                <c:pt idx="7">
                  <c:v>545.61884187415455</c:v>
                </c:pt>
                <c:pt idx="8">
                  <c:v>551.34321040698148</c:v>
                </c:pt>
                <c:pt idx="9">
                  <c:v>546.72877218671101</c:v>
                </c:pt>
                <c:pt idx="10">
                  <c:v>568.28519287527854</c:v>
                </c:pt>
                <c:pt idx="11">
                  <c:v>524.45940904271799</c:v>
                </c:pt>
                <c:pt idx="12">
                  <c:v>565.1421331865854</c:v>
                </c:pt>
                <c:pt idx="13">
                  <c:v>558.28284478382011</c:v>
                </c:pt>
                <c:pt idx="14">
                  <c:v>583.94207769609716</c:v>
                </c:pt>
                <c:pt idx="15">
                  <c:v>636.80464149874047</c:v>
                </c:pt>
                <c:pt idx="16">
                  <c:v>680.64743738284847</c:v>
                </c:pt>
                <c:pt idx="17">
                  <c:v>693.48490593311203</c:v>
                </c:pt>
                <c:pt idx="18">
                  <c:v>710.95633688528449</c:v>
                </c:pt>
                <c:pt idx="19">
                  <c:v>783.50599162304968</c:v>
                </c:pt>
                <c:pt idx="20">
                  <c:v>849.88567900828843</c:v>
                </c:pt>
                <c:pt idx="21">
                  <c:v>895.79323267522761</c:v>
                </c:pt>
                <c:pt idx="22">
                  <c:v>954.03414070450503</c:v>
                </c:pt>
                <c:pt idx="23">
                  <c:v>961.81555365568204</c:v>
                </c:pt>
              </c:numCache>
            </c:numRef>
          </c:val>
          <c:smooth val="0"/>
        </c:ser>
        <c:ser>
          <c:idx val="3"/>
          <c:order val="3"/>
          <c:tx>
            <c:strRef>
              <c:f>'[Chart in Microsoft Word]Sheet4'!$F$7</c:f>
              <c:strCache>
                <c:ptCount val="1"/>
                <c:pt idx="0">
                  <c:v>Indonesia</c:v>
                </c:pt>
              </c:strCache>
            </c:strRef>
          </c:tx>
          <c:spPr>
            <a:ln w="57150" cap="rnd">
              <a:solidFill>
                <a:srgbClr val="E7E6E6">
                  <a:lumMod val="50000"/>
                </a:srgbClr>
              </a:solidFill>
              <a:round/>
            </a:ln>
            <a:effectLst/>
          </c:spPr>
          <c:marker>
            <c:symbol val="none"/>
          </c:marker>
          <c:cat>
            <c:numRef>
              <c:f>'[Chart in Microsoft Word]Sheet4'!$G$3:$AD$3</c:f>
              <c:numCache>
                <c:formatCode>General</c:formatCode>
                <c:ptCount val="24"/>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numCache>
            </c:numRef>
          </c:cat>
          <c:val>
            <c:numRef>
              <c:f>'[Chart in Microsoft Word]Sheet4'!$G$7:$AD$7</c:f>
              <c:numCache>
                <c:formatCode>General</c:formatCode>
                <c:ptCount val="24"/>
                <c:pt idx="0">
                  <c:v>684.37309824261638</c:v>
                </c:pt>
                <c:pt idx="1">
                  <c:v>673.76345504418362</c:v>
                </c:pt>
                <c:pt idx="2">
                  <c:v>730.20939869077802</c:v>
                </c:pt>
                <c:pt idx="3">
                  <c:v>784.96942611899999</c:v>
                </c:pt>
                <c:pt idx="4">
                  <c:v>821.04945936785816</c:v>
                </c:pt>
                <c:pt idx="5">
                  <c:v>822.52198850820866</c:v>
                </c:pt>
                <c:pt idx="6">
                  <c:v>889.17515157119544</c:v>
                </c:pt>
                <c:pt idx="7">
                  <c:v>799.81397737328962</c:v>
                </c:pt>
                <c:pt idx="8">
                  <c:v>800.83434384392217</c:v>
                </c:pt>
                <c:pt idx="9">
                  <c:v>772.0126748775499</c:v>
                </c:pt>
                <c:pt idx="10">
                  <c:v>829.45874448902168</c:v>
                </c:pt>
                <c:pt idx="11">
                  <c:v>844.20371024734266</c:v>
                </c:pt>
                <c:pt idx="12">
                  <c:v>825.65412153683371</c:v>
                </c:pt>
                <c:pt idx="13">
                  <c:v>896.56313486852434</c:v>
                </c:pt>
                <c:pt idx="14">
                  <c:v>903.69993010541339</c:v>
                </c:pt>
                <c:pt idx="15">
                  <c:v>952.92097889654303</c:v>
                </c:pt>
                <c:pt idx="16">
                  <c:v>977.82344167719805</c:v>
                </c:pt>
                <c:pt idx="17">
                  <c:v>1025.2296544395019</c:v>
                </c:pt>
                <c:pt idx="18">
                  <c:v>1060.2147024608171</c:v>
                </c:pt>
                <c:pt idx="19">
                  <c:v>1104.7398530847099</c:v>
                </c:pt>
                <c:pt idx="20">
                  <c:v>1199.6168430445259</c:v>
                </c:pt>
                <c:pt idx="21">
                  <c:v>1315.4628378717209</c:v>
                </c:pt>
                <c:pt idx="22">
                  <c:v>1235.890052856894</c:v>
                </c:pt>
                <c:pt idx="23">
                  <c:v>1295.4251521707631</c:v>
                </c:pt>
              </c:numCache>
            </c:numRef>
          </c:val>
          <c:smooth val="0"/>
        </c:ser>
        <c:ser>
          <c:idx val="4"/>
          <c:order val="4"/>
          <c:tx>
            <c:strRef>
              <c:f>'[Chart in Microsoft Word]Sheet4'!$F$8</c:f>
              <c:strCache>
                <c:ptCount val="1"/>
                <c:pt idx="0">
                  <c:v>Viet Nam</c:v>
                </c:pt>
              </c:strCache>
            </c:strRef>
          </c:tx>
          <c:spPr>
            <a:ln w="57150" cap="rnd">
              <a:solidFill>
                <a:srgbClr val="00B0F0"/>
              </a:solidFill>
              <a:round/>
            </a:ln>
            <a:effectLst/>
          </c:spPr>
          <c:marker>
            <c:symbol val="none"/>
          </c:marker>
          <c:cat>
            <c:numRef>
              <c:f>'[Chart in Microsoft Word]Sheet4'!$G$3:$AD$3</c:f>
              <c:numCache>
                <c:formatCode>General</c:formatCode>
                <c:ptCount val="24"/>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numCache>
            </c:numRef>
          </c:cat>
          <c:val>
            <c:numRef>
              <c:f>'[Chart in Microsoft Word]Sheet4'!$G$8:$AD$8</c:f>
              <c:numCache>
                <c:formatCode>General</c:formatCode>
                <c:ptCount val="24"/>
                <c:pt idx="0">
                  <c:v>237.4048286983608</c:v>
                </c:pt>
                <c:pt idx="1">
                  <c:v>250.0581179138041</c:v>
                </c:pt>
                <c:pt idx="2">
                  <c:v>255.40912583974699</c:v>
                </c:pt>
                <c:pt idx="3">
                  <c:v>259.7278673670333</c:v>
                </c:pt>
                <c:pt idx="4">
                  <c:v>269.47081107858429</c:v>
                </c:pt>
                <c:pt idx="5">
                  <c:v>285.82800768219698</c:v>
                </c:pt>
                <c:pt idx="6">
                  <c:v>315.53651594687801</c:v>
                </c:pt>
                <c:pt idx="7">
                  <c:v>319.93171268710358</c:v>
                </c:pt>
                <c:pt idx="8">
                  <c:v>327.72677012460991</c:v>
                </c:pt>
                <c:pt idx="9">
                  <c:v>334.14427372214652</c:v>
                </c:pt>
                <c:pt idx="10">
                  <c:v>345.67551738017607</c:v>
                </c:pt>
                <c:pt idx="11">
                  <c:v>360.7677624182698</c:v>
                </c:pt>
                <c:pt idx="12">
                  <c:v>382.11772024312597</c:v>
                </c:pt>
                <c:pt idx="13">
                  <c:v>402.3156242143146</c:v>
                </c:pt>
                <c:pt idx="14">
                  <c:v>433.95931820508338</c:v>
                </c:pt>
                <c:pt idx="15">
                  <c:v>470.25323370690421</c:v>
                </c:pt>
                <c:pt idx="16">
                  <c:v>486.33882178528319</c:v>
                </c:pt>
                <c:pt idx="17">
                  <c:v>506.93952782554408</c:v>
                </c:pt>
                <c:pt idx="18">
                  <c:v>513.88431841608906</c:v>
                </c:pt>
                <c:pt idx="19">
                  <c:v>528.22897057001899</c:v>
                </c:pt>
                <c:pt idx="20">
                  <c:v>545.6524859143907</c:v>
                </c:pt>
                <c:pt idx="21">
                  <c:v>561.94373531758822</c:v>
                </c:pt>
                <c:pt idx="22">
                  <c:v>579.82843450145413</c:v>
                </c:pt>
                <c:pt idx="23">
                  <c:v>604.13593272765445</c:v>
                </c:pt>
              </c:numCache>
            </c:numRef>
          </c:val>
          <c:smooth val="0"/>
        </c:ser>
        <c:dLbls>
          <c:showLegendKey val="0"/>
          <c:showVal val="0"/>
          <c:showCatName val="0"/>
          <c:showSerName val="0"/>
          <c:showPercent val="0"/>
          <c:showBubbleSize val="0"/>
        </c:dLbls>
        <c:marker val="1"/>
        <c:smooth val="0"/>
        <c:axId val="181666560"/>
        <c:axId val="181668096"/>
      </c:lineChart>
      <c:catAx>
        <c:axId val="181666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81668096"/>
        <c:crosses val="autoZero"/>
        <c:auto val="1"/>
        <c:lblAlgn val="ctr"/>
        <c:lblOffset val="100"/>
        <c:noMultiLvlLbl val="0"/>
      </c:catAx>
      <c:valAx>
        <c:axId val="181668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81666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w="28575">
      <a:solidFill>
        <a:sysClr val="windowText" lastClr="000000"/>
      </a:solidFill>
    </a:ln>
    <a:effectLst/>
  </c:spPr>
  <c:txPr>
    <a:bodyPr/>
    <a:lstStyle/>
    <a:p>
      <a:pPr>
        <a:defRPr sz="1400">
          <a:solidFill>
            <a:schemeClr val="tx1"/>
          </a:solidFill>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2400" b="1" dirty="0"/>
              <a:t>Ratio of Value Added per Worker (Industry / Agriculture</a:t>
            </a:r>
            <a:r>
              <a:rPr lang="en-US" sz="2400" b="1" dirty="0" smtClean="0"/>
              <a:t>)  </a:t>
            </a:r>
          </a:p>
          <a:p>
            <a:pPr>
              <a:defRPr sz="2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2400" b="1" dirty="0" smtClean="0"/>
              <a:t>[</a:t>
            </a:r>
            <a:r>
              <a:rPr lang="en-US" sz="2400" b="1" dirty="0"/>
              <a:t>Based on ILO Estimates of Global Employment </a:t>
            </a:r>
            <a:r>
              <a:rPr lang="en-US" sz="2400" b="1" dirty="0" smtClean="0"/>
              <a:t>Trends (1991−2014</a:t>
            </a:r>
            <a:r>
              <a:rPr lang="en-US" sz="2400" b="1" dirty="0"/>
              <a:t>)] </a:t>
            </a:r>
            <a:r>
              <a:rPr lang="en-US" sz="2400" b="1" dirty="0" smtClean="0"/>
              <a:t>(</a:t>
            </a:r>
            <a:r>
              <a:rPr lang="en-US" sz="2400" b="1" dirty="0"/>
              <a:t>Bangladesh, China, India</a:t>
            </a:r>
            <a:r>
              <a:rPr lang="en-US" sz="2400" b="1" dirty="0" smtClean="0"/>
              <a:t>,</a:t>
            </a:r>
            <a:r>
              <a:rPr lang="en-US" sz="2400" b="1" baseline="0" dirty="0" smtClean="0"/>
              <a:t> </a:t>
            </a:r>
            <a:r>
              <a:rPr lang="en-US" sz="2400" b="1" dirty="0" smtClean="0"/>
              <a:t>Indonesia </a:t>
            </a:r>
            <a:r>
              <a:rPr lang="en-US" sz="2400" b="1" dirty="0"/>
              <a:t>and </a:t>
            </a:r>
            <a:r>
              <a:rPr lang="en-US" sz="2400" b="1" dirty="0" smtClean="0"/>
              <a:t>Vietnam</a:t>
            </a:r>
            <a:r>
              <a:rPr lang="en-US" sz="2400" b="1" dirty="0"/>
              <a:t>)</a:t>
            </a:r>
          </a:p>
        </c:rich>
      </c:tx>
      <c:overlay val="0"/>
      <c:spPr>
        <a:noFill/>
        <a:ln>
          <a:noFill/>
        </a:ln>
        <a:effectLst/>
      </c:spPr>
    </c:title>
    <c:autoTitleDeleted val="0"/>
    <c:plotArea>
      <c:layout/>
      <c:lineChart>
        <c:grouping val="standard"/>
        <c:varyColors val="0"/>
        <c:ser>
          <c:idx val="0"/>
          <c:order val="0"/>
          <c:tx>
            <c:strRef>
              <c:f>'[Chart in Microsoft Word]Sheet2'!$B$65</c:f>
              <c:strCache>
                <c:ptCount val="1"/>
                <c:pt idx="0">
                  <c:v>Bangladesh</c:v>
                </c:pt>
              </c:strCache>
            </c:strRef>
          </c:tx>
          <c:spPr>
            <a:ln w="57150" cap="rnd">
              <a:solidFill>
                <a:srgbClr val="ED7D31">
                  <a:lumMod val="40000"/>
                  <a:lumOff val="60000"/>
                </a:srgbClr>
              </a:solidFill>
              <a:round/>
            </a:ln>
            <a:effectLst/>
          </c:spPr>
          <c:marker>
            <c:symbol val="none"/>
          </c:marker>
          <c:cat>
            <c:numRef>
              <c:f>'[Chart in Microsoft Word]Sheet2'!$C$64:$Z$64</c:f>
              <c:numCache>
                <c:formatCode>General</c:formatCode>
                <c:ptCount val="24"/>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numCache>
            </c:numRef>
          </c:cat>
          <c:val>
            <c:numRef>
              <c:f>'[Chart in Microsoft Word]Sheet2'!$C$65:$Z$65</c:f>
              <c:numCache>
                <c:formatCode>General</c:formatCode>
                <c:ptCount val="24"/>
                <c:pt idx="0">
                  <c:v>3.7101167361376501</c:v>
                </c:pt>
                <c:pt idx="1">
                  <c:v>4.10117507475438</c:v>
                </c:pt>
                <c:pt idx="2">
                  <c:v>4.5692512730627586</c:v>
                </c:pt>
                <c:pt idx="3">
                  <c:v>5.17061276144858</c:v>
                </c:pt>
                <c:pt idx="4">
                  <c:v>6.0179401353474216</c:v>
                </c:pt>
                <c:pt idx="5">
                  <c:v>6.5588304563388578</c:v>
                </c:pt>
                <c:pt idx="6">
                  <c:v>6.4452585461767562</c:v>
                </c:pt>
                <c:pt idx="7">
                  <c:v>6.5863469311267639</c:v>
                </c:pt>
                <c:pt idx="8">
                  <c:v>6.5134847269237586</c:v>
                </c:pt>
                <c:pt idx="9">
                  <c:v>6.2929697501179067</c:v>
                </c:pt>
                <c:pt idx="10">
                  <c:v>5.6715572482999361</c:v>
                </c:pt>
                <c:pt idx="11">
                  <c:v>5.0804711532652806</c:v>
                </c:pt>
                <c:pt idx="12">
                  <c:v>4.3278063158511584</c:v>
                </c:pt>
                <c:pt idx="13">
                  <c:v>4.4652400462584936</c:v>
                </c:pt>
                <c:pt idx="14">
                  <c:v>4.5772968512113588</c:v>
                </c:pt>
                <c:pt idx="15">
                  <c:v>4.7239575370971902</c:v>
                </c:pt>
                <c:pt idx="16">
                  <c:v>5.0072372593599814</c:v>
                </c:pt>
                <c:pt idx="17">
                  <c:v>5.296461869025177</c:v>
                </c:pt>
                <c:pt idx="18">
                  <c:v>5.5200133532250728</c:v>
                </c:pt>
                <c:pt idx="19">
                  <c:v>5.6347382908806507</c:v>
                </c:pt>
                <c:pt idx="20">
                  <c:v>5.9066041321337739</c:v>
                </c:pt>
                <c:pt idx="21">
                  <c:v>6.2875594118246578</c:v>
                </c:pt>
                <c:pt idx="22">
                  <c:v>6.7233070446506762</c:v>
                </c:pt>
                <c:pt idx="23">
                  <c:v>6.8300987792141461</c:v>
                </c:pt>
              </c:numCache>
            </c:numRef>
          </c:val>
          <c:smooth val="0"/>
        </c:ser>
        <c:ser>
          <c:idx val="1"/>
          <c:order val="1"/>
          <c:tx>
            <c:strRef>
              <c:f>'[Chart in Microsoft Word]Sheet2'!$B$66</c:f>
              <c:strCache>
                <c:ptCount val="1"/>
                <c:pt idx="0">
                  <c:v>China</c:v>
                </c:pt>
              </c:strCache>
            </c:strRef>
          </c:tx>
          <c:spPr>
            <a:ln w="57150" cap="rnd">
              <a:solidFill>
                <a:srgbClr val="FF0000"/>
              </a:solidFill>
              <a:round/>
            </a:ln>
            <a:effectLst/>
          </c:spPr>
          <c:marker>
            <c:symbol val="none"/>
          </c:marker>
          <c:cat>
            <c:numRef>
              <c:f>'[Chart in Microsoft Word]Sheet2'!$C$64:$Z$64</c:f>
              <c:numCache>
                <c:formatCode>General</c:formatCode>
                <c:ptCount val="24"/>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numCache>
            </c:numRef>
          </c:cat>
          <c:val>
            <c:numRef>
              <c:f>'[Chart in Microsoft Word]Sheet2'!$C$66:$Z$66</c:f>
              <c:numCache>
                <c:formatCode>General</c:formatCode>
                <c:ptCount val="24"/>
                <c:pt idx="0">
                  <c:v>3.6265735601874902</c:v>
                </c:pt>
                <c:pt idx="1">
                  <c:v>4.058517679538312</c:v>
                </c:pt>
                <c:pt idx="2">
                  <c:v>4.3425146831794006</c:v>
                </c:pt>
                <c:pt idx="3">
                  <c:v>4.6915373024497971</c:v>
                </c:pt>
                <c:pt idx="4">
                  <c:v>4.8321153801800776</c:v>
                </c:pt>
                <c:pt idx="5">
                  <c:v>4.8824866754450502</c:v>
                </c:pt>
                <c:pt idx="6">
                  <c:v>5.1096449934223171</c:v>
                </c:pt>
                <c:pt idx="7">
                  <c:v>5.4149453921658317</c:v>
                </c:pt>
                <c:pt idx="8">
                  <c:v>5.8589302154625376</c:v>
                </c:pt>
                <c:pt idx="9">
                  <c:v>6.3914427922170534</c:v>
                </c:pt>
                <c:pt idx="10">
                  <c:v>6.8130254349143504</c:v>
                </c:pt>
                <c:pt idx="11">
                  <c:v>7.5930894509086313</c:v>
                </c:pt>
                <c:pt idx="12">
                  <c:v>8.1299218708414109</c:v>
                </c:pt>
                <c:pt idx="13">
                  <c:v>7.8078196354038303</c:v>
                </c:pt>
                <c:pt idx="14">
                  <c:v>7.5206444963097381</c:v>
                </c:pt>
                <c:pt idx="15">
                  <c:v>7.3116560383456068</c:v>
                </c:pt>
                <c:pt idx="16">
                  <c:v>7.3166451735029474</c:v>
                </c:pt>
                <c:pt idx="17">
                  <c:v>7.3068172037578298</c:v>
                </c:pt>
                <c:pt idx="18">
                  <c:v>7.2803761243043779</c:v>
                </c:pt>
                <c:pt idx="19">
                  <c:v>7.3423980794361174</c:v>
                </c:pt>
                <c:pt idx="20">
                  <c:v>7.190210115082496</c:v>
                </c:pt>
                <c:pt idx="21">
                  <c:v>6.7671324056945199</c:v>
                </c:pt>
                <c:pt idx="22">
                  <c:v>7.2863600812577678</c:v>
                </c:pt>
                <c:pt idx="23">
                  <c:v>7.0532499694678989</c:v>
                </c:pt>
              </c:numCache>
            </c:numRef>
          </c:val>
          <c:smooth val="0"/>
        </c:ser>
        <c:ser>
          <c:idx val="2"/>
          <c:order val="2"/>
          <c:tx>
            <c:strRef>
              <c:f>'[Chart in Microsoft Word]Sheet2'!$B$67</c:f>
              <c:strCache>
                <c:ptCount val="1"/>
                <c:pt idx="0">
                  <c:v>India</c:v>
                </c:pt>
              </c:strCache>
            </c:strRef>
          </c:tx>
          <c:spPr>
            <a:ln w="57150" cap="rnd">
              <a:solidFill>
                <a:srgbClr val="00B050"/>
              </a:solidFill>
              <a:round/>
            </a:ln>
            <a:effectLst/>
          </c:spPr>
          <c:marker>
            <c:symbol val="none"/>
          </c:marker>
          <c:cat>
            <c:numRef>
              <c:f>'[Chart in Microsoft Word]Sheet2'!$C$64:$Z$64</c:f>
              <c:numCache>
                <c:formatCode>General</c:formatCode>
                <c:ptCount val="24"/>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numCache>
            </c:numRef>
          </c:cat>
          <c:val>
            <c:numRef>
              <c:f>'[Chart in Microsoft Word]Sheet2'!$C$67:$Z$67</c:f>
              <c:numCache>
                <c:formatCode>General</c:formatCode>
                <c:ptCount val="24"/>
                <c:pt idx="0">
                  <c:v>3.6679234613497869</c:v>
                </c:pt>
                <c:pt idx="1">
                  <c:v>3.5438049257676711</c:v>
                </c:pt>
                <c:pt idx="2">
                  <c:v>3.6053970719052248</c:v>
                </c:pt>
                <c:pt idx="3">
                  <c:v>3.695068183624163</c:v>
                </c:pt>
                <c:pt idx="4">
                  <c:v>4.1197016212253583</c:v>
                </c:pt>
                <c:pt idx="5">
                  <c:v>3.965607989747733</c:v>
                </c:pt>
                <c:pt idx="6">
                  <c:v>4.2103709707732779</c:v>
                </c:pt>
                <c:pt idx="7">
                  <c:v>4.0957249986867099</c:v>
                </c:pt>
                <c:pt idx="8">
                  <c:v>4.2051462482858168</c:v>
                </c:pt>
                <c:pt idx="9">
                  <c:v>4.4340270272574571</c:v>
                </c:pt>
                <c:pt idx="10">
                  <c:v>4.0913866826947256</c:v>
                </c:pt>
                <c:pt idx="11">
                  <c:v>4.4795132379860094</c:v>
                </c:pt>
                <c:pt idx="12">
                  <c:v>4.2040056220387436</c:v>
                </c:pt>
                <c:pt idx="13">
                  <c:v>4.3928045619374529</c:v>
                </c:pt>
                <c:pt idx="14">
                  <c:v>4.3639070634731354</c:v>
                </c:pt>
                <c:pt idx="15">
                  <c:v>4.308872198833841</c:v>
                </c:pt>
                <c:pt idx="16">
                  <c:v>4.2522659126336553</c:v>
                </c:pt>
                <c:pt idx="17">
                  <c:v>4.2198064559205557</c:v>
                </c:pt>
                <c:pt idx="18">
                  <c:v>4.3459771896940298</c:v>
                </c:pt>
                <c:pt idx="19">
                  <c:v>4.0881364759854959</c:v>
                </c:pt>
                <c:pt idx="20">
                  <c:v>3.8423245271910531</c:v>
                </c:pt>
                <c:pt idx="21">
                  <c:v>3.5360521318853828</c:v>
                </c:pt>
                <c:pt idx="22">
                  <c:v>3.2620529499187838</c:v>
                </c:pt>
                <c:pt idx="23">
                  <c:v>3.3193227860790202</c:v>
                </c:pt>
              </c:numCache>
            </c:numRef>
          </c:val>
          <c:smooth val="0"/>
        </c:ser>
        <c:ser>
          <c:idx val="3"/>
          <c:order val="3"/>
          <c:tx>
            <c:strRef>
              <c:f>'[Chart in Microsoft Word]Sheet2'!$B$68</c:f>
              <c:strCache>
                <c:ptCount val="1"/>
                <c:pt idx="0">
                  <c:v>Indonesia</c:v>
                </c:pt>
              </c:strCache>
            </c:strRef>
          </c:tx>
          <c:spPr>
            <a:ln w="57150" cap="rnd">
              <a:solidFill>
                <a:srgbClr val="E7E6E6">
                  <a:lumMod val="50000"/>
                </a:srgbClr>
              </a:solidFill>
              <a:round/>
            </a:ln>
            <a:effectLst/>
          </c:spPr>
          <c:marker>
            <c:symbol val="none"/>
          </c:marker>
          <c:cat>
            <c:numRef>
              <c:f>'[Chart in Microsoft Word]Sheet2'!$C$64:$Z$64</c:f>
              <c:numCache>
                <c:formatCode>General</c:formatCode>
                <c:ptCount val="24"/>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numCache>
            </c:numRef>
          </c:cat>
          <c:val>
            <c:numRef>
              <c:f>'[Chart in Microsoft Word]Sheet2'!$C$68:$Z$68</c:f>
              <c:numCache>
                <c:formatCode>General</c:formatCode>
                <c:ptCount val="24"/>
                <c:pt idx="0">
                  <c:v>10.02609693105587</c:v>
                </c:pt>
                <c:pt idx="1">
                  <c:v>11.70640804617971</c:v>
                </c:pt>
                <c:pt idx="2">
                  <c:v>9.3511961360614695</c:v>
                </c:pt>
                <c:pt idx="3">
                  <c:v>7.9341195825761801</c:v>
                </c:pt>
                <c:pt idx="4">
                  <c:v>8.1198690322369043</c:v>
                </c:pt>
                <c:pt idx="5">
                  <c:v>8.8432089685481543</c:v>
                </c:pt>
                <c:pt idx="6">
                  <c:v>8.2110649222881875</c:v>
                </c:pt>
                <c:pt idx="7">
                  <c:v>9.1216248547996575</c:v>
                </c:pt>
                <c:pt idx="8">
                  <c:v>8.5178737414954639</c:v>
                </c:pt>
                <c:pt idx="9">
                  <c:v>8.8928291431029258</c:v>
                </c:pt>
                <c:pt idx="10">
                  <c:v>7.9675755569523314</c:v>
                </c:pt>
                <c:pt idx="11">
                  <c:v>8.1353591584206448</c:v>
                </c:pt>
                <c:pt idx="12">
                  <c:v>9.0048645745154143</c:v>
                </c:pt>
                <c:pt idx="13">
                  <c:v>8.3587776236543672</c:v>
                </c:pt>
                <c:pt idx="14">
                  <c:v>8.2999234973237055</c:v>
                </c:pt>
                <c:pt idx="15">
                  <c:v>8.1159818507139931</c:v>
                </c:pt>
                <c:pt idx="16">
                  <c:v>7.9529379862708884</c:v>
                </c:pt>
                <c:pt idx="17">
                  <c:v>7.720388690097411</c:v>
                </c:pt>
                <c:pt idx="18">
                  <c:v>7.5409215976290582</c:v>
                </c:pt>
                <c:pt idx="19">
                  <c:v>7.2288135415617383</c:v>
                </c:pt>
                <c:pt idx="20">
                  <c:v>6.4957376429604654</c:v>
                </c:pt>
                <c:pt idx="21">
                  <c:v>5.7640207633339768</c:v>
                </c:pt>
                <c:pt idx="22">
                  <c:v>6.7395954572071117</c:v>
                </c:pt>
                <c:pt idx="23">
                  <c:v>6.495501332164773</c:v>
                </c:pt>
              </c:numCache>
            </c:numRef>
          </c:val>
          <c:smooth val="0"/>
        </c:ser>
        <c:ser>
          <c:idx val="4"/>
          <c:order val="4"/>
          <c:tx>
            <c:strRef>
              <c:f>'[Chart in Microsoft Word]Sheet2'!$B$69</c:f>
              <c:strCache>
                <c:ptCount val="1"/>
                <c:pt idx="0">
                  <c:v>Viet Nam</c:v>
                </c:pt>
              </c:strCache>
            </c:strRef>
          </c:tx>
          <c:spPr>
            <a:ln w="57150" cap="rnd">
              <a:solidFill>
                <a:srgbClr val="00B0F0"/>
              </a:solidFill>
              <a:round/>
            </a:ln>
            <a:effectLst/>
          </c:spPr>
          <c:marker>
            <c:symbol val="none"/>
          </c:marker>
          <c:cat>
            <c:numRef>
              <c:f>'[Chart in Microsoft Word]Sheet2'!$C$64:$Z$64</c:f>
              <c:numCache>
                <c:formatCode>General</c:formatCode>
                <c:ptCount val="24"/>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numCache>
            </c:numRef>
          </c:cat>
          <c:val>
            <c:numRef>
              <c:f>'[Chart in Microsoft Word]Sheet2'!$C$69:$Z$69</c:f>
              <c:numCache>
                <c:formatCode>General</c:formatCode>
                <c:ptCount val="24"/>
                <c:pt idx="0">
                  <c:v>8.0506706014435281</c:v>
                </c:pt>
                <c:pt idx="1">
                  <c:v>8.1952145369309939</c:v>
                </c:pt>
                <c:pt idx="2">
                  <c:v>8.5774928430799342</c:v>
                </c:pt>
                <c:pt idx="3">
                  <c:v>8.9603957997076531</c:v>
                </c:pt>
                <c:pt idx="4">
                  <c:v>9.1105010079162412</c:v>
                </c:pt>
                <c:pt idx="5">
                  <c:v>8.5447830147123547</c:v>
                </c:pt>
                <c:pt idx="6">
                  <c:v>7.2124583935051403</c:v>
                </c:pt>
                <c:pt idx="7">
                  <c:v>8.1901050592106976</c:v>
                </c:pt>
                <c:pt idx="8">
                  <c:v>8.1249127181674918</c:v>
                </c:pt>
                <c:pt idx="9">
                  <c:v>8.2915965829499392</c:v>
                </c:pt>
                <c:pt idx="10">
                  <c:v>7.6525771541036587</c:v>
                </c:pt>
                <c:pt idx="11">
                  <c:v>7.2234711005075374</c:v>
                </c:pt>
                <c:pt idx="12">
                  <c:v>6.5547604521843104</c:v>
                </c:pt>
                <c:pt idx="13">
                  <c:v>6.3386848861207712</c:v>
                </c:pt>
                <c:pt idx="14">
                  <c:v>5.7849771554528866</c:v>
                </c:pt>
                <c:pt idx="15">
                  <c:v>5.230815459840505</c:v>
                </c:pt>
                <c:pt idx="16">
                  <c:v>5.2756452463705346</c:v>
                </c:pt>
                <c:pt idx="17">
                  <c:v>5.123686850277215</c:v>
                </c:pt>
                <c:pt idx="18">
                  <c:v>5.2016770000397541</c:v>
                </c:pt>
                <c:pt idx="19">
                  <c:v>5.268070037829113</c:v>
                </c:pt>
                <c:pt idx="20">
                  <c:v>5.2728476188460736</c:v>
                </c:pt>
                <c:pt idx="21">
                  <c:v>5.3549119306032882</c:v>
                </c:pt>
                <c:pt idx="22">
                  <c:v>5.4127873416847008</c:v>
                </c:pt>
                <c:pt idx="23">
                  <c:v>5.4032561731182653</c:v>
                </c:pt>
              </c:numCache>
            </c:numRef>
          </c:val>
          <c:smooth val="0"/>
        </c:ser>
        <c:dLbls>
          <c:showLegendKey val="0"/>
          <c:showVal val="0"/>
          <c:showCatName val="0"/>
          <c:showSerName val="0"/>
          <c:showPercent val="0"/>
          <c:showBubbleSize val="0"/>
        </c:dLbls>
        <c:marker val="1"/>
        <c:smooth val="0"/>
        <c:axId val="183057408"/>
        <c:axId val="183063296"/>
      </c:lineChart>
      <c:catAx>
        <c:axId val="183057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83063296"/>
        <c:crosses val="autoZero"/>
        <c:auto val="1"/>
        <c:lblAlgn val="ctr"/>
        <c:lblOffset val="100"/>
        <c:noMultiLvlLbl val="0"/>
      </c:catAx>
      <c:valAx>
        <c:axId val="183063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83057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w="28575">
      <a:solidFill>
        <a:sysClr val="windowText" lastClr="000000"/>
      </a:solidFill>
    </a:ln>
    <a:effectLst/>
  </c:spPr>
  <c:txPr>
    <a:bodyPr/>
    <a:lstStyle/>
    <a:p>
      <a:pPr>
        <a:defRPr sz="1400">
          <a:solidFill>
            <a:schemeClr val="tx1"/>
          </a:solidFill>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2400" b="1" dirty="0"/>
              <a:t>Ratio of Value Added per Worker (Service / Agriculture) [Based on ILO Estimates of Global Employment Trends (</a:t>
            </a:r>
            <a:r>
              <a:rPr lang="en-US" sz="2400" b="1" dirty="0" smtClean="0"/>
              <a:t>1991−2014</a:t>
            </a:r>
            <a:r>
              <a:rPr lang="en-US" sz="2400" b="1" dirty="0"/>
              <a:t>)] (Bangladesh, China, India, Indonesia and </a:t>
            </a:r>
            <a:r>
              <a:rPr lang="en-US" sz="2400" b="1" dirty="0" smtClean="0"/>
              <a:t>Vietnam</a:t>
            </a:r>
            <a:r>
              <a:rPr lang="en-US" sz="2400" b="1" dirty="0"/>
              <a:t>)</a:t>
            </a:r>
          </a:p>
        </c:rich>
      </c:tx>
      <c:overlay val="0"/>
      <c:spPr>
        <a:noFill/>
        <a:ln>
          <a:noFill/>
        </a:ln>
        <a:effectLst/>
      </c:spPr>
    </c:title>
    <c:autoTitleDeleted val="0"/>
    <c:plotArea>
      <c:layout/>
      <c:lineChart>
        <c:grouping val="standard"/>
        <c:varyColors val="0"/>
        <c:ser>
          <c:idx val="0"/>
          <c:order val="0"/>
          <c:tx>
            <c:strRef>
              <c:f>'[Chart in Microsoft Word]Sheet2'!$B$72</c:f>
              <c:strCache>
                <c:ptCount val="1"/>
                <c:pt idx="0">
                  <c:v>Bangladesh</c:v>
                </c:pt>
              </c:strCache>
            </c:strRef>
          </c:tx>
          <c:spPr>
            <a:ln w="57150" cap="rnd">
              <a:solidFill>
                <a:srgbClr val="ED7D31">
                  <a:lumMod val="40000"/>
                  <a:lumOff val="60000"/>
                </a:srgbClr>
              </a:solidFill>
              <a:round/>
            </a:ln>
            <a:effectLst/>
          </c:spPr>
          <c:marker>
            <c:symbol val="none"/>
          </c:marker>
          <c:cat>
            <c:numRef>
              <c:f>'[Chart in Microsoft Word]Sheet2'!$C$71:$Z$71</c:f>
              <c:numCache>
                <c:formatCode>General</c:formatCode>
                <c:ptCount val="24"/>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numCache>
            </c:numRef>
          </c:cat>
          <c:val>
            <c:numRef>
              <c:f>'[Chart in Microsoft Word]Sheet2'!$C$72:$Z$72</c:f>
              <c:numCache>
                <c:formatCode>General</c:formatCode>
                <c:ptCount val="24"/>
                <c:pt idx="0">
                  <c:v>9.3319850778224112</c:v>
                </c:pt>
                <c:pt idx="1">
                  <c:v>8.7784313608190807</c:v>
                </c:pt>
                <c:pt idx="2">
                  <c:v>8.1682123540674247</c:v>
                </c:pt>
                <c:pt idx="3">
                  <c:v>7.6880585053224948</c:v>
                </c:pt>
                <c:pt idx="4">
                  <c:v>7.2986140809754474</c:v>
                </c:pt>
                <c:pt idx="5">
                  <c:v>6.6004513167854491</c:v>
                </c:pt>
                <c:pt idx="6">
                  <c:v>6.6124919841810952</c:v>
                </c:pt>
                <c:pt idx="7">
                  <c:v>6.7003036840983521</c:v>
                </c:pt>
                <c:pt idx="8">
                  <c:v>6.7772924988718302</c:v>
                </c:pt>
                <c:pt idx="9">
                  <c:v>6.6876176165285663</c:v>
                </c:pt>
                <c:pt idx="10">
                  <c:v>5.9512534820958054</c:v>
                </c:pt>
                <c:pt idx="11">
                  <c:v>5.3592925214288663</c:v>
                </c:pt>
                <c:pt idx="12">
                  <c:v>4.5868419689447508</c:v>
                </c:pt>
                <c:pt idx="13">
                  <c:v>4.4186136530018274</c:v>
                </c:pt>
                <c:pt idx="14">
                  <c:v>4.2938087939633753</c:v>
                </c:pt>
                <c:pt idx="15">
                  <c:v>4.3190378784947701</c:v>
                </c:pt>
                <c:pt idx="16">
                  <c:v>4.4176320578570296</c:v>
                </c:pt>
                <c:pt idx="17">
                  <c:v>4.5832697454030802</c:v>
                </c:pt>
                <c:pt idx="18">
                  <c:v>4.7490644992790774</c:v>
                </c:pt>
                <c:pt idx="19">
                  <c:v>4.8420521899881033</c:v>
                </c:pt>
                <c:pt idx="20">
                  <c:v>5.00622618375664</c:v>
                </c:pt>
                <c:pt idx="21">
                  <c:v>5.251691750811287</c:v>
                </c:pt>
                <c:pt idx="22">
                  <c:v>5.4679021350655619</c:v>
                </c:pt>
                <c:pt idx="23">
                  <c:v>5.4319006672764347</c:v>
                </c:pt>
              </c:numCache>
            </c:numRef>
          </c:val>
          <c:smooth val="0"/>
        </c:ser>
        <c:ser>
          <c:idx val="1"/>
          <c:order val="1"/>
          <c:tx>
            <c:strRef>
              <c:f>'[Chart in Microsoft Word]Sheet2'!$B$73</c:f>
              <c:strCache>
                <c:ptCount val="1"/>
                <c:pt idx="0">
                  <c:v>China</c:v>
                </c:pt>
              </c:strCache>
            </c:strRef>
          </c:tx>
          <c:spPr>
            <a:ln w="57150" cap="rnd">
              <a:solidFill>
                <a:srgbClr val="FF0000"/>
              </a:solidFill>
              <a:round/>
            </a:ln>
            <a:effectLst/>
          </c:spPr>
          <c:marker>
            <c:symbol val="none"/>
          </c:marker>
          <c:cat>
            <c:numRef>
              <c:f>'[Chart in Microsoft Word]Sheet2'!$C$71:$Z$71</c:f>
              <c:numCache>
                <c:formatCode>General</c:formatCode>
                <c:ptCount val="24"/>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numCache>
            </c:numRef>
          </c:cat>
          <c:val>
            <c:numRef>
              <c:f>'[Chart in Microsoft Word]Sheet2'!$C$73:$Z$73</c:f>
              <c:numCache>
                <c:formatCode>General</c:formatCode>
                <c:ptCount val="24"/>
                <c:pt idx="0">
                  <c:v>4.7179364672128976</c:v>
                </c:pt>
                <c:pt idx="1">
                  <c:v>4.7522733370715668</c:v>
                </c:pt>
                <c:pt idx="2">
                  <c:v>4.5886596965519679</c:v>
                </c:pt>
                <c:pt idx="3">
                  <c:v>4.3648409660582184</c:v>
                </c:pt>
                <c:pt idx="4">
                  <c:v>4.0847895370677092</c:v>
                </c:pt>
                <c:pt idx="5">
                  <c:v>3.9184443063122081</c:v>
                </c:pt>
                <c:pt idx="6">
                  <c:v>4.0712262845761833</c:v>
                </c:pt>
                <c:pt idx="7">
                  <c:v>4.2104849419177288</c:v>
                </c:pt>
                <c:pt idx="8">
                  <c:v>4.46914082244498</c:v>
                </c:pt>
                <c:pt idx="9">
                  <c:v>4.6795822343472446</c:v>
                </c:pt>
                <c:pt idx="10">
                  <c:v>4.9889621162321811</c:v>
                </c:pt>
                <c:pt idx="11">
                  <c:v>5.1977418770312944</c:v>
                </c:pt>
                <c:pt idx="12">
                  <c:v>5.3304196425360084</c:v>
                </c:pt>
                <c:pt idx="13">
                  <c:v>5.0594558429456464</c:v>
                </c:pt>
                <c:pt idx="14">
                  <c:v>5.0349002260167053</c:v>
                </c:pt>
                <c:pt idx="15">
                  <c:v>5.0856737839396366</c:v>
                </c:pt>
                <c:pt idx="16">
                  <c:v>5.4274797902261609</c:v>
                </c:pt>
                <c:pt idx="17">
                  <c:v>5.400656390455941</c:v>
                </c:pt>
                <c:pt idx="18">
                  <c:v>5.3253135982727677</c:v>
                </c:pt>
                <c:pt idx="19">
                  <c:v>5.3192464007618243</c:v>
                </c:pt>
                <c:pt idx="20">
                  <c:v>5.1389719387654749</c:v>
                </c:pt>
                <c:pt idx="21">
                  <c:v>4.8236473792659629</c:v>
                </c:pt>
                <c:pt idx="22">
                  <c:v>4.9736617126298839</c:v>
                </c:pt>
                <c:pt idx="23">
                  <c:v>4.8274664573948103</c:v>
                </c:pt>
              </c:numCache>
            </c:numRef>
          </c:val>
          <c:smooth val="0"/>
        </c:ser>
        <c:ser>
          <c:idx val="2"/>
          <c:order val="2"/>
          <c:tx>
            <c:strRef>
              <c:f>'[Chart in Microsoft Word]Sheet2'!$B$74</c:f>
              <c:strCache>
                <c:ptCount val="1"/>
                <c:pt idx="0">
                  <c:v>India</c:v>
                </c:pt>
              </c:strCache>
            </c:strRef>
          </c:tx>
          <c:spPr>
            <a:ln w="57150" cap="rnd">
              <a:solidFill>
                <a:srgbClr val="00B050"/>
              </a:solidFill>
              <a:round/>
            </a:ln>
            <a:effectLst/>
          </c:spPr>
          <c:marker>
            <c:symbol val="none"/>
          </c:marker>
          <c:cat>
            <c:numRef>
              <c:f>'[Chart in Microsoft Word]Sheet2'!$C$71:$Z$71</c:f>
              <c:numCache>
                <c:formatCode>General</c:formatCode>
                <c:ptCount val="24"/>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numCache>
            </c:numRef>
          </c:cat>
          <c:val>
            <c:numRef>
              <c:f>'[Chart in Microsoft Word]Sheet2'!$C$74:$Z$74</c:f>
              <c:numCache>
                <c:formatCode>General</c:formatCode>
                <c:ptCount val="24"/>
                <c:pt idx="0">
                  <c:v>4.2700520215261522</c:v>
                </c:pt>
                <c:pt idx="1">
                  <c:v>4.2025503180942527</c:v>
                </c:pt>
                <c:pt idx="2">
                  <c:v>4.3157929033370452</c:v>
                </c:pt>
                <c:pt idx="3">
                  <c:v>4.2235415009926998</c:v>
                </c:pt>
                <c:pt idx="4">
                  <c:v>4.5920573243640259</c:v>
                </c:pt>
                <c:pt idx="5">
                  <c:v>4.4298988362521836</c:v>
                </c:pt>
                <c:pt idx="6">
                  <c:v>4.8468292296780087</c:v>
                </c:pt>
                <c:pt idx="7">
                  <c:v>4.8486356810927473</c:v>
                </c:pt>
                <c:pt idx="8">
                  <c:v>5.1979214087727357</c:v>
                </c:pt>
                <c:pt idx="9">
                  <c:v>5.3723957725508864</c:v>
                </c:pt>
                <c:pt idx="10">
                  <c:v>5.2767246730609703</c:v>
                </c:pt>
                <c:pt idx="11">
                  <c:v>5.8930977423568711</c:v>
                </c:pt>
                <c:pt idx="12">
                  <c:v>5.6957357237262842</c:v>
                </c:pt>
                <c:pt idx="13">
                  <c:v>6.0102508345527648</c:v>
                </c:pt>
                <c:pt idx="14">
                  <c:v>6.1779471813787774</c:v>
                </c:pt>
                <c:pt idx="15">
                  <c:v>5.883771262995702</c:v>
                </c:pt>
                <c:pt idx="16">
                  <c:v>6.0097009176557759</c:v>
                </c:pt>
                <c:pt idx="17">
                  <c:v>6.5296257652255756</c:v>
                </c:pt>
                <c:pt idx="18">
                  <c:v>7.0368317974491967</c:v>
                </c:pt>
                <c:pt idx="19">
                  <c:v>6.918448727342243</c:v>
                </c:pt>
                <c:pt idx="20">
                  <c:v>6.5615016828255586</c:v>
                </c:pt>
                <c:pt idx="21">
                  <c:v>6.502842407078484</c:v>
                </c:pt>
                <c:pt idx="22">
                  <c:v>6.3581135311143022</c:v>
                </c:pt>
                <c:pt idx="23">
                  <c:v>6.7663863296847371</c:v>
                </c:pt>
              </c:numCache>
            </c:numRef>
          </c:val>
          <c:smooth val="0"/>
        </c:ser>
        <c:ser>
          <c:idx val="3"/>
          <c:order val="3"/>
          <c:tx>
            <c:strRef>
              <c:f>'[Chart in Microsoft Word]Sheet2'!$B$75</c:f>
              <c:strCache>
                <c:ptCount val="1"/>
                <c:pt idx="0">
                  <c:v>Indonesia</c:v>
                </c:pt>
              </c:strCache>
            </c:strRef>
          </c:tx>
          <c:spPr>
            <a:ln w="57150" cap="rnd">
              <a:solidFill>
                <a:srgbClr val="E7E6E6">
                  <a:lumMod val="50000"/>
                </a:srgbClr>
              </a:solidFill>
              <a:round/>
            </a:ln>
            <a:effectLst/>
          </c:spPr>
          <c:marker>
            <c:symbol val="none"/>
          </c:marker>
          <c:cat>
            <c:numRef>
              <c:f>'[Chart in Microsoft Word]Sheet2'!$C$71:$Z$71</c:f>
              <c:numCache>
                <c:formatCode>General</c:formatCode>
                <c:ptCount val="24"/>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numCache>
            </c:numRef>
          </c:cat>
          <c:val>
            <c:numRef>
              <c:f>'[Chart in Microsoft Word]Sheet2'!$C$75:$Z$75</c:f>
              <c:numCache>
                <c:formatCode>General</c:formatCode>
                <c:ptCount val="24"/>
                <c:pt idx="0">
                  <c:v>4.1871097925859218</c:v>
                </c:pt>
                <c:pt idx="1">
                  <c:v>3.991814941967184</c:v>
                </c:pt>
                <c:pt idx="2">
                  <c:v>3.9792390787012839</c:v>
                </c:pt>
                <c:pt idx="3">
                  <c:v>3.705092075796089</c:v>
                </c:pt>
                <c:pt idx="4">
                  <c:v>3.4029618335005991</c:v>
                </c:pt>
                <c:pt idx="5">
                  <c:v>3.4840846525117199</c:v>
                </c:pt>
                <c:pt idx="6">
                  <c:v>3.2451950760004999</c:v>
                </c:pt>
                <c:pt idx="7">
                  <c:v>3.0760907535752531</c:v>
                </c:pt>
                <c:pt idx="8">
                  <c:v>2.8505470953124581</c:v>
                </c:pt>
                <c:pt idx="9">
                  <c:v>3.21944756622988</c:v>
                </c:pt>
                <c:pt idx="10">
                  <c:v>3.1426227495242358</c:v>
                </c:pt>
                <c:pt idx="11">
                  <c:v>3.2924414211064978</c:v>
                </c:pt>
                <c:pt idx="12">
                  <c:v>3.6261536369915901</c:v>
                </c:pt>
                <c:pt idx="13">
                  <c:v>3.275599042601546</c:v>
                </c:pt>
                <c:pt idx="14">
                  <c:v>3.630053389581589</c:v>
                </c:pt>
                <c:pt idx="15">
                  <c:v>3.40658584890565</c:v>
                </c:pt>
                <c:pt idx="16">
                  <c:v>3.4716497238910429</c:v>
                </c:pt>
                <c:pt idx="17">
                  <c:v>3.4432660897912828</c:v>
                </c:pt>
                <c:pt idx="18">
                  <c:v>3.3887610351849138</c:v>
                </c:pt>
                <c:pt idx="19">
                  <c:v>3.38009501435931</c:v>
                </c:pt>
                <c:pt idx="20">
                  <c:v>3.2134205756327412</c:v>
                </c:pt>
                <c:pt idx="21">
                  <c:v>2.9795178245440108</c:v>
                </c:pt>
                <c:pt idx="22">
                  <c:v>3.438745360364341</c:v>
                </c:pt>
                <c:pt idx="23">
                  <c:v>3.3803744637499391</c:v>
                </c:pt>
              </c:numCache>
            </c:numRef>
          </c:val>
          <c:smooth val="0"/>
        </c:ser>
        <c:ser>
          <c:idx val="4"/>
          <c:order val="4"/>
          <c:tx>
            <c:strRef>
              <c:f>'[Chart in Microsoft Word]Sheet2'!$B$76</c:f>
              <c:strCache>
                <c:ptCount val="1"/>
                <c:pt idx="0">
                  <c:v>Vietnam</c:v>
                </c:pt>
              </c:strCache>
            </c:strRef>
          </c:tx>
          <c:spPr>
            <a:ln w="57150" cap="rnd">
              <a:solidFill>
                <a:srgbClr val="00B0F0"/>
              </a:solidFill>
              <a:round/>
            </a:ln>
            <a:effectLst/>
          </c:spPr>
          <c:marker>
            <c:symbol val="none"/>
          </c:marker>
          <c:cat>
            <c:numRef>
              <c:f>'[Chart in Microsoft Word]Sheet2'!$C$71:$Z$71</c:f>
              <c:numCache>
                <c:formatCode>General</c:formatCode>
                <c:ptCount val="24"/>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numCache>
            </c:numRef>
          </c:cat>
          <c:val>
            <c:numRef>
              <c:f>'[Chart in Microsoft Word]Sheet2'!$C$76:$Z$76</c:f>
              <c:numCache>
                <c:formatCode>General</c:formatCode>
                <c:ptCount val="24"/>
                <c:pt idx="0">
                  <c:v>7.4252086843076857</c:v>
                </c:pt>
                <c:pt idx="1">
                  <c:v>7.2376920566685303</c:v>
                </c:pt>
                <c:pt idx="2">
                  <c:v>7.3483166033059399</c:v>
                </c:pt>
                <c:pt idx="3">
                  <c:v>7.4691009441888481</c:v>
                </c:pt>
                <c:pt idx="4">
                  <c:v>7.4087479969628278</c:v>
                </c:pt>
                <c:pt idx="5">
                  <c:v>6.7529304360851157</c:v>
                </c:pt>
                <c:pt idx="6">
                  <c:v>5.6997831792730089</c:v>
                </c:pt>
                <c:pt idx="7">
                  <c:v>5.3366486014797463</c:v>
                </c:pt>
                <c:pt idx="8">
                  <c:v>5.3418478644724079</c:v>
                </c:pt>
                <c:pt idx="9">
                  <c:v>5.5679975518517093</c:v>
                </c:pt>
                <c:pt idx="10">
                  <c:v>5.6641541593316926</c:v>
                </c:pt>
                <c:pt idx="11">
                  <c:v>5.3670910798223019</c:v>
                </c:pt>
                <c:pt idx="12">
                  <c:v>5.1434944463887886</c:v>
                </c:pt>
                <c:pt idx="13">
                  <c:v>4.9442863800274468</c:v>
                </c:pt>
                <c:pt idx="14">
                  <c:v>4.5738666134354977</c:v>
                </c:pt>
                <c:pt idx="15">
                  <c:v>4.2286143514210464</c:v>
                </c:pt>
                <c:pt idx="16">
                  <c:v>4.2941368759265197</c:v>
                </c:pt>
                <c:pt idx="17">
                  <c:v>4.2903453891093228</c:v>
                </c:pt>
                <c:pt idx="18">
                  <c:v>4.3620404475028929</c:v>
                </c:pt>
                <c:pt idx="19">
                  <c:v>4.4017235000574466</c:v>
                </c:pt>
                <c:pt idx="20">
                  <c:v>4.395142587198321</c:v>
                </c:pt>
                <c:pt idx="21">
                  <c:v>4.2667349805431734</c:v>
                </c:pt>
                <c:pt idx="22">
                  <c:v>4.2164259071482117</c:v>
                </c:pt>
                <c:pt idx="23">
                  <c:v>4.1479729573925592</c:v>
                </c:pt>
              </c:numCache>
            </c:numRef>
          </c:val>
          <c:smooth val="0"/>
        </c:ser>
        <c:dLbls>
          <c:showLegendKey val="0"/>
          <c:showVal val="0"/>
          <c:showCatName val="0"/>
          <c:showSerName val="0"/>
          <c:showPercent val="0"/>
          <c:showBubbleSize val="0"/>
        </c:dLbls>
        <c:marker val="1"/>
        <c:smooth val="0"/>
        <c:axId val="183121408"/>
        <c:axId val="183122944"/>
      </c:lineChart>
      <c:catAx>
        <c:axId val="183121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83122944"/>
        <c:crosses val="autoZero"/>
        <c:auto val="1"/>
        <c:lblAlgn val="ctr"/>
        <c:lblOffset val="100"/>
        <c:noMultiLvlLbl val="0"/>
      </c:catAx>
      <c:valAx>
        <c:axId val="183122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83121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w="28575">
      <a:solidFill>
        <a:sysClr val="windowText" lastClr="000000"/>
      </a:solidFill>
    </a:ln>
    <a:effectLst/>
  </c:spPr>
  <c:txPr>
    <a:bodyPr/>
    <a:lstStyle/>
    <a:p>
      <a:pPr>
        <a:defRPr sz="1400">
          <a:solidFill>
            <a:schemeClr val="tx1"/>
          </a:solidFill>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2400"/>
            </a:pPr>
            <a:r>
              <a:rPr lang="en-US" sz="2400" dirty="0"/>
              <a:t>Terms of Trade </a:t>
            </a:r>
            <a:r>
              <a:rPr lang="en-US" sz="2400" dirty="0">
                <a:solidFill>
                  <a:srgbClr val="FF0000"/>
                </a:solidFill>
              </a:rPr>
              <a:t>(Deflator for Agriculture/Deflator for Industry)</a:t>
            </a:r>
          </a:p>
          <a:p>
            <a:pPr>
              <a:defRPr sz="2400"/>
            </a:pPr>
            <a:r>
              <a:rPr lang="en-US" sz="2400" dirty="0" smtClean="0"/>
              <a:t>(1991−2014</a:t>
            </a:r>
            <a:r>
              <a:rPr lang="en-US" sz="2400" dirty="0"/>
              <a:t>) (Brazil, China, India, Indonesia and Vietnam)</a:t>
            </a:r>
          </a:p>
        </c:rich>
      </c:tx>
      <c:overlay val="0"/>
      <c:spPr>
        <a:noFill/>
        <a:ln>
          <a:noFill/>
        </a:ln>
        <a:effectLst/>
      </c:spPr>
    </c:title>
    <c:autoTitleDeleted val="0"/>
    <c:plotArea>
      <c:layout>
        <c:manualLayout>
          <c:layoutTarget val="inner"/>
          <c:xMode val="edge"/>
          <c:yMode val="edge"/>
          <c:x val="5.9095038269916897E-2"/>
          <c:y val="0.114985754985755"/>
          <c:w val="0.91894887390573199"/>
          <c:h val="0.73171456132085999"/>
        </c:manualLayout>
      </c:layout>
      <c:lineChart>
        <c:grouping val="standard"/>
        <c:varyColors val="0"/>
        <c:ser>
          <c:idx val="0"/>
          <c:order val="0"/>
          <c:tx>
            <c:strRef>
              <c:f>Sheet2!$B$3</c:f>
              <c:strCache>
                <c:ptCount val="1"/>
                <c:pt idx="0">
                  <c:v>Brazil</c:v>
                </c:pt>
              </c:strCache>
            </c:strRef>
          </c:tx>
          <c:spPr>
            <a:ln w="57150" cap="rnd">
              <a:solidFill>
                <a:srgbClr val="FFC000"/>
              </a:solidFill>
              <a:round/>
            </a:ln>
            <a:effectLst/>
          </c:spPr>
          <c:marker>
            <c:symbol val="none"/>
          </c:marker>
          <c:cat>
            <c:numRef>
              <c:f>Sheet2!$C$2:$Z$2</c:f>
              <c:numCache>
                <c:formatCode>General</c:formatCode>
                <c:ptCount val="24"/>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numCache>
            </c:numRef>
          </c:cat>
          <c:val>
            <c:numRef>
              <c:f>Sheet2!$C$3:$Z$3</c:f>
              <c:numCache>
                <c:formatCode>General</c:formatCode>
                <c:ptCount val="24"/>
                <c:pt idx="0">
                  <c:v>1.476191488906669</c:v>
                </c:pt>
                <c:pt idx="1">
                  <c:v>1.2444426933958941</c:v>
                </c:pt>
                <c:pt idx="2">
                  <c:v>1.210356204014533</c:v>
                </c:pt>
                <c:pt idx="3">
                  <c:v>1.6496815865465251</c:v>
                </c:pt>
                <c:pt idx="4">
                  <c:v>1.3914044609108771</c:v>
                </c:pt>
                <c:pt idx="5">
                  <c:v>1.356508677012602</c:v>
                </c:pt>
                <c:pt idx="6">
                  <c:v>1.364319640327665</c:v>
                </c:pt>
                <c:pt idx="7">
                  <c:v>1.3378635817963489</c:v>
                </c:pt>
                <c:pt idx="8">
                  <c:v>1.2167856952442959</c:v>
                </c:pt>
                <c:pt idx="9">
                  <c:v>1.2066141833877899</c:v>
                </c:pt>
                <c:pt idx="10">
                  <c:v>1.1594982393444</c:v>
                </c:pt>
                <c:pt idx="11">
                  <c:v>1.278831751373624</c:v>
                </c:pt>
                <c:pt idx="12">
                  <c:v>1.297491867205629</c:v>
                </c:pt>
                <c:pt idx="13">
                  <c:v>1.200919182439496</c:v>
                </c:pt>
                <c:pt idx="14">
                  <c:v>1</c:v>
                </c:pt>
                <c:pt idx="15">
                  <c:v>0.94036200531932501</c:v>
                </c:pt>
                <c:pt idx="16">
                  <c:v>0.99539524601190199</c:v>
                </c:pt>
                <c:pt idx="17">
                  <c:v>1.0149034624366811</c:v>
                </c:pt>
                <c:pt idx="18">
                  <c:v>1.0389204245908681</c:v>
                </c:pt>
                <c:pt idx="19">
                  <c:v>0.92760732915827404</c:v>
                </c:pt>
                <c:pt idx="20">
                  <c:v>0.97141584304938799</c:v>
                </c:pt>
                <c:pt idx="21">
                  <c:v>0.99754229659855698</c:v>
                </c:pt>
                <c:pt idx="22">
                  <c:v>1.0598362952717779</c:v>
                </c:pt>
                <c:pt idx="23">
                  <c:v>1.0557439305031009</c:v>
                </c:pt>
              </c:numCache>
            </c:numRef>
          </c:val>
          <c:smooth val="0"/>
        </c:ser>
        <c:ser>
          <c:idx val="2"/>
          <c:order val="1"/>
          <c:tx>
            <c:strRef>
              <c:f>Sheet2!$B$5</c:f>
              <c:strCache>
                <c:ptCount val="1"/>
                <c:pt idx="0">
                  <c:v>China</c:v>
                </c:pt>
              </c:strCache>
            </c:strRef>
          </c:tx>
          <c:spPr>
            <a:ln w="57150" cap="rnd">
              <a:solidFill>
                <a:srgbClr val="FF0000"/>
              </a:solidFill>
              <a:round/>
            </a:ln>
            <a:effectLst/>
          </c:spPr>
          <c:marker>
            <c:symbol val="none"/>
          </c:marker>
          <c:cat>
            <c:numRef>
              <c:f>Sheet2!$C$2:$Z$2</c:f>
              <c:numCache>
                <c:formatCode>General</c:formatCode>
                <c:ptCount val="24"/>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numCache>
            </c:numRef>
          </c:cat>
          <c:val>
            <c:numRef>
              <c:f>Sheet2!$C$5:$Z$5</c:f>
              <c:numCache>
                <c:formatCode>General</c:formatCode>
                <c:ptCount val="24"/>
                <c:pt idx="0">
                  <c:v>0.75951645589942096</c:v>
                </c:pt>
                <c:pt idx="1">
                  <c:v>0.75042763189989903</c:v>
                </c:pt>
                <c:pt idx="2">
                  <c:v>0.72575080297685901</c:v>
                </c:pt>
                <c:pt idx="3">
                  <c:v>0.83203430564105396</c:v>
                </c:pt>
                <c:pt idx="4">
                  <c:v>0.89707914834953795</c:v>
                </c:pt>
                <c:pt idx="5">
                  <c:v>0.93682983995386604</c:v>
                </c:pt>
                <c:pt idx="6">
                  <c:v>0.92697402039757903</c:v>
                </c:pt>
                <c:pt idx="7">
                  <c:v>0.96271645341252898</c:v>
                </c:pt>
                <c:pt idx="8">
                  <c:v>0.95869058875393198</c:v>
                </c:pt>
                <c:pt idx="9">
                  <c:v>0.93408234092632603</c:v>
                </c:pt>
                <c:pt idx="10">
                  <c:v>0.95643840020077697</c:v>
                </c:pt>
                <c:pt idx="11">
                  <c:v>0.98141885381794802</c:v>
                </c:pt>
                <c:pt idx="12">
                  <c:v>0.97722941390171403</c:v>
                </c:pt>
                <c:pt idx="13">
                  <c:v>1.0650448880684209</c:v>
                </c:pt>
                <c:pt idx="14">
                  <c:v>1</c:v>
                </c:pt>
                <c:pt idx="15">
                  <c:v>0.97750150008161796</c:v>
                </c:pt>
                <c:pt idx="16">
                  <c:v>1.0669781863691921</c:v>
                </c:pt>
                <c:pt idx="17">
                  <c:v>1.109723649881351</c:v>
                </c:pt>
                <c:pt idx="18">
                  <c:v>1.1493197712411181</c:v>
                </c:pt>
                <c:pt idx="19">
                  <c:v>1.196695757149463</c:v>
                </c:pt>
                <c:pt idx="20">
                  <c:v>1.259049552444619</c:v>
                </c:pt>
                <c:pt idx="21">
                  <c:v>1.33706620461794</c:v>
                </c:pt>
                <c:pt idx="22">
                  <c:v>1.412670177568135</c:v>
                </c:pt>
                <c:pt idx="23">
                  <c:v>1.451521822347978</c:v>
                </c:pt>
              </c:numCache>
            </c:numRef>
          </c:val>
          <c:smooth val="0"/>
        </c:ser>
        <c:ser>
          <c:idx val="4"/>
          <c:order val="2"/>
          <c:tx>
            <c:strRef>
              <c:f>Sheet2!$B$7</c:f>
              <c:strCache>
                <c:ptCount val="1"/>
                <c:pt idx="0">
                  <c:v>India</c:v>
                </c:pt>
              </c:strCache>
            </c:strRef>
          </c:tx>
          <c:spPr>
            <a:ln w="57150" cap="rnd">
              <a:solidFill>
                <a:srgbClr val="00B050"/>
              </a:solidFill>
              <a:round/>
            </a:ln>
            <a:effectLst/>
          </c:spPr>
          <c:marker>
            <c:symbol val="none"/>
          </c:marker>
          <c:cat>
            <c:numRef>
              <c:f>Sheet2!$C$2:$Z$2</c:f>
              <c:numCache>
                <c:formatCode>General</c:formatCode>
                <c:ptCount val="24"/>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numCache>
            </c:numRef>
          </c:cat>
          <c:val>
            <c:numRef>
              <c:f>Sheet2!$C$7:$Z$7</c:f>
              <c:numCache>
                <c:formatCode>General</c:formatCode>
                <c:ptCount val="24"/>
                <c:pt idx="0">
                  <c:v>1.0820109409947101</c:v>
                </c:pt>
                <c:pt idx="1">
                  <c:v>1.0091996480744421</c:v>
                </c:pt>
                <c:pt idx="2">
                  <c:v>1.0393107985622041</c:v>
                </c:pt>
                <c:pt idx="3">
                  <c:v>1.031419040709469</c:v>
                </c:pt>
                <c:pt idx="4">
                  <c:v>1.0344527983106659</c:v>
                </c:pt>
                <c:pt idx="5">
                  <c:v>1.06571019781674</c:v>
                </c:pt>
                <c:pt idx="6">
                  <c:v>1.093257012311424</c:v>
                </c:pt>
                <c:pt idx="7">
                  <c:v>1.0946878691977151</c:v>
                </c:pt>
                <c:pt idx="8">
                  <c:v>1.095363068480534</c:v>
                </c:pt>
                <c:pt idx="9">
                  <c:v>1.058788513113154</c:v>
                </c:pt>
                <c:pt idx="10">
                  <c:v>1.057684137053698</c:v>
                </c:pt>
                <c:pt idx="11">
                  <c:v>1.05067356742308</c:v>
                </c:pt>
                <c:pt idx="12">
                  <c:v>1.042775260208928</c:v>
                </c:pt>
                <c:pt idx="13">
                  <c:v>0.97662663347456902</c:v>
                </c:pt>
                <c:pt idx="14">
                  <c:v>1</c:v>
                </c:pt>
                <c:pt idx="15">
                  <c:v>0.98484467367822703</c:v>
                </c:pt>
                <c:pt idx="16">
                  <c:v>1.0124827008733579</c:v>
                </c:pt>
                <c:pt idx="17">
                  <c:v>1.056236505487659</c:v>
                </c:pt>
                <c:pt idx="18">
                  <c:v>1.162416394393827</c:v>
                </c:pt>
                <c:pt idx="19">
                  <c:v>1.207931731954613</c:v>
                </c:pt>
                <c:pt idx="20">
                  <c:v>1.0643577632297709</c:v>
                </c:pt>
                <c:pt idx="21">
                  <c:v>1.0961542821597841</c:v>
                </c:pt>
                <c:pt idx="22">
                  <c:v>1.1426333535029849</c:v>
                </c:pt>
                <c:pt idx="23">
                  <c:v>1.1575663665179761</c:v>
                </c:pt>
              </c:numCache>
            </c:numRef>
          </c:val>
          <c:smooth val="0"/>
        </c:ser>
        <c:ser>
          <c:idx val="5"/>
          <c:order val="3"/>
          <c:tx>
            <c:strRef>
              <c:f>Sheet2!$B$8</c:f>
              <c:strCache>
                <c:ptCount val="1"/>
                <c:pt idx="0">
                  <c:v>Indonesia</c:v>
                </c:pt>
              </c:strCache>
            </c:strRef>
          </c:tx>
          <c:spPr>
            <a:ln w="57150" cap="rnd">
              <a:solidFill>
                <a:sysClr val="windowText" lastClr="000000">
                  <a:lumMod val="50000"/>
                  <a:lumOff val="50000"/>
                </a:sysClr>
              </a:solidFill>
              <a:round/>
            </a:ln>
            <a:effectLst/>
          </c:spPr>
          <c:marker>
            <c:symbol val="none"/>
          </c:marker>
          <c:cat>
            <c:numRef>
              <c:f>Sheet2!$C$2:$Z$2</c:f>
              <c:numCache>
                <c:formatCode>General</c:formatCode>
                <c:ptCount val="24"/>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numCache>
            </c:numRef>
          </c:cat>
          <c:val>
            <c:numRef>
              <c:f>Sheet2!$C$8:$Z$8</c:f>
              <c:numCache>
                <c:formatCode>General</c:formatCode>
                <c:ptCount val="24"/>
                <c:pt idx="0">
                  <c:v>1.222758393070376</c:v>
                </c:pt>
                <c:pt idx="1">
                  <c:v>1.4170649365110779</c:v>
                </c:pt>
                <c:pt idx="2">
                  <c:v>1.308019534906887</c:v>
                </c:pt>
                <c:pt idx="3">
                  <c:v>1.364977012249456</c:v>
                </c:pt>
                <c:pt idx="4">
                  <c:v>1.39198765422641</c:v>
                </c:pt>
                <c:pt idx="5">
                  <c:v>1.397931129188835</c:v>
                </c:pt>
                <c:pt idx="6">
                  <c:v>1.377287478808902</c:v>
                </c:pt>
                <c:pt idx="7">
                  <c:v>1.3228844743942361</c:v>
                </c:pt>
                <c:pt idx="8">
                  <c:v>1.493764001531638</c:v>
                </c:pt>
                <c:pt idx="9">
                  <c:v>1.1660477497250901</c:v>
                </c:pt>
                <c:pt idx="10">
                  <c:v>1.124016029765825</c:v>
                </c:pt>
                <c:pt idx="11">
                  <c:v>1.1964733263297269</c:v>
                </c:pt>
                <c:pt idx="12">
                  <c:v>1.1942739660015329</c:v>
                </c:pt>
                <c:pt idx="13">
                  <c:v>1.117338623974629</c:v>
                </c:pt>
                <c:pt idx="14">
                  <c:v>1</c:v>
                </c:pt>
                <c:pt idx="15">
                  <c:v>0.99061820634787701</c:v>
                </c:pt>
                <c:pt idx="16">
                  <c:v>1.0632603797230751</c:v>
                </c:pt>
                <c:pt idx="17">
                  <c:v>1.0817274938402841</c:v>
                </c:pt>
                <c:pt idx="18">
                  <c:v>1.147811475056699</c:v>
                </c:pt>
                <c:pt idx="19">
                  <c:v>1.1864867851250711</c:v>
                </c:pt>
                <c:pt idx="20">
                  <c:v>1.14707401632105</c:v>
                </c:pt>
                <c:pt idx="21">
                  <c:v>1.151517823194153</c:v>
                </c:pt>
                <c:pt idx="22">
                  <c:v>1.1809093399862061</c:v>
                </c:pt>
                <c:pt idx="23">
                  <c:v>1.2003703685821241</c:v>
                </c:pt>
              </c:numCache>
            </c:numRef>
          </c:val>
          <c:smooth val="0"/>
        </c:ser>
        <c:ser>
          <c:idx val="11"/>
          <c:order val="4"/>
          <c:tx>
            <c:strRef>
              <c:f>Sheet2!$B$14</c:f>
              <c:strCache>
                <c:ptCount val="1"/>
                <c:pt idx="0">
                  <c:v>Vietnam</c:v>
                </c:pt>
              </c:strCache>
            </c:strRef>
          </c:tx>
          <c:spPr>
            <a:ln w="57150" cap="rnd">
              <a:solidFill>
                <a:srgbClr val="ED7D31">
                  <a:lumMod val="40000"/>
                  <a:lumOff val="60000"/>
                </a:srgbClr>
              </a:solidFill>
              <a:round/>
            </a:ln>
            <a:effectLst/>
          </c:spPr>
          <c:marker>
            <c:symbol val="none"/>
          </c:marker>
          <c:cat>
            <c:numRef>
              <c:f>Sheet2!$C$2:$Z$2</c:f>
              <c:numCache>
                <c:formatCode>General</c:formatCode>
                <c:ptCount val="24"/>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numCache>
            </c:numRef>
          </c:cat>
          <c:val>
            <c:numRef>
              <c:f>Sheet2!$C$14:$Z$14</c:f>
              <c:numCache>
                <c:formatCode>General</c:formatCode>
                <c:ptCount val="24"/>
                <c:pt idx="0">
                  <c:v>1.473182095772507</c:v>
                </c:pt>
                <c:pt idx="1">
                  <c:v>1.137307007514563</c:v>
                </c:pt>
                <c:pt idx="2">
                  <c:v>1.0297202797869709</c:v>
                </c:pt>
                <c:pt idx="3">
                  <c:v>1.038355412798063</c:v>
                </c:pt>
                <c:pt idx="4">
                  <c:v>1.1198501473217031</c:v>
                </c:pt>
                <c:pt idx="5">
                  <c:v>1.21268652096962</c:v>
                </c:pt>
                <c:pt idx="6">
                  <c:v>1.127244497098711</c:v>
                </c:pt>
                <c:pt idx="7">
                  <c:v>1.1641013086029079</c:v>
                </c:pt>
                <c:pt idx="8">
                  <c:v>1.107001234546225</c:v>
                </c:pt>
                <c:pt idx="9">
                  <c:v>1.049940642243939</c:v>
                </c:pt>
                <c:pt idx="10">
                  <c:v>1.008837960032366</c:v>
                </c:pt>
                <c:pt idx="11">
                  <c:v>1.0196977090481369</c:v>
                </c:pt>
                <c:pt idx="12">
                  <c:v>1.0268253195619359</c:v>
                </c:pt>
                <c:pt idx="13">
                  <c:v>1.0162339801434359</c:v>
                </c:pt>
                <c:pt idx="14">
                  <c:v>1</c:v>
                </c:pt>
                <c:pt idx="15">
                  <c:v>0.99115333714341303</c:v>
                </c:pt>
                <c:pt idx="16">
                  <c:v>1.0216713144652689</c:v>
                </c:pt>
                <c:pt idx="17">
                  <c:v>1.154988697854314</c:v>
                </c:pt>
                <c:pt idx="18">
                  <c:v>1.118469373296475</c:v>
                </c:pt>
                <c:pt idx="19">
                  <c:v>1.118540088094258</c:v>
                </c:pt>
                <c:pt idx="20">
                  <c:v>1.229821391700691</c:v>
                </c:pt>
                <c:pt idx="21">
                  <c:v>1.217393087651643</c:v>
                </c:pt>
                <c:pt idx="22">
                  <c:v>1.1782919163619221</c:v>
                </c:pt>
                <c:pt idx="23">
                  <c:v>1.1961343752494049</c:v>
                </c:pt>
              </c:numCache>
            </c:numRef>
          </c:val>
          <c:smooth val="0"/>
        </c:ser>
        <c:dLbls>
          <c:showLegendKey val="0"/>
          <c:showVal val="0"/>
          <c:showCatName val="0"/>
          <c:showSerName val="0"/>
          <c:showPercent val="0"/>
          <c:showBubbleSize val="0"/>
        </c:dLbls>
        <c:marker val="1"/>
        <c:smooth val="0"/>
        <c:axId val="184845056"/>
        <c:axId val="184846592"/>
      </c:lineChart>
      <c:catAx>
        <c:axId val="184845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0"/>
            </a:pPr>
            <a:endParaRPr lang="en-US"/>
          </a:p>
        </c:txPr>
        <c:crossAx val="184846592"/>
        <c:crosses val="autoZero"/>
        <c:auto val="1"/>
        <c:lblAlgn val="ctr"/>
        <c:lblOffset val="100"/>
        <c:noMultiLvlLbl val="0"/>
      </c:catAx>
      <c:valAx>
        <c:axId val="184846592"/>
        <c:scaling>
          <c:orientation val="minMax"/>
          <c:min val="0.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184845056"/>
        <c:crosses val="autoZero"/>
        <c:crossBetween val="between"/>
      </c:valAx>
      <c:spPr>
        <a:noFill/>
        <a:ln>
          <a:noFill/>
        </a:ln>
        <a:effectLst/>
      </c:spPr>
    </c:plotArea>
    <c:legend>
      <c:legendPos val="b"/>
      <c:overlay val="0"/>
      <c:spPr>
        <a:noFill/>
        <a:ln>
          <a:noFill/>
        </a:ln>
        <a:effectLst/>
      </c:spPr>
      <c:txPr>
        <a:bodyPr rot="0" vert="horz"/>
        <a:lstStyle/>
        <a:p>
          <a:pPr>
            <a:defRPr sz="1800"/>
          </a:pPr>
          <a:endParaRPr lang="en-US"/>
        </a:p>
      </c:txPr>
    </c:legend>
    <c:plotVisOnly val="1"/>
    <c:dispBlanksAs val="gap"/>
    <c:showDLblsOverMax val="0"/>
  </c:chart>
  <c:spPr>
    <a:solidFill>
      <a:schemeClr val="bg1"/>
    </a:solidFill>
    <a:ln w="28575" cap="flat" cmpd="sng" algn="ctr">
      <a:solidFill>
        <a:sysClr val="windowText" lastClr="000000"/>
      </a:solidFill>
      <a:round/>
    </a:ln>
    <a:effectLst/>
  </c:spPr>
  <c:txPr>
    <a:bodyPr/>
    <a:lstStyle/>
    <a:p>
      <a:pPr>
        <a:defRPr sz="1400" b="1">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2400"/>
            </a:pPr>
            <a:r>
              <a:rPr lang="en-US" sz="2400" dirty="0"/>
              <a:t>Terms of Trade </a:t>
            </a:r>
            <a:r>
              <a:rPr lang="en-US" sz="2400" dirty="0">
                <a:solidFill>
                  <a:srgbClr val="FF0000"/>
                </a:solidFill>
              </a:rPr>
              <a:t>(Deflator for Agriculture/Deflator for Service)</a:t>
            </a:r>
          </a:p>
          <a:p>
            <a:pPr>
              <a:defRPr sz="2400"/>
            </a:pPr>
            <a:r>
              <a:rPr lang="en-US" sz="2400" dirty="0"/>
              <a:t>(</a:t>
            </a:r>
            <a:r>
              <a:rPr lang="en-US" sz="2400" dirty="0" smtClean="0"/>
              <a:t>1991−2014</a:t>
            </a:r>
            <a:r>
              <a:rPr lang="en-US" sz="2400" dirty="0"/>
              <a:t>) </a:t>
            </a:r>
            <a:r>
              <a:rPr lang="en-US" sz="2400" dirty="0" smtClean="0"/>
              <a:t>(</a:t>
            </a:r>
            <a:r>
              <a:rPr lang="en-US" sz="2400" dirty="0"/>
              <a:t>Brazil, China, India, Indonesia and Vietnam)</a:t>
            </a:r>
          </a:p>
        </c:rich>
      </c:tx>
      <c:overlay val="0"/>
      <c:spPr>
        <a:noFill/>
        <a:ln>
          <a:noFill/>
        </a:ln>
        <a:effectLst/>
      </c:spPr>
    </c:title>
    <c:autoTitleDeleted val="0"/>
    <c:plotArea>
      <c:layout>
        <c:manualLayout>
          <c:layoutTarget val="inner"/>
          <c:xMode val="edge"/>
          <c:yMode val="edge"/>
          <c:x val="5.0333485431705897E-2"/>
          <c:y val="0.100869565217391"/>
          <c:w val="0.92787354775303899"/>
          <c:h val="0.74445920346913197"/>
        </c:manualLayout>
      </c:layout>
      <c:lineChart>
        <c:grouping val="standard"/>
        <c:varyColors val="0"/>
        <c:ser>
          <c:idx val="0"/>
          <c:order val="0"/>
          <c:tx>
            <c:strRef>
              <c:f>Sheet2!$B$17</c:f>
              <c:strCache>
                <c:ptCount val="1"/>
                <c:pt idx="0">
                  <c:v>Brazil</c:v>
                </c:pt>
              </c:strCache>
            </c:strRef>
          </c:tx>
          <c:spPr>
            <a:ln w="57150" cap="rnd">
              <a:solidFill>
                <a:srgbClr val="FFC000"/>
              </a:solidFill>
              <a:round/>
            </a:ln>
            <a:effectLst/>
          </c:spPr>
          <c:marker>
            <c:symbol val="none"/>
          </c:marker>
          <c:cat>
            <c:numRef>
              <c:f>Sheet2!$C$16:$Z$16</c:f>
              <c:numCache>
                <c:formatCode>General</c:formatCode>
                <c:ptCount val="24"/>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numCache>
            </c:numRef>
          </c:cat>
          <c:val>
            <c:numRef>
              <c:f>Sheet2!$C$17:$Z$17</c:f>
              <c:numCache>
                <c:formatCode>General</c:formatCode>
                <c:ptCount val="24"/>
                <c:pt idx="0">
                  <c:v>2.0327436961027079</c:v>
                </c:pt>
                <c:pt idx="1">
                  <c:v>2.0168802373350139</c:v>
                </c:pt>
                <c:pt idx="2">
                  <c:v>2.1252028317929779</c:v>
                </c:pt>
                <c:pt idx="3">
                  <c:v>2.7142113825299501</c:v>
                </c:pt>
                <c:pt idx="4">
                  <c:v>1.163281033559213</c:v>
                </c:pt>
                <c:pt idx="5">
                  <c:v>1.0969910214690239</c:v>
                </c:pt>
                <c:pt idx="6">
                  <c:v>1.0900237404105879</c:v>
                </c:pt>
                <c:pt idx="7">
                  <c:v>1.076672778615346</c:v>
                </c:pt>
                <c:pt idx="8">
                  <c:v>1.024094830239614</c:v>
                </c:pt>
                <c:pt idx="9">
                  <c:v>1.071756579888403</c:v>
                </c:pt>
                <c:pt idx="10">
                  <c:v>1.06760568721769</c:v>
                </c:pt>
                <c:pt idx="11">
                  <c:v>1.1697184054802401</c:v>
                </c:pt>
                <c:pt idx="12">
                  <c:v>1.2506894693450059</c:v>
                </c:pt>
                <c:pt idx="13">
                  <c:v>1.2141107411206129</c:v>
                </c:pt>
                <c:pt idx="14">
                  <c:v>1</c:v>
                </c:pt>
                <c:pt idx="15">
                  <c:v>0.91863073246698501</c:v>
                </c:pt>
                <c:pt idx="16">
                  <c:v>0.94243025293639304</c:v>
                </c:pt>
                <c:pt idx="17">
                  <c:v>0.98131267266829203</c:v>
                </c:pt>
                <c:pt idx="18">
                  <c:v>0.97811682303068603</c:v>
                </c:pt>
                <c:pt idx="19">
                  <c:v>0.91598810709402601</c:v>
                </c:pt>
                <c:pt idx="20">
                  <c:v>0.94711558300659104</c:v>
                </c:pt>
                <c:pt idx="21">
                  <c:v>0.94757361154571595</c:v>
                </c:pt>
                <c:pt idx="22">
                  <c:v>0.95740581847155404</c:v>
                </c:pt>
                <c:pt idx="23">
                  <c:v>0.91466342184715999</c:v>
                </c:pt>
              </c:numCache>
            </c:numRef>
          </c:val>
          <c:smooth val="0"/>
        </c:ser>
        <c:ser>
          <c:idx val="2"/>
          <c:order val="1"/>
          <c:tx>
            <c:strRef>
              <c:f>Sheet2!$B$19</c:f>
              <c:strCache>
                <c:ptCount val="1"/>
                <c:pt idx="0">
                  <c:v>China</c:v>
                </c:pt>
              </c:strCache>
            </c:strRef>
          </c:tx>
          <c:spPr>
            <a:ln w="57150" cap="rnd">
              <a:solidFill>
                <a:srgbClr val="FF0000"/>
              </a:solidFill>
              <a:round/>
            </a:ln>
            <a:effectLst/>
          </c:spPr>
          <c:marker>
            <c:symbol val="none"/>
          </c:marker>
          <c:cat>
            <c:numRef>
              <c:f>Sheet2!$C$16:$Z$16</c:f>
              <c:numCache>
                <c:formatCode>General</c:formatCode>
                <c:ptCount val="24"/>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numCache>
            </c:numRef>
          </c:cat>
          <c:val>
            <c:numRef>
              <c:f>Sheet2!$C$19:$Z$19</c:f>
              <c:numCache>
                <c:formatCode>General</c:formatCode>
                <c:ptCount val="24"/>
                <c:pt idx="0">
                  <c:v>1.047213159656174</c:v>
                </c:pt>
                <c:pt idx="1">
                  <c:v>0.96993388067105801</c:v>
                </c:pt>
                <c:pt idx="2">
                  <c:v>0.96948055414249101</c:v>
                </c:pt>
                <c:pt idx="3">
                  <c:v>1.052204421221788</c:v>
                </c:pt>
                <c:pt idx="4">
                  <c:v>1.134542334712604</c:v>
                </c:pt>
                <c:pt idx="5">
                  <c:v>1.1658130669678011</c:v>
                </c:pt>
                <c:pt idx="6">
                  <c:v>1.105364398409119</c:v>
                </c:pt>
                <c:pt idx="7">
                  <c:v>1.049575543549325</c:v>
                </c:pt>
                <c:pt idx="8">
                  <c:v>1.00332163526929</c:v>
                </c:pt>
                <c:pt idx="9">
                  <c:v>0.95370766419082798</c:v>
                </c:pt>
                <c:pt idx="10">
                  <c:v>0.94192182592634799</c:v>
                </c:pt>
                <c:pt idx="11">
                  <c:v>0.94067214106293795</c:v>
                </c:pt>
                <c:pt idx="12">
                  <c:v>0.93946736138882203</c:v>
                </c:pt>
                <c:pt idx="13">
                  <c:v>1.041317365766395</c:v>
                </c:pt>
                <c:pt idx="14">
                  <c:v>1</c:v>
                </c:pt>
                <c:pt idx="15">
                  <c:v>0.98308607491413003</c:v>
                </c:pt>
                <c:pt idx="16">
                  <c:v>1.0406481003328809</c:v>
                </c:pt>
                <c:pt idx="17">
                  <c:v>1.091145727885743</c:v>
                </c:pt>
                <c:pt idx="18">
                  <c:v>1.0597273921413961</c:v>
                </c:pt>
                <c:pt idx="19">
                  <c:v>1.0919800477796471</c:v>
                </c:pt>
                <c:pt idx="20">
                  <c:v>1.1338864731692719</c:v>
                </c:pt>
                <c:pt idx="21">
                  <c:v>1.1407833086280701</c:v>
                </c:pt>
                <c:pt idx="22">
                  <c:v>1.1391164025948251</c:v>
                </c:pt>
                <c:pt idx="23">
                  <c:v>1.12221999762474</c:v>
                </c:pt>
              </c:numCache>
            </c:numRef>
          </c:val>
          <c:smooth val="0"/>
        </c:ser>
        <c:ser>
          <c:idx val="4"/>
          <c:order val="2"/>
          <c:tx>
            <c:strRef>
              <c:f>Sheet2!$B$21</c:f>
              <c:strCache>
                <c:ptCount val="1"/>
                <c:pt idx="0">
                  <c:v>India</c:v>
                </c:pt>
              </c:strCache>
            </c:strRef>
          </c:tx>
          <c:spPr>
            <a:ln w="57150" cap="rnd">
              <a:solidFill>
                <a:srgbClr val="00B050"/>
              </a:solidFill>
              <a:round/>
            </a:ln>
            <a:effectLst/>
          </c:spPr>
          <c:marker>
            <c:symbol val="none"/>
          </c:marker>
          <c:cat>
            <c:numRef>
              <c:f>Sheet2!$C$16:$Z$16</c:f>
              <c:numCache>
                <c:formatCode>General</c:formatCode>
                <c:ptCount val="24"/>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numCache>
            </c:numRef>
          </c:cat>
          <c:val>
            <c:numRef>
              <c:f>Sheet2!$C$21:$Z$21</c:f>
              <c:numCache>
                <c:formatCode>General</c:formatCode>
                <c:ptCount val="24"/>
                <c:pt idx="0">
                  <c:v>0.964100622228522</c:v>
                </c:pt>
                <c:pt idx="1">
                  <c:v>0.929815670326535</c:v>
                </c:pt>
                <c:pt idx="2">
                  <c:v>0.95694031529198698</c:v>
                </c:pt>
                <c:pt idx="3">
                  <c:v>0.96381607781786904</c:v>
                </c:pt>
                <c:pt idx="4">
                  <c:v>0.96788914689943295</c:v>
                </c:pt>
                <c:pt idx="5">
                  <c:v>0.98272709797308999</c:v>
                </c:pt>
                <c:pt idx="6">
                  <c:v>1.011967459782636</c:v>
                </c:pt>
                <c:pt idx="7">
                  <c:v>1.0113230556140229</c:v>
                </c:pt>
                <c:pt idx="8">
                  <c:v>1.009098679824008</c:v>
                </c:pt>
                <c:pt idx="9">
                  <c:v>0.98246056746568899</c:v>
                </c:pt>
                <c:pt idx="10">
                  <c:v>0.96456466281366005</c:v>
                </c:pt>
                <c:pt idx="11">
                  <c:v>0.97396378984377097</c:v>
                </c:pt>
                <c:pt idx="12">
                  <c:v>0.96373078966719605</c:v>
                </c:pt>
                <c:pt idx="13">
                  <c:v>0.95915674861764499</c:v>
                </c:pt>
                <c:pt idx="14">
                  <c:v>1</c:v>
                </c:pt>
                <c:pt idx="15">
                  <c:v>0.95500580863732998</c:v>
                </c:pt>
                <c:pt idx="16">
                  <c:v>1.0023785194360499</c:v>
                </c:pt>
                <c:pt idx="17">
                  <c:v>1.06591743194776</c:v>
                </c:pt>
                <c:pt idx="18">
                  <c:v>1.165337841707067</c:v>
                </c:pt>
                <c:pt idx="19">
                  <c:v>1.2083907756434109</c:v>
                </c:pt>
                <c:pt idx="20">
                  <c:v>1.4515199794203351</c:v>
                </c:pt>
                <c:pt idx="21">
                  <c:v>1.474781588382494</c:v>
                </c:pt>
                <c:pt idx="22">
                  <c:v>1.5047184448622091</c:v>
                </c:pt>
                <c:pt idx="23">
                  <c:v>1.534593667954355</c:v>
                </c:pt>
              </c:numCache>
            </c:numRef>
          </c:val>
          <c:smooth val="0"/>
        </c:ser>
        <c:ser>
          <c:idx val="5"/>
          <c:order val="3"/>
          <c:tx>
            <c:strRef>
              <c:f>Sheet2!$B$22</c:f>
              <c:strCache>
                <c:ptCount val="1"/>
                <c:pt idx="0">
                  <c:v>Indonesia</c:v>
                </c:pt>
              </c:strCache>
            </c:strRef>
          </c:tx>
          <c:spPr>
            <a:ln w="57150" cap="rnd">
              <a:solidFill>
                <a:sysClr val="windowText" lastClr="000000">
                  <a:lumMod val="50000"/>
                  <a:lumOff val="50000"/>
                </a:sysClr>
              </a:solidFill>
              <a:round/>
            </a:ln>
            <a:effectLst/>
          </c:spPr>
          <c:marker>
            <c:symbol val="none"/>
          </c:marker>
          <c:cat>
            <c:numRef>
              <c:f>Sheet2!$C$16:$Z$16</c:f>
              <c:numCache>
                <c:formatCode>General</c:formatCode>
                <c:ptCount val="24"/>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numCache>
            </c:numRef>
          </c:cat>
          <c:val>
            <c:numRef>
              <c:f>Sheet2!$C$22:$Z$22</c:f>
              <c:numCache>
                <c:formatCode>General</c:formatCode>
                <c:ptCount val="24"/>
                <c:pt idx="0">
                  <c:v>1.076241798109097</c:v>
                </c:pt>
                <c:pt idx="1">
                  <c:v>1.00906605169536</c:v>
                </c:pt>
                <c:pt idx="2">
                  <c:v>1.111341123851324</c:v>
                </c:pt>
                <c:pt idx="3">
                  <c:v>1.1542779130785981</c:v>
                </c:pt>
                <c:pt idx="4">
                  <c:v>1.213557760009268</c:v>
                </c:pt>
                <c:pt idx="5">
                  <c:v>1.253509403117635</c:v>
                </c:pt>
                <c:pt idx="6">
                  <c:v>1.274120064004248</c:v>
                </c:pt>
                <c:pt idx="7">
                  <c:v>1.307679805415686</c:v>
                </c:pt>
                <c:pt idx="8">
                  <c:v>1.3614200558810561</c:v>
                </c:pt>
                <c:pt idx="9">
                  <c:v>1.0760030996388661</c:v>
                </c:pt>
                <c:pt idx="10">
                  <c:v>1.077252758414543</c:v>
                </c:pt>
                <c:pt idx="11">
                  <c:v>1.0569065170561029</c:v>
                </c:pt>
                <c:pt idx="12">
                  <c:v>1.038570890028047</c:v>
                </c:pt>
                <c:pt idx="13">
                  <c:v>1.022097470008098</c:v>
                </c:pt>
                <c:pt idx="14">
                  <c:v>1</c:v>
                </c:pt>
                <c:pt idx="15">
                  <c:v>1.032750787152902</c:v>
                </c:pt>
                <c:pt idx="16">
                  <c:v>1.167661093705411</c:v>
                </c:pt>
                <c:pt idx="17">
                  <c:v>1.3469785671579211</c:v>
                </c:pt>
                <c:pt idx="18">
                  <c:v>1.463339795804554</c:v>
                </c:pt>
                <c:pt idx="19">
                  <c:v>1.2785966238652711</c:v>
                </c:pt>
                <c:pt idx="20">
                  <c:v>1.296183796978762</c:v>
                </c:pt>
                <c:pt idx="21">
                  <c:v>1.301054803338821</c:v>
                </c:pt>
                <c:pt idx="22">
                  <c:v>1.30959820246318</c:v>
                </c:pt>
                <c:pt idx="23">
                  <c:v>1.310842715254072</c:v>
                </c:pt>
              </c:numCache>
            </c:numRef>
          </c:val>
          <c:smooth val="0"/>
        </c:ser>
        <c:ser>
          <c:idx val="11"/>
          <c:order val="4"/>
          <c:tx>
            <c:strRef>
              <c:f>Sheet2!$B$28</c:f>
              <c:strCache>
                <c:ptCount val="1"/>
                <c:pt idx="0">
                  <c:v>Vietnam</c:v>
                </c:pt>
              </c:strCache>
            </c:strRef>
          </c:tx>
          <c:spPr>
            <a:ln w="57150" cap="rnd">
              <a:solidFill>
                <a:srgbClr val="ED7D31">
                  <a:lumMod val="40000"/>
                  <a:lumOff val="60000"/>
                </a:srgbClr>
              </a:solidFill>
              <a:round/>
            </a:ln>
            <a:effectLst/>
          </c:spPr>
          <c:marker>
            <c:symbol val="none"/>
          </c:marker>
          <c:cat>
            <c:numRef>
              <c:f>Sheet2!$C$16:$Z$16</c:f>
              <c:numCache>
                <c:formatCode>General</c:formatCode>
                <c:ptCount val="24"/>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numCache>
            </c:numRef>
          </c:cat>
          <c:val>
            <c:numRef>
              <c:f>Sheet2!$C$28:$Z$28</c:f>
              <c:numCache>
                <c:formatCode>General</c:formatCode>
                <c:ptCount val="24"/>
                <c:pt idx="0">
                  <c:v>1.733460412794273</c:v>
                </c:pt>
                <c:pt idx="1">
                  <c:v>1.3448896538528321</c:v>
                </c:pt>
                <c:pt idx="2">
                  <c:v>1.1714987751073811</c:v>
                </c:pt>
                <c:pt idx="3">
                  <c:v>1.075771511716366</c:v>
                </c:pt>
                <c:pt idx="4">
                  <c:v>1.1082730968045651</c:v>
                </c:pt>
                <c:pt idx="5">
                  <c:v>1.2224877709158879</c:v>
                </c:pt>
                <c:pt idx="6">
                  <c:v>1.1765845599937761</c:v>
                </c:pt>
                <c:pt idx="7">
                  <c:v>1.2055656995005279</c:v>
                </c:pt>
                <c:pt idx="8">
                  <c:v>1.2035209177011861</c:v>
                </c:pt>
                <c:pt idx="9">
                  <c:v>1.007465355908326</c:v>
                </c:pt>
                <c:pt idx="10">
                  <c:v>0.98103715830876104</c:v>
                </c:pt>
                <c:pt idx="11">
                  <c:v>0.99386514710898699</c:v>
                </c:pt>
                <c:pt idx="12">
                  <c:v>1.014806241211365</c:v>
                </c:pt>
                <c:pt idx="13">
                  <c:v>0.99789460597297197</c:v>
                </c:pt>
                <c:pt idx="14">
                  <c:v>1.0000000000002081</c:v>
                </c:pt>
                <c:pt idx="15">
                  <c:v>1.0103444714213501</c:v>
                </c:pt>
                <c:pt idx="16">
                  <c:v>1.047288862427487</c:v>
                </c:pt>
                <c:pt idx="17">
                  <c:v>1.1862766472044901</c:v>
                </c:pt>
                <c:pt idx="18">
                  <c:v>1.1395902148962049</c:v>
                </c:pt>
                <c:pt idx="19">
                  <c:v>1.1808486354775769</c:v>
                </c:pt>
                <c:pt idx="20">
                  <c:v>1.3152577772309191</c:v>
                </c:pt>
                <c:pt idx="21">
                  <c:v>1.3389459866091979</c:v>
                </c:pt>
                <c:pt idx="22">
                  <c:v>1.250776740895126</c:v>
                </c:pt>
                <c:pt idx="23">
                  <c:v>1.255175158105954</c:v>
                </c:pt>
              </c:numCache>
            </c:numRef>
          </c:val>
          <c:smooth val="0"/>
        </c:ser>
        <c:dLbls>
          <c:showLegendKey val="0"/>
          <c:showVal val="0"/>
          <c:showCatName val="0"/>
          <c:showSerName val="0"/>
          <c:showPercent val="0"/>
          <c:showBubbleSize val="0"/>
        </c:dLbls>
        <c:marker val="1"/>
        <c:smooth val="0"/>
        <c:axId val="184510720"/>
        <c:axId val="184524800"/>
      </c:lineChart>
      <c:catAx>
        <c:axId val="184510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0"/>
            </a:pPr>
            <a:endParaRPr lang="en-US"/>
          </a:p>
        </c:txPr>
        <c:crossAx val="184524800"/>
        <c:crosses val="autoZero"/>
        <c:auto val="1"/>
        <c:lblAlgn val="ctr"/>
        <c:lblOffset val="100"/>
        <c:noMultiLvlLbl val="0"/>
      </c:catAx>
      <c:valAx>
        <c:axId val="184524800"/>
        <c:scaling>
          <c:orientation val="minMax"/>
          <c:min val="0.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184510720"/>
        <c:crosses val="autoZero"/>
        <c:crossBetween val="between"/>
      </c:valAx>
      <c:spPr>
        <a:noFill/>
        <a:ln>
          <a:noFill/>
        </a:ln>
        <a:effectLst/>
      </c:spPr>
    </c:plotArea>
    <c:legend>
      <c:legendPos val="b"/>
      <c:layout>
        <c:manualLayout>
          <c:xMode val="edge"/>
          <c:yMode val="edge"/>
          <c:x val="0.19329503574311799"/>
          <c:y val="0.92296549887785695"/>
          <c:w val="0.61340992851376497"/>
          <c:h val="6.5440298223591598E-2"/>
        </c:manualLayout>
      </c:layout>
      <c:overlay val="0"/>
      <c:spPr>
        <a:noFill/>
        <a:ln>
          <a:noFill/>
        </a:ln>
        <a:effectLst/>
      </c:spPr>
      <c:txPr>
        <a:bodyPr rot="0" vert="horz"/>
        <a:lstStyle/>
        <a:p>
          <a:pPr>
            <a:defRPr sz="1800"/>
          </a:pPr>
          <a:endParaRPr lang="en-US"/>
        </a:p>
      </c:txPr>
    </c:legend>
    <c:plotVisOnly val="1"/>
    <c:dispBlanksAs val="gap"/>
    <c:showDLblsOverMax val="0"/>
  </c:chart>
  <c:spPr>
    <a:solidFill>
      <a:schemeClr val="bg1"/>
    </a:solidFill>
    <a:ln w="28575" cap="flat" cmpd="sng" algn="ctr">
      <a:solidFill>
        <a:sysClr val="windowText" lastClr="000000"/>
      </a:solidFill>
      <a:round/>
    </a:ln>
    <a:effectLst/>
  </c:spPr>
  <c:txPr>
    <a:bodyPr/>
    <a:lstStyle/>
    <a:p>
      <a:pPr>
        <a:defRPr sz="1400" b="1">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285954640285398E-2"/>
          <c:y val="7.8796561604584495E-2"/>
          <c:w val="0.92220977185544095"/>
          <c:h val="0.72790565846174704"/>
        </c:manualLayout>
      </c:layout>
      <c:lineChart>
        <c:grouping val="standard"/>
        <c:varyColors val="0"/>
        <c:ser>
          <c:idx val="0"/>
          <c:order val="0"/>
          <c:tx>
            <c:strRef>
              <c:f>China!$A$39</c:f>
              <c:strCache>
                <c:ptCount val="1"/>
                <c:pt idx="0">
                  <c:v>China</c:v>
                </c:pt>
              </c:strCache>
            </c:strRef>
          </c:tx>
          <c:spPr>
            <a:ln w="57150" cap="rnd">
              <a:solidFill>
                <a:srgbClr val="FF0000"/>
              </a:solidFill>
              <a:round/>
            </a:ln>
            <a:effectLst/>
          </c:spPr>
          <c:marker>
            <c:symbol val="none"/>
          </c:marker>
          <c:cat>
            <c:numRef>
              <c:f>China!$B$38:$P$38</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China!$B$39:$P$39</c:f>
              <c:numCache>
                <c:formatCode>General</c:formatCode>
                <c:ptCount val="15"/>
                <c:pt idx="0">
                  <c:v>0.38174930126253498</c:v>
                </c:pt>
                <c:pt idx="1">
                  <c:v>0.39663550519336899</c:v>
                </c:pt>
                <c:pt idx="2">
                  <c:v>0.47448605675896999</c:v>
                </c:pt>
                <c:pt idx="3">
                  <c:v>0.51948895780712401</c:v>
                </c:pt>
                <c:pt idx="4">
                  <c:v>0.42501983206527899</c:v>
                </c:pt>
                <c:pt idx="5">
                  <c:v>0.43438897424725398</c:v>
                </c:pt>
                <c:pt idx="6">
                  <c:v>0.462647320497516</c:v>
                </c:pt>
                <c:pt idx="7">
                  <c:v>0.50989548930318196</c:v>
                </c:pt>
                <c:pt idx="8">
                  <c:v>0.51298402907136498</c:v>
                </c:pt>
                <c:pt idx="9">
                  <c:v>0.62529572601018102</c:v>
                </c:pt>
                <c:pt idx="10">
                  <c:v>0.64970258837199701</c:v>
                </c:pt>
                <c:pt idx="11">
                  <c:v>0.59002529621895095</c:v>
                </c:pt>
                <c:pt idx="12">
                  <c:v>0.62903660125720395</c:v>
                </c:pt>
                <c:pt idx="13">
                  <c:v>0.62128296365092694</c:v>
                </c:pt>
              </c:numCache>
            </c:numRef>
          </c:val>
          <c:smooth val="0"/>
        </c:ser>
        <c:ser>
          <c:idx val="1"/>
          <c:order val="1"/>
          <c:tx>
            <c:strRef>
              <c:f>China!$A$40</c:f>
              <c:strCache>
                <c:ptCount val="1"/>
                <c:pt idx="0">
                  <c:v>India</c:v>
                </c:pt>
              </c:strCache>
            </c:strRef>
          </c:tx>
          <c:spPr>
            <a:ln w="57150" cap="rnd">
              <a:solidFill>
                <a:srgbClr val="00B050"/>
              </a:solidFill>
              <a:round/>
            </a:ln>
            <a:effectLst/>
          </c:spPr>
          <c:marker>
            <c:symbol val="none"/>
          </c:marker>
          <c:cat>
            <c:numRef>
              <c:f>China!$B$38:$P$38</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China!$B$40:$P$40</c:f>
              <c:numCache>
                <c:formatCode>General</c:formatCode>
                <c:ptCount val="15"/>
                <c:pt idx="0">
                  <c:v>0.33885710464892799</c:v>
                </c:pt>
                <c:pt idx="1">
                  <c:v>0.33372042260030499</c:v>
                </c:pt>
                <c:pt idx="2">
                  <c:v>0.35793332552330198</c:v>
                </c:pt>
                <c:pt idx="3">
                  <c:v>0.32327844203389799</c:v>
                </c:pt>
                <c:pt idx="4">
                  <c:v>0.36904478879714098</c:v>
                </c:pt>
                <c:pt idx="5">
                  <c:v>0.35109622900752002</c:v>
                </c:pt>
                <c:pt idx="6">
                  <c:v>0.34278631395001802</c:v>
                </c:pt>
                <c:pt idx="7">
                  <c:v>0.30720030569921802</c:v>
                </c:pt>
                <c:pt idx="8">
                  <c:v>0.31400360024683099</c:v>
                </c:pt>
                <c:pt idx="9">
                  <c:v>0.31869124754757899</c:v>
                </c:pt>
                <c:pt idx="10">
                  <c:v>0.30528695039588399</c:v>
                </c:pt>
                <c:pt idx="11">
                  <c:v>0.315068865790891</c:v>
                </c:pt>
                <c:pt idx="12">
                  <c:v>0.331122015593038</c:v>
                </c:pt>
                <c:pt idx="13">
                  <c:v>0.29533413217992499</c:v>
                </c:pt>
                <c:pt idx="14">
                  <c:v>0.29851852898582698</c:v>
                </c:pt>
              </c:numCache>
            </c:numRef>
          </c:val>
          <c:smooth val="0"/>
        </c:ser>
        <c:dLbls>
          <c:showLegendKey val="0"/>
          <c:showVal val="0"/>
          <c:showCatName val="0"/>
          <c:showSerName val="0"/>
          <c:showPercent val="0"/>
          <c:showBubbleSize val="0"/>
        </c:dLbls>
        <c:marker val="1"/>
        <c:smooth val="0"/>
        <c:axId val="41729408"/>
        <c:axId val="96377472"/>
      </c:lineChart>
      <c:catAx>
        <c:axId val="417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96377472"/>
        <c:crosses val="autoZero"/>
        <c:auto val="1"/>
        <c:lblAlgn val="ctr"/>
        <c:lblOffset val="100"/>
        <c:noMultiLvlLbl val="0"/>
      </c:catAx>
      <c:valAx>
        <c:axId val="96377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41729408"/>
        <c:crosses val="autoZero"/>
        <c:crossBetween val="between"/>
      </c:valAx>
      <c:spPr>
        <a:noFill/>
        <a:ln>
          <a:noFill/>
        </a:ln>
        <a:effectLst/>
      </c:spPr>
    </c:plotArea>
    <c:legend>
      <c:legendPos val="b"/>
      <c:layout>
        <c:manualLayout>
          <c:xMode val="edge"/>
          <c:yMode val="edge"/>
          <c:x val="0.41277492285395201"/>
          <c:y val="0.91080768608785301"/>
          <c:w val="0.17445007015189401"/>
          <c:h val="5.6349173783829698E-2"/>
        </c:manualLayout>
      </c:layout>
      <c:overlay val="0"/>
      <c:spPr>
        <a:noFill/>
        <a:ln>
          <a:noFill/>
        </a:ln>
        <a:effectLst/>
      </c:spPr>
      <c:txPr>
        <a:bodyPr rot="0" vert="horz"/>
        <a:lstStyle/>
        <a:p>
          <a:pPr>
            <a:defRPr b="1"/>
          </a:pPr>
          <a:endParaRPr lang="en-US"/>
        </a:p>
      </c:txPr>
    </c:legend>
    <c:plotVisOnly val="1"/>
    <c:dispBlanksAs val="gap"/>
    <c:showDLblsOverMax val="0"/>
  </c:chart>
  <c:spPr>
    <a:solidFill>
      <a:schemeClr val="bg1"/>
    </a:solidFill>
    <a:ln w="28575" cap="flat" cmpd="sng" algn="ctr">
      <a:solidFill>
        <a:sysClr val="windowText" lastClr="000000"/>
      </a:solidFill>
      <a:round/>
    </a:ln>
    <a:effectLst/>
  </c:spPr>
  <c:txPr>
    <a:bodyPr/>
    <a:lstStyle/>
    <a:p>
      <a:pPr>
        <a:defRPr sz="1800">
          <a:solidFill>
            <a:schemeClr val="tx1"/>
          </a:solidFill>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spc="0" baseline="0">
                <a:solidFill>
                  <a:prstClr val="black"/>
                </a:solidFill>
                <a:latin typeface="Times New Roman" panose="02020603050405020304" pitchFamily="18" charset="0"/>
                <a:ea typeface="+mn-ea"/>
                <a:cs typeface="Times New Roman" panose="02020603050405020304" pitchFamily="18" charset="0"/>
              </a:defRPr>
            </a:pPr>
            <a:r>
              <a:rPr lang="en-US" sz="2200" b="1" dirty="0" smtClean="0"/>
              <a:t>GHG Emissions Including Land-Use Change and Forestry by Top Ten </a:t>
            </a:r>
            <a:r>
              <a:rPr lang="en-US" sz="2200" b="1" i="0" dirty="0" smtClean="0">
                <a:effectLst/>
              </a:rPr>
              <a:t>Emitters</a:t>
            </a:r>
            <a:r>
              <a:rPr lang="en-US" sz="2200" b="1" i="0" baseline="0" dirty="0" smtClean="0">
                <a:effectLst/>
              </a:rPr>
              <a:t>  </a:t>
            </a:r>
            <a:r>
              <a:rPr lang="en-US" sz="2000" b="1" i="0" baseline="0" dirty="0" smtClean="0">
                <a:solidFill>
                  <a:srgbClr val="C00000"/>
                </a:solidFill>
                <a:effectLst/>
              </a:rPr>
              <a:t>[68 percent of the Global Total 47.6 (billion tonnes CO2eq‍) in </a:t>
            </a:r>
            <a:r>
              <a:rPr lang="en-US" sz="2000" b="1" dirty="0" smtClean="0">
                <a:solidFill>
                  <a:srgbClr val="C00000"/>
                </a:solidFill>
              </a:rPr>
              <a:t>2012]</a:t>
            </a:r>
            <a:endParaRPr lang="en-US" sz="2000" b="1" dirty="0">
              <a:solidFill>
                <a:srgbClr val="C00000"/>
              </a:solidFill>
            </a:endParaRPr>
          </a:p>
        </c:rich>
      </c:tx>
      <c:layout>
        <c:manualLayout>
          <c:xMode val="edge"/>
          <c:yMode val="edge"/>
          <c:x val="0.13864960985816599"/>
          <c:y val="2.6529000809528198E-2"/>
        </c:manualLayout>
      </c:layout>
      <c:overlay val="0"/>
      <c:spPr>
        <a:noFill/>
        <a:ln>
          <a:noFill/>
        </a:ln>
        <a:effectLst/>
      </c:spPr>
    </c:title>
    <c:autoTitleDeleted val="0"/>
    <c:plotArea>
      <c:layout/>
      <c:barChart>
        <c:barDir val="col"/>
        <c:grouping val="clustered"/>
        <c:varyColors val="0"/>
        <c:ser>
          <c:idx val="0"/>
          <c:order val="0"/>
          <c:tx>
            <c:strRef>
              <c:f>Sheet3!$S$2</c:f>
              <c:strCache>
                <c:ptCount val="1"/>
                <c:pt idx="0">
                  <c:v>Total GHG Emissions Including Land-Use Change and Forestry (1000MtCO₂e‍)</c:v>
                </c:pt>
              </c:strCache>
            </c:strRef>
          </c:tx>
          <c:spPr>
            <a:solidFill>
              <a:schemeClr val="accent1"/>
            </a:solidFill>
            <a:ln>
              <a:noFill/>
            </a:ln>
            <a:effectLst/>
          </c:spPr>
          <c:invertIfNegative val="0"/>
          <c:cat>
            <c:strRef>
              <c:f>Sheet3!$R$3:$R$12</c:f>
              <c:strCache>
                <c:ptCount val="10"/>
                <c:pt idx="0">
                  <c:v>China</c:v>
                </c:pt>
                <c:pt idx="1">
                  <c:v>United States</c:v>
                </c:pt>
                <c:pt idx="2">
                  <c:v>European Union (28)</c:v>
                </c:pt>
                <c:pt idx="3">
                  <c:v>India</c:v>
                </c:pt>
                <c:pt idx="4">
                  <c:v>Russian Federation</c:v>
                </c:pt>
                <c:pt idx="5">
                  <c:v>Indonesia</c:v>
                </c:pt>
                <c:pt idx="6">
                  <c:v>Brazil</c:v>
                </c:pt>
                <c:pt idx="7">
                  <c:v>Japan</c:v>
                </c:pt>
                <c:pt idx="8">
                  <c:v>Canada</c:v>
                </c:pt>
                <c:pt idx="9">
                  <c:v>Germany</c:v>
                </c:pt>
              </c:strCache>
            </c:strRef>
          </c:cat>
          <c:val>
            <c:numRef>
              <c:f>Sheet3!$S$3:$S$12</c:f>
              <c:numCache>
                <c:formatCode>General</c:formatCode>
                <c:ptCount val="10"/>
                <c:pt idx="0">
                  <c:v>10.6842866</c:v>
                </c:pt>
                <c:pt idx="1">
                  <c:v>5.8228703989999993</c:v>
                </c:pt>
                <c:pt idx="2">
                  <c:v>4.1226404099999989</c:v>
                </c:pt>
                <c:pt idx="3">
                  <c:v>2.8870839209999999</c:v>
                </c:pt>
                <c:pt idx="4">
                  <c:v>2.2544726509999999</c:v>
                </c:pt>
                <c:pt idx="5">
                  <c:v>1.9810032609999999</c:v>
                </c:pt>
                <c:pt idx="6">
                  <c:v>1.823148349</c:v>
                </c:pt>
                <c:pt idx="7">
                  <c:v>1.207300059</c:v>
                </c:pt>
                <c:pt idx="8">
                  <c:v>0.85627760490000004</c:v>
                </c:pt>
                <c:pt idx="9">
                  <c:v>0.81024992870000001</c:v>
                </c:pt>
              </c:numCache>
            </c:numRef>
          </c:val>
        </c:ser>
        <c:dLbls>
          <c:showLegendKey val="0"/>
          <c:showVal val="0"/>
          <c:showCatName val="0"/>
          <c:showSerName val="0"/>
          <c:showPercent val="0"/>
          <c:showBubbleSize val="0"/>
        </c:dLbls>
        <c:gapWidth val="219"/>
        <c:overlap val="-27"/>
        <c:axId val="123697792"/>
        <c:axId val="127824256"/>
      </c:barChart>
      <c:catAx>
        <c:axId val="123697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27824256"/>
        <c:crosses val="autoZero"/>
        <c:auto val="1"/>
        <c:lblAlgn val="ctr"/>
        <c:lblOffset val="100"/>
        <c:noMultiLvlLbl val="0"/>
      </c:catAx>
      <c:valAx>
        <c:axId val="127824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23697792"/>
        <c:crosses val="autoZero"/>
        <c:crossBetween val="between"/>
      </c:valAx>
      <c:spPr>
        <a:noFill/>
        <a:ln>
          <a:noFill/>
        </a:ln>
        <a:effectLst/>
      </c:spPr>
    </c:plotArea>
    <c:plotVisOnly val="1"/>
    <c:dispBlanksAs val="gap"/>
    <c:showDLblsOverMax val="0"/>
  </c:chart>
  <c:spPr>
    <a:noFill/>
    <a:ln w="28575">
      <a:solidFill>
        <a:sysClr val="windowText" lastClr="000000"/>
      </a:solidFill>
    </a:ln>
    <a:effectLst/>
  </c:spPr>
  <c:txPr>
    <a:bodyPr/>
    <a:lstStyle/>
    <a:p>
      <a:pPr>
        <a:defRPr sz="1600">
          <a:solidFill>
            <a:schemeClr val="tx1"/>
          </a:solidFill>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89492517466801"/>
          <c:y val="3.8863689357272302E-2"/>
          <c:w val="0.440090028301512"/>
          <c:h val="0.88932573808008197"/>
        </c:manualLayout>
      </c:layout>
      <c:pieChart>
        <c:varyColors val="1"/>
        <c:ser>
          <c:idx val="0"/>
          <c:order val="0"/>
          <c:tx>
            <c:strRef>
              <c:f>Sheet3!$P$2</c:f>
              <c:strCache>
                <c:ptCount val="1"/>
                <c:pt idx="0">
                  <c:v>Total GHG Emissions Including Land-Use Change and Forestry (1000MtCO₂e‍)</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Lbls>
            <c:dLbl>
              <c:idx val="0"/>
              <c:layout>
                <c:manualLayout>
                  <c:x val="2.3473474907343701E-2"/>
                  <c:y val="3.5790607473698798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ext>
              </c:extLst>
            </c:dLbl>
            <c:dLbl>
              <c:idx val="1"/>
              <c:layout>
                <c:manualLayout>
                  <c:x val="2.8503505244631799E-2"/>
                  <c:y val="-0.2752265898941250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ext>
              </c:extLst>
            </c:dLbl>
            <c:dLbl>
              <c:idx val="2"/>
              <c:layout>
                <c:manualLayout>
                  <c:x val="0.135810819106775"/>
                  <c:y val="-0.38289331777188501"/>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ext>
              </c:extLst>
            </c:dLbl>
            <c:dLbl>
              <c:idx val="3"/>
              <c:layout>
                <c:manualLayout>
                  <c:x val="0.26826828465535801"/>
                  <c:y val="-0.19692159422372199"/>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188130131769632"/>
                      <c:h val="0.12001874980324444"/>
                    </c:manualLayout>
                  </c15:layout>
                </c:ext>
              </c:extLst>
            </c:dLbl>
            <c:dLbl>
              <c:idx val="4"/>
              <c:layout>
                <c:manualLayout>
                  <c:x val="0.35629388156879399"/>
                  <c:y val="-2.60212310605165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rgbClr val="FF0000"/>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4074253281434685"/>
                      <c:h val="0.12677969973781675"/>
                    </c:manualLayout>
                  </c15:layout>
                </c:ext>
              </c:extLst>
            </c:dLbl>
            <c:dLbl>
              <c:idx val="5"/>
              <c:layout>
                <c:manualLayout>
                  <c:x val="-0.17605106180507901"/>
                  <c:y val="-5.4211155652713602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6"/>
              <c:layout>
                <c:manualLayout>
                  <c:x val="-0.164314324351407"/>
                  <c:y val="-0.17317983110237001"/>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7"/>
              <c:layout>
                <c:manualLayout>
                  <c:x val="-0.14587087978135099"/>
                  <c:y val="-0.257025173505045"/>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8"/>
              <c:layout>
                <c:manualLayout>
                  <c:x val="-0.11233734419943101"/>
                  <c:y val="-0.33371234899178498"/>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9"/>
              <c:layout>
                <c:manualLayout>
                  <c:x val="-4.0240242698303702E-2"/>
                  <c:y val="-0.4459990726477510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10"/>
              <c:layout>
                <c:manualLayout>
                  <c:x val="3.01801820237277E-2"/>
                  <c:y val="-8.1316733479070299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Sheet3!$O$3:$O$13</c:f>
              <c:strCache>
                <c:ptCount val="11"/>
                <c:pt idx="0">
                  <c:v>China</c:v>
                </c:pt>
                <c:pt idx="1">
                  <c:v>United States</c:v>
                </c:pt>
                <c:pt idx="2">
                  <c:v>European Union (28)</c:v>
                </c:pt>
                <c:pt idx="3">
                  <c:v>India</c:v>
                </c:pt>
                <c:pt idx="4">
                  <c:v>Russian Federation</c:v>
                </c:pt>
                <c:pt idx="5">
                  <c:v>Indonesia</c:v>
                </c:pt>
                <c:pt idx="6">
                  <c:v>Brazil</c:v>
                </c:pt>
                <c:pt idx="7">
                  <c:v>Japan</c:v>
                </c:pt>
                <c:pt idx="8">
                  <c:v>Canada</c:v>
                </c:pt>
                <c:pt idx="9">
                  <c:v>Germany</c:v>
                </c:pt>
                <c:pt idx="10">
                  <c:v>Rest of the World</c:v>
                </c:pt>
              </c:strCache>
            </c:strRef>
          </c:cat>
          <c:val>
            <c:numRef>
              <c:f>Sheet3!$P$3:$P$13</c:f>
              <c:numCache>
                <c:formatCode>General</c:formatCode>
                <c:ptCount val="11"/>
                <c:pt idx="0">
                  <c:v>10.6842866</c:v>
                </c:pt>
                <c:pt idx="1">
                  <c:v>5.8228703989999993</c:v>
                </c:pt>
                <c:pt idx="2">
                  <c:v>4.1226404099999989</c:v>
                </c:pt>
                <c:pt idx="3">
                  <c:v>2.8870839209999999</c:v>
                </c:pt>
                <c:pt idx="4">
                  <c:v>2.2544726509999999</c:v>
                </c:pt>
                <c:pt idx="5">
                  <c:v>1.9810032609999999</c:v>
                </c:pt>
                <c:pt idx="6">
                  <c:v>1.823148349</c:v>
                </c:pt>
                <c:pt idx="7">
                  <c:v>1.207300059</c:v>
                </c:pt>
                <c:pt idx="8">
                  <c:v>0.85627760490000004</c:v>
                </c:pt>
                <c:pt idx="9">
                  <c:v>0.81024992870000001</c:v>
                </c:pt>
                <c:pt idx="10">
                  <c:v>15.149220976400001</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sz="1400">
          <a:solidFill>
            <a:srgbClr val="FF0000"/>
          </a:solidFill>
          <a:latin typeface="Times New Roman" panose="02020603050405020304" pitchFamily="18" charset="0"/>
          <a:cs typeface="Times New Roman" panose="02020603050405020304" pitchFamily="18"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1800" b="1" dirty="0" smtClean="0"/>
              <a:t>India’s National </a:t>
            </a:r>
            <a:r>
              <a:rPr lang="en-US" sz="1800" b="1" dirty="0"/>
              <a:t>and Regional Total Factor Productivity Growth </a:t>
            </a:r>
          </a:p>
          <a:p>
            <a:pPr>
              <a:defRPr sz="18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1800" b="1" dirty="0"/>
              <a:t>(1980-2008) [Index = 1.0 in 1980]</a:t>
            </a:r>
          </a:p>
        </c:rich>
      </c:tx>
      <c:layout>
        <c:manualLayout>
          <c:xMode val="edge"/>
          <c:yMode val="edge"/>
          <c:x val="0.26250099010606298"/>
          <c:y val="6.1086806436272704E-3"/>
        </c:manualLayout>
      </c:layout>
      <c:overlay val="0"/>
      <c:spPr>
        <a:noFill/>
        <a:ln>
          <a:noFill/>
        </a:ln>
        <a:effectLst/>
      </c:spPr>
    </c:title>
    <c:autoTitleDeleted val="0"/>
    <c:plotArea>
      <c:layout>
        <c:manualLayout>
          <c:layoutTarget val="inner"/>
          <c:xMode val="edge"/>
          <c:yMode val="edge"/>
          <c:x val="6.0415811659906199E-2"/>
          <c:y val="0.102503681885125"/>
          <c:w val="0.91736196611787202"/>
          <c:h val="0.72258557203385099"/>
        </c:manualLayout>
      </c:layout>
      <c:lineChart>
        <c:grouping val="standard"/>
        <c:varyColors val="0"/>
        <c:ser>
          <c:idx val="0"/>
          <c:order val="0"/>
          <c:tx>
            <c:strRef>
              <c:f>'Agricultural TFP in India'!$B$2</c:f>
              <c:strCache>
                <c:ptCount val="1"/>
                <c:pt idx="0">
                  <c:v>India</c:v>
                </c:pt>
              </c:strCache>
            </c:strRef>
          </c:tx>
          <c:spPr>
            <a:ln w="57150" cap="rnd">
              <a:solidFill>
                <a:srgbClr val="FF0000"/>
              </a:solidFill>
              <a:prstDash val="sysDash"/>
              <a:round/>
            </a:ln>
            <a:effectLst/>
          </c:spPr>
          <c:marker>
            <c:symbol val="none"/>
          </c:marker>
          <c:cat>
            <c:numRef>
              <c:f>'Agricultural TFP in India'!$A$3:$A$31</c:f>
              <c:numCache>
                <c:formatCode>General</c:formatCode>
                <c:ptCount val="2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numCache>
            </c:numRef>
          </c:cat>
          <c:val>
            <c:numRef>
              <c:f>'Agricultural TFP in India'!$B$3:$B$31</c:f>
              <c:numCache>
                <c:formatCode>0.00</c:formatCode>
                <c:ptCount val="29"/>
                <c:pt idx="0">
                  <c:v>1</c:v>
                </c:pt>
                <c:pt idx="1">
                  <c:v>1.1181392491976101</c:v>
                </c:pt>
                <c:pt idx="2">
                  <c:v>1.161697876635257</c:v>
                </c:pt>
                <c:pt idx="3">
                  <c:v>1.137951733142079</c:v>
                </c:pt>
                <c:pt idx="4">
                  <c:v>1.2739779937365661</c:v>
                </c:pt>
                <c:pt idx="5">
                  <c:v>1.291517737884921</c:v>
                </c:pt>
                <c:pt idx="6">
                  <c:v>1.3567315108321001</c:v>
                </c:pt>
                <c:pt idx="7">
                  <c:v>1.3653645789340729</c:v>
                </c:pt>
                <c:pt idx="8">
                  <c:v>1.3238225087987361</c:v>
                </c:pt>
                <c:pt idx="9">
                  <c:v>1.457520933191728</c:v>
                </c:pt>
                <c:pt idx="10">
                  <c:v>1.458997198020157</c:v>
                </c:pt>
                <c:pt idx="11">
                  <c:v>1.4529991518706999</c:v>
                </c:pt>
                <c:pt idx="12">
                  <c:v>1.4135748422466139</c:v>
                </c:pt>
                <c:pt idx="13">
                  <c:v>1.4492713651003819</c:v>
                </c:pt>
                <c:pt idx="14">
                  <c:v>1.497667123113404</c:v>
                </c:pt>
                <c:pt idx="15">
                  <c:v>1.5202131426047321</c:v>
                </c:pt>
                <c:pt idx="16">
                  <c:v>1.489221308079649</c:v>
                </c:pt>
                <c:pt idx="17">
                  <c:v>1.572747590209211</c:v>
                </c:pt>
                <c:pt idx="18">
                  <c:v>1.5596783690609639</c:v>
                </c:pt>
                <c:pt idx="19">
                  <c:v>1.6397205141829641</c:v>
                </c:pt>
                <c:pt idx="20">
                  <c:v>1.642204225802371</c:v>
                </c:pt>
                <c:pt idx="21">
                  <c:v>1.6200106349184129</c:v>
                </c:pt>
                <c:pt idx="22">
                  <c:v>1.7128909279556219</c:v>
                </c:pt>
                <c:pt idx="23">
                  <c:v>1.5651177494988071</c:v>
                </c:pt>
                <c:pt idx="24">
                  <c:v>1.7603499621032459</c:v>
                </c:pt>
                <c:pt idx="25">
                  <c:v>1.742560473030242</c:v>
                </c:pt>
                <c:pt idx="26">
                  <c:v>1.874918897862569</c:v>
                </c:pt>
                <c:pt idx="27">
                  <c:v>1.9637151036045459</c:v>
                </c:pt>
                <c:pt idx="28">
                  <c:v>2.0949280160985282</c:v>
                </c:pt>
              </c:numCache>
            </c:numRef>
          </c:val>
          <c:smooth val="0"/>
        </c:ser>
        <c:ser>
          <c:idx val="1"/>
          <c:order val="1"/>
          <c:tx>
            <c:strRef>
              <c:f>'Agricultural TFP in India'!$C$2</c:f>
              <c:strCache>
                <c:ptCount val="1"/>
                <c:pt idx="0">
                  <c:v>North Region</c:v>
                </c:pt>
              </c:strCache>
            </c:strRef>
          </c:tx>
          <c:spPr>
            <a:ln w="57150" cap="rnd">
              <a:solidFill>
                <a:srgbClr val="FFC000"/>
              </a:solidFill>
              <a:round/>
            </a:ln>
            <a:effectLst/>
          </c:spPr>
          <c:marker>
            <c:symbol val="none"/>
          </c:marker>
          <c:cat>
            <c:numRef>
              <c:f>'Agricultural TFP in India'!$A$3:$A$31</c:f>
              <c:numCache>
                <c:formatCode>General</c:formatCode>
                <c:ptCount val="2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numCache>
            </c:numRef>
          </c:cat>
          <c:val>
            <c:numRef>
              <c:f>'Agricultural TFP in India'!$C$3:$C$31</c:f>
              <c:numCache>
                <c:formatCode>0.00</c:formatCode>
                <c:ptCount val="29"/>
                <c:pt idx="0">
                  <c:v>1</c:v>
                </c:pt>
                <c:pt idx="1">
                  <c:v>1.202865212568601</c:v>
                </c:pt>
                <c:pt idx="2">
                  <c:v>1.2156450629342199</c:v>
                </c:pt>
                <c:pt idx="3">
                  <c:v>1.259816360982418</c:v>
                </c:pt>
                <c:pt idx="4">
                  <c:v>1.3195591883446789</c:v>
                </c:pt>
                <c:pt idx="5">
                  <c:v>1.349947454880543</c:v>
                </c:pt>
                <c:pt idx="6">
                  <c:v>1.4202802232230121</c:v>
                </c:pt>
                <c:pt idx="7">
                  <c:v>1.4295407098776309</c:v>
                </c:pt>
                <c:pt idx="8">
                  <c:v>1.371336109208503</c:v>
                </c:pt>
                <c:pt idx="9">
                  <c:v>1.448358020362241</c:v>
                </c:pt>
                <c:pt idx="10">
                  <c:v>1.4619308167781571</c:v>
                </c:pt>
                <c:pt idx="11">
                  <c:v>1.4835442077600121</c:v>
                </c:pt>
                <c:pt idx="12">
                  <c:v>1.4461705249336301</c:v>
                </c:pt>
                <c:pt idx="13">
                  <c:v>1.443799165517808</c:v>
                </c:pt>
                <c:pt idx="14">
                  <c:v>1.489422417506818</c:v>
                </c:pt>
                <c:pt idx="15">
                  <c:v>1.5358282823461871</c:v>
                </c:pt>
                <c:pt idx="16">
                  <c:v>1.5126843826185239</c:v>
                </c:pt>
                <c:pt idx="17">
                  <c:v>1.6807496515465481</c:v>
                </c:pt>
                <c:pt idx="18">
                  <c:v>1.6335895117416139</c:v>
                </c:pt>
                <c:pt idx="19">
                  <c:v>1.654048486175826</c:v>
                </c:pt>
                <c:pt idx="20">
                  <c:v>1.747504090427809</c:v>
                </c:pt>
                <c:pt idx="21">
                  <c:v>1.689854206271155</c:v>
                </c:pt>
                <c:pt idx="22">
                  <c:v>1.711108276693043</c:v>
                </c:pt>
                <c:pt idx="23">
                  <c:v>1.677944713916447</c:v>
                </c:pt>
                <c:pt idx="24">
                  <c:v>1.7209611824052891</c:v>
                </c:pt>
                <c:pt idx="25">
                  <c:v>1.736243746396597</c:v>
                </c:pt>
                <c:pt idx="26">
                  <c:v>1.832860090343555</c:v>
                </c:pt>
                <c:pt idx="27">
                  <c:v>1.8966563567896939</c:v>
                </c:pt>
                <c:pt idx="28">
                  <c:v>1.9734916798472439</c:v>
                </c:pt>
              </c:numCache>
            </c:numRef>
          </c:val>
          <c:smooth val="0"/>
        </c:ser>
        <c:ser>
          <c:idx val="2"/>
          <c:order val="2"/>
          <c:tx>
            <c:strRef>
              <c:f>'Agricultural TFP in India'!$D$2</c:f>
              <c:strCache>
                <c:ptCount val="1"/>
                <c:pt idx="0">
                  <c:v>West Region</c:v>
                </c:pt>
              </c:strCache>
            </c:strRef>
          </c:tx>
          <c:spPr>
            <a:ln w="57150" cap="rnd">
              <a:solidFill>
                <a:schemeClr val="accent3"/>
              </a:solidFill>
              <a:round/>
            </a:ln>
            <a:effectLst/>
          </c:spPr>
          <c:marker>
            <c:symbol val="none"/>
          </c:marker>
          <c:cat>
            <c:numRef>
              <c:f>'Agricultural TFP in India'!$A$3:$A$31</c:f>
              <c:numCache>
                <c:formatCode>General</c:formatCode>
                <c:ptCount val="2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numCache>
            </c:numRef>
          </c:cat>
          <c:val>
            <c:numRef>
              <c:f>'Agricultural TFP in India'!$D$3:$D$31</c:f>
              <c:numCache>
                <c:formatCode>0.00</c:formatCode>
                <c:ptCount val="29"/>
                <c:pt idx="0">
                  <c:v>1</c:v>
                </c:pt>
                <c:pt idx="1">
                  <c:v>1.049011501436504</c:v>
                </c:pt>
                <c:pt idx="2">
                  <c:v>1.178247857330363</c:v>
                </c:pt>
                <c:pt idx="3">
                  <c:v>1.127214895371994</c:v>
                </c:pt>
                <c:pt idx="4">
                  <c:v>1.2667633885505301</c:v>
                </c:pt>
                <c:pt idx="5">
                  <c:v>1.2699643898156541</c:v>
                </c:pt>
                <c:pt idx="6">
                  <c:v>1.2101106213753301</c:v>
                </c:pt>
                <c:pt idx="7">
                  <c:v>1.2088368179528881</c:v>
                </c:pt>
                <c:pt idx="8">
                  <c:v>1.1080461111186941</c:v>
                </c:pt>
                <c:pt idx="9">
                  <c:v>1.466506677741753</c:v>
                </c:pt>
                <c:pt idx="10">
                  <c:v>1.417595357175587</c:v>
                </c:pt>
                <c:pt idx="11">
                  <c:v>1.3987874268992839</c:v>
                </c:pt>
                <c:pt idx="12">
                  <c:v>1.1547851072501121</c:v>
                </c:pt>
                <c:pt idx="13">
                  <c:v>1.4261443443088839</c:v>
                </c:pt>
                <c:pt idx="14">
                  <c:v>1.3080013993517889</c:v>
                </c:pt>
                <c:pt idx="15">
                  <c:v>1.43811180679474</c:v>
                </c:pt>
                <c:pt idx="16">
                  <c:v>1.3425859497850821</c:v>
                </c:pt>
                <c:pt idx="17">
                  <c:v>1.6126225849272611</c:v>
                </c:pt>
                <c:pt idx="18">
                  <c:v>1.538445672320949</c:v>
                </c:pt>
                <c:pt idx="19">
                  <c:v>1.659844002988097</c:v>
                </c:pt>
                <c:pt idx="20">
                  <c:v>1.5181765298152361</c:v>
                </c:pt>
                <c:pt idx="21">
                  <c:v>1.4558390314481131</c:v>
                </c:pt>
                <c:pt idx="22">
                  <c:v>1.6668926639958681</c:v>
                </c:pt>
                <c:pt idx="23">
                  <c:v>1.452650344009047</c:v>
                </c:pt>
                <c:pt idx="24">
                  <c:v>1.849105423615071</c:v>
                </c:pt>
                <c:pt idx="25">
                  <c:v>1.704988763604447</c:v>
                </c:pt>
                <c:pt idx="26">
                  <c:v>1.911512374633751</c:v>
                </c:pt>
                <c:pt idx="27">
                  <c:v>2.0715953403002372</c:v>
                </c:pt>
                <c:pt idx="28">
                  <c:v>2.4316809605640741</c:v>
                </c:pt>
              </c:numCache>
            </c:numRef>
          </c:val>
          <c:smooth val="0"/>
        </c:ser>
        <c:ser>
          <c:idx val="3"/>
          <c:order val="3"/>
          <c:tx>
            <c:strRef>
              <c:f>'Agricultural TFP in India'!$E$2</c:f>
              <c:strCache>
                <c:ptCount val="1"/>
                <c:pt idx="0">
                  <c:v>Central Region</c:v>
                </c:pt>
              </c:strCache>
            </c:strRef>
          </c:tx>
          <c:spPr>
            <a:ln w="57150" cap="rnd">
              <a:solidFill>
                <a:srgbClr val="ED7D31">
                  <a:lumMod val="60000"/>
                  <a:lumOff val="40000"/>
                </a:srgbClr>
              </a:solidFill>
              <a:round/>
            </a:ln>
            <a:effectLst/>
          </c:spPr>
          <c:marker>
            <c:symbol val="none"/>
          </c:marker>
          <c:cat>
            <c:numRef>
              <c:f>'Agricultural TFP in India'!$A$3:$A$31</c:f>
              <c:numCache>
                <c:formatCode>General</c:formatCode>
                <c:ptCount val="2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numCache>
            </c:numRef>
          </c:cat>
          <c:val>
            <c:numRef>
              <c:f>'Agricultural TFP in India'!$E$3:$E$31</c:f>
              <c:numCache>
                <c:formatCode>0.00</c:formatCode>
                <c:ptCount val="29"/>
                <c:pt idx="0">
                  <c:v>1</c:v>
                </c:pt>
                <c:pt idx="1">
                  <c:v>1.357902640781055</c:v>
                </c:pt>
                <c:pt idx="2">
                  <c:v>1.372780279778046</c:v>
                </c:pt>
                <c:pt idx="3">
                  <c:v>1.3507487856200899</c:v>
                </c:pt>
                <c:pt idx="4">
                  <c:v>1.599841654437947</c:v>
                </c:pt>
                <c:pt idx="5">
                  <c:v>1.4669948431700139</c:v>
                </c:pt>
                <c:pt idx="6">
                  <c:v>1.681407523322124</c:v>
                </c:pt>
                <c:pt idx="7">
                  <c:v>1.577346510358836</c:v>
                </c:pt>
                <c:pt idx="8">
                  <c:v>1.7578169298729951</c:v>
                </c:pt>
                <c:pt idx="9">
                  <c:v>1.8355955779809721</c:v>
                </c:pt>
                <c:pt idx="10">
                  <c:v>1.8269071429640049</c:v>
                </c:pt>
                <c:pt idx="11">
                  <c:v>1.8779532278016151</c:v>
                </c:pt>
                <c:pt idx="12">
                  <c:v>1.6760242771080189</c:v>
                </c:pt>
                <c:pt idx="13">
                  <c:v>1.749967192636332</c:v>
                </c:pt>
                <c:pt idx="14">
                  <c:v>1.934741193957014</c:v>
                </c:pt>
                <c:pt idx="15">
                  <c:v>1.8814065757399061</c:v>
                </c:pt>
                <c:pt idx="16">
                  <c:v>1.931839105245619</c:v>
                </c:pt>
                <c:pt idx="17">
                  <c:v>1.9750558437643011</c:v>
                </c:pt>
                <c:pt idx="18">
                  <c:v>1.891439326714381</c:v>
                </c:pt>
                <c:pt idx="19">
                  <c:v>2.0429397155856188</c:v>
                </c:pt>
                <c:pt idx="20">
                  <c:v>2.056016481978113</c:v>
                </c:pt>
                <c:pt idx="21">
                  <c:v>1.706822210766398</c:v>
                </c:pt>
                <c:pt idx="22">
                  <c:v>1.909315629589716</c:v>
                </c:pt>
                <c:pt idx="23">
                  <c:v>1.6264981373164631</c:v>
                </c:pt>
                <c:pt idx="24">
                  <c:v>2.080603748911666</c:v>
                </c:pt>
                <c:pt idx="25">
                  <c:v>2.0192740233556399</c:v>
                </c:pt>
                <c:pt idx="26">
                  <c:v>2.101011628237698</c:v>
                </c:pt>
                <c:pt idx="27">
                  <c:v>2.1524189968632799</c:v>
                </c:pt>
                <c:pt idx="28">
                  <c:v>2.16839225578464</c:v>
                </c:pt>
              </c:numCache>
            </c:numRef>
          </c:val>
          <c:smooth val="0"/>
        </c:ser>
        <c:ser>
          <c:idx val="4"/>
          <c:order val="4"/>
          <c:tx>
            <c:strRef>
              <c:f>'Agricultural TFP in India'!$F$2</c:f>
              <c:strCache>
                <c:ptCount val="1"/>
                <c:pt idx="0">
                  <c:v>East Region</c:v>
                </c:pt>
              </c:strCache>
            </c:strRef>
          </c:tx>
          <c:spPr>
            <a:ln w="57150" cap="rnd">
              <a:solidFill>
                <a:srgbClr val="00B0F0"/>
              </a:solidFill>
              <a:round/>
            </a:ln>
            <a:effectLst/>
          </c:spPr>
          <c:marker>
            <c:symbol val="none"/>
          </c:marker>
          <c:cat>
            <c:numRef>
              <c:f>'Agricultural TFP in India'!$A$3:$A$31</c:f>
              <c:numCache>
                <c:formatCode>General</c:formatCode>
                <c:ptCount val="2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numCache>
            </c:numRef>
          </c:cat>
          <c:val>
            <c:numRef>
              <c:f>'Agricultural TFP in India'!$F$3:$F$31</c:f>
              <c:numCache>
                <c:formatCode>0.00</c:formatCode>
                <c:ptCount val="29"/>
                <c:pt idx="0">
                  <c:v>1</c:v>
                </c:pt>
                <c:pt idx="1">
                  <c:v>1.1938307880180561</c:v>
                </c:pt>
                <c:pt idx="2">
                  <c:v>1.089313736143378</c:v>
                </c:pt>
                <c:pt idx="3">
                  <c:v>1.0269597286420129</c:v>
                </c:pt>
                <c:pt idx="4">
                  <c:v>1.2842864473354421</c:v>
                </c:pt>
                <c:pt idx="5">
                  <c:v>1.30189223533442</c:v>
                </c:pt>
                <c:pt idx="6">
                  <c:v>1.426623825520271</c:v>
                </c:pt>
                <c:pt idx="7">
                  <c:v>1.4301389892175129</c:v>
                </c:pt>
                <c:pt idx="8">
                  <c:v>1.335598064993252</c:v>
                </c:pt>
                <c:pt idx="9">
                  <c:v>1.4458482561179951</c:v>
                </c:pt>
                <c:pt idx="10">
                  <c:v>1.459727019450052</c:v>
                </c:pt>
                <c:pt idx="11">
                  <c:v>1.416344929477062</c:v>
                </c:pt>
                <c:pt idx="12">
                  <c:v>1.41262196866909</c:v>
                </c:pt>
                <c:pt idx="13">
                  <c:v>1.285941996296224</c:v>
                </c:pt>
                <c:pt idx="14">
                  <c:v>1.4430571643457759</c:v>
                </c:pt>
                <c:pt idx="15">
                  <c:v>1.416540249094242</c:v>
                </c:pt>
                <c:pt idx="16">
                  <c:v>1.4221155417951541</c:v>
                </c:pt>
                <c:pt idx="17">
                  <c:v>1.46873787785031</c:v>
                </c:pt>
                <c:pt idx="18">
                  <c:v>1.593362610691436</c:v>
                </c:pt>
                <c:pt idx="19">
                  <c:v>1.5692036134246781</c:v>
                </c:pt>
                <c:pt idx="20">
                  <c:v>1.5853685811378559</c:v>
                </c:pt>
                <c:pt idx="21">
                  <c:v>1.5246565242879131</c:v>
                </c:pt>
                <c:pt idx="22">
                  <c:v>1.7076198765442281</c:v>
                </c:pt>
                <c:pt idx="23">
                  <c:v>1.5582430640032019</c:v>
                </c:pt>
                <c:pt idx="24">
                  <c:v>1.7940865804462729</c:v>
                </c:pt>
                <c:pt idx="25">
                  <c:v>1.6914341408635121</c:v>
                </c:pt>
                <c:pt idx="26">
                  <c:v>1.8185043210921741</c:v>
                </c:pt>
                <c:pt idx="27">
                  <c:v>1.976368563574616</c:v>
                </c:pt>
                <c:pt idx="28">
                  <c:v>2.0770467523713378</c:v>
                </c:pt>
              </c:numCache>
            </c:numRef>
          </c:val>
          <c:smooth val="0"/>
        </c:ser>
        <c:ser>
          <c:idx val="5"/>
          <c:order val="5"/>
          <c:tx>
            <c:strRef>
              <c:f>'Agricultural TFP in India'!$G$2</c:f>
              <c:strCache>
                <c:ptCount val="1"/>
                <c:pt idx="0">
                  <c:v>Northeast Region</c:v>
                </c:pt>
              </c:strCache>
            </c:strRef>
          </c:tx>
          <c:spPr>
            <a:ln w="57150" cap="rnd">
              <a:solidFill>
                <a:schemeClr val="accent6"/>
              </a:solidFill>
              <a:round/>
            </a:ln>
            <a:effectLst/>
          </c:spPr>
          <c:marker>
            <c:symbol val="none"/>
          </c:marker>
          <c:cat>
            <c:numRef>
              <c:f>'Agricultural TFP in India'!$A$3:$A$31</c:f>
              <c:numCache>
                <c:formatCode>General</c:formatCode>
                <c:ptCount val="2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numCache>
            </c:numRef>
          </c:cat>
          <c:val>
            <c:numRef>
              <c:f>'Agricultural TFP in India'!$G$3:$G$31</c:f>
              <c:numCache>
                <c:formatCode>0.00</c:formatCode>
                <c:ptCount val="29"/>
                <c:pt idx="0">
                  <c:v>1</c:v>
                </c:pt>
                <c:pt idx="1">
                  <c:v>1.163826636082073</c:v>
                </c:pt>
                <c:pt idx="2">
                  <c:v>1.142406262764895</c:v>
                </c:pt>
                <c:pt idx="3">
                  <c:v>1.223399774131543</c:v>
                </c:pt>
                <c:pt idx="4">
                  <c:v>1.282545442698914</c:v>
                </c:pt>
                <c:pt idx="5">
                  <c:v>1.2933887023845381</c:v>
                </c:pt>
                <c:pt idx="6">
                  <c:v>1.3965758681362941</c:v>
                </c:pt>
                <c:pt idx="7">
                  <c:v>1.3385758531520471</c:v>
                </c:pt>
                <c:pt idx="8">
                  <c:v>1.388704625667275</c:v>
                </c:pt>
                <c:pt idx="9">
                  <c:v>1.3200129725025369</c:v>
                </c:pt>
                <c:pt idx="10">
                  <c:v>1.3396970217500619</c:v>
                </c:pt>
                <c:pt idx="11">
                  <c:v>1.3904500622174381</c:v>
                </c:pt>
                <c:pt idx="12">
                  <c:v>1.414930792940158</c:v>
                </c:pt>
                <c:pt idx="13">
                  <c:v>1.39257361896862</c:v>
                </c:pt>
                <c:pt idx="14">
                  <c:v>1.439829694494186</c:v>
                </c:pt>
                <c:pt idx="15">
                  <c:v>1.484295372774785</c:v>
                </c:pt>
                <c:pt idx="16">
                  <c:v>1.515075266085776</c:v>
                </c:pt>
                <c:pt idx="17">
                  <c:v>1.713560032366956</c:v>
                </c:pt>
                <c:pt idx="18">
                  <c:v>1.7562977593864499</c:v>
                </c:pt>
                <c:pt idx="19">
                  <c:v>1.779658274918974</c:v>
                </c:pt>
                <c:pt idx="20">
                  <c:v>1.8365167945295939</c:v>
                </c:pt>
                <c:pt idx="21">
                  <c:v>1.8443777251276681</c:v>
                </c:pt>
                <c:pt idx="22">
                  <c:v>1.7947102848003</c:v>
                </c:pt>
                <c:pt idx="23">
                  <c:v>1.691950857064328</c:v>
                </c:pt>
                <c:pt idx="24">
                  <c:v>1.671091376711078</c:v>
                </c:pt>
                <c:pt idx="25">
                  <c:v>1.5929992192579969</c:v>
                </c:pt>
                <c:pt idx="26">
                  <c:v>1.593454521063296</c:v>
                </c:pt>
                <c:pt idx="27">
                  <c:v>1.4553492067442979</c:v>
                </c:pt>
                <c:pt idx="28">
                  <c:v>1.53048835061833</c:v>
                </c:pt>
              </c:numCache>
            </c:numRef>
          </c:val>
          <c:smooth val="0"/>
        </c:ser>
        <c:ser>
          <c:idx val="6"/>
          <c:order val="6"/>
          <c:tx>
            <c:strRef>
              <c:f>'Agricultural TFP in India'!$H$2</c:f>
              <c:strCache>
                <c:ptCount val="1"/>
                <c:pt idx="0">
                  <c:v>South Region</c:v>
                </c:pt>
              </c:strCache>
            </c:strRef>
          </c:tx>
          <c:spPr>
            <a:ln w="57150" cap="rnd">
              <a:solidFill>
                <a:schemeClr val="accent1">
                  <a:lumMod val="60000"/>
                </a:schemeClr>
              </a:solidFill>
              <a:round/>
            </a:ln>
            <a:effectLst/>
          </c:spPr>
          <c:marker>
            <c:symbol val="none"/>
          </c:marker>
          <c:cat>
            <c:numRef>
              <c:f>'Agricultural TFP in India'!$A$3:$A$31</c:f>
              <c:numCache>
                <c:formatCode>General</c:formatCode>
                <c:ptCount val="29"/>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numCache>
            </c:numRef>
          </c:cat>
          <c:val>
            <c:numRef>
              <c:f>'Agricultural TFP in India'!$H$3:$H$31</c:f>
              <c:numCache>
                <c:formatCode>0.00</c:formatCode>
                <c:ptCount val="29"/>
                <c:pt idx="0">
                  <c:v>1</c:v>
                </c:pt>
                <c:pt idx="1">
                  <c:v>0.96993392251647204</c:v>
                </c:pt>
                <c:pt idx="2">
                  <c:v>1.093739100070324</c:v>
                </c:pt>
                <c:pt idx="3">
                  <c:v>1.022033904310885</c:v>
                </c:pt>
                <c:pt idx="4">
                  <c:v>1.1166991339519969</c:v>
                </c:pt>
                <c:pt idx="5">
                  <c:v>1.166345356874896</c:v>
                </c:pt>
                <c:pt idx="6">
                  <c:v>1.1981411491812941</c:v>
                </c:pt>
                <c:pt idx="7">
                  <c:v>1.223925875808906</c:v>
                </c:pt>
                <c:pt idx="8">
                  <c:v>1.24402877568743</c:v>
                </c:pt>
                <c:pt idx="9">
                  <c:v>1.3165756218271629</c:v>
                </c:pt>
                <c:pt idx="10">
                  <c:v>1.319786008523627</c:v>
                </c:pt>
                <c:pt idx="11">
                  <c:v>1.2687705603866719</c:v>
                </c:pt>
                <c:pt idx="12">
                  <c:v>1.3693355226249539</c:v>
                </c:pt>
                <c:pt idx="13">
                  <c:v>1.3844398484761751</c:v>
                </c:pt>
                <c:pt idx="14">
                  <c:v>1.494810730600737</c:v>
                </c:pt>
                <c:pt idx="15">
                  <c:v>1.516545836321473</c:v>
                </c:pt>
                <c:pt idx="16">
                  <c:v>1.4876266972431429</c:v>
                </c:pt>
                <c:pt idx="17">
                  <c:v>1.5327432519708351</c:v>
                </c:pt>
                <c:pt idx="18">
                  <c:v>1.504927013194338</c:v>
                </c:pt>
                <c:pt idx="19">
                  <c:v>1.693772120713628</c:v>
                </c:pt>
                <c:pt idx="20">
                  <c:v>1.6862866364847089</c:v>
                </c:pt>
                <c:pt idx="21">
                  <c:v>1.8176085164832161</c:v>
                </c:pt>
                <c:pt idx="22">
                  <c:v>1.777283167915688</c:v>
                </c:pt>
                <c:pt idx="23">
                  <c:v>1.6223028741016661</c:v>
                </c:pt>
                <c:pt idx="24">
                  <c:v>1.7407868688246679</c:v>
                </c:pt>
                <c:pt idx="25">
                  <c:v>1.880917508120225</c:v>
                </c:pt>
                <c:pt idx="26">
                  <c:v>2.0687261069399341</c:v>
                </c:pt>
                <c:pt idx="27">
                  <c:v>2.1778945525547408</c:v>
                </c:pt>
                <c:pt idx="28">
                  <c:v>2.2952948145879648</c:v>
                </c:pt>
              </c:numCache>
            </c:numRef>
          </c:val>
          <c:smooth val="0"/>
        </c:ser>
        <c:dLbls>
          <c:showLegendKey val="0"/>
          <c:showVal val="0"/>
          <c:showCatName val="0"/>
          <c:showSerName val="0"/>
          <c:showPercent val="0"/>
          <c:showBubbleSize val="0"/>
        </c:dLbls>
        <c:marker val="1"/>
        <c:smooth val="0"/>
        <c:axId val="152952192"/>
        <c:axId val="148898944"/>
      </c:lineChart>
      <c:catAx>
        <c:axId val="152952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48898944"/>
        <c:crosses val="autoZero"/>
        <c:auto val="1"/>
        <c:lblAlgn val="ctr"/>
        <c:lblOffset val="100"/>
        <c:noMultiLvlLbl val="0"/>
      </c:catAx>
      <c:valAx>
        <c:axId val="148898944"/>
        <c:scaling>
          <c:orientation val="minMax"/>
          <c:max val="2.5"/>
          <c:min val="0.5"/>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52952192"/>
        <c:crosses val="autoZero"/>
        <c:crossBetween val="between"/>
        <c:majorUnit val="0.5"/>
      </c:valAx>
      <c:spPr>
        <a:noFill/>
        <a:ln>
          <a:noFill/>
        </a:ln>
        <a:effectLst/>
      </c:spPr>
    </c:plotArea>
    <c:legend>
      <c:legendPos val="b"/>
      <c:layout>
        <c:manualLayout>
          <c:xMode val="edge"/>
          <c:yMode val="edge"/>
          <c:x val="7.2787083432752697E-2"/>
          <c:y val="0.90332703257453695"/>
          <c:w val="0.85240563111429302"/>
          <c:h val="8.4890935024874506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w="28575">
      <a:solidFill>
        <a:sysClr val="windowText" lastClr="000000"/>
      </a:solidFill>
    </a:ln>
    <a:effectLst/>
  </c:spPr>
  <c:txPr>
    <a:bodyPr/>
    <a:lstStyle/>
    <a:p>
      <a:pPr>
        <a:defRPr sz="1400">
          <a:solidFill>
            <a:schemeClr val="tx1"/>
          </a:solidFill>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rgbClr val="C00000"/>
                </a:solidFill>
                <a:latin typeface="Times New Roman" panose="02020603050405020304" pitchFamily="18" charset="0"/>
                <a:ea typeface="+mn-ea"/>
                <a:cs typeface="Times New Roman" panose="02020603050405020304" pitchFamily="18" charset="0"/>
              </a:defRPr>
            </a:pPr>
            <a:r>
              <a:rPr lang="en-US" sz="1600" dirty="0" smtClean="0">
                <a:solidFill>
                  <a:srgbClr val="C00000"/>
                </a:solidFill>
              </a:rPr>
              <a:t>1990</a:t>
            </a:r>
          </a:p>
          <a:p>
            <a:pPr>
              <a:defRPr sz="1600" b="1" i="0" u="none" strike="noStrike" kern="1200" spc="0" baseline="0">
                <a:solidFill>
                  <a:srgbClr val="C00000"/>
                </a:solidFill>
                <a:latin typeface="Times New Roman" panose="02020603050405020304" pitchFamily="18" charset="0"/>
                <a:ea typeface="+mn-ea"/>
                <a:cs typeface="Times New Roman" panose="02020603050405020304" pitchFamily="18" charset="0"/>
              </a:defRPr>
            </a:pPr>
            <a:r>
              <a:rPr lang="en-US" sz="1600" dirty="0" smtClean="0">
                <a:solidFill>
                  <a:srgbClr val="C00000"/>
                </a:solidFill>
              </a:rPr>
              <a:t>(0.503 billion tonnes CO2eq) </a:t>
            </a:r>
            <a:endParaRPr lang="en-US" sz="1600" dirty="0">
              <a:solidFill>
                <a:srgbClr val="C00000"/>
              </a:solidFill>
            </a:endParaRPr>
          </a:p>
        </c:rich>
      </c:tx>
      <c:layout>
        <c:manualLayout>
          <c:xMode val="edge"/>
          <c:yMode val="edge"/>
          <c:x val="0.277576419191642"/>
          <c:y val="1.8058080902335301E-2"/>
        </c:manualLayout>
      </c:layout>
      <c:overlay val="0"/>
      <c:spPr>
        <a:noFill/>
        <a:ln>
          <a:noFill/>
        </a:ln>
        <a:effectLst/>
      </c:spPr>
    </c:title>
    <c:autoTitleDeleted val="0"/>
    <c:plotArea>
      <c:layout/>
      <c:pieChart>
        <c:varyColors val="1"/>
        <c:ser>
          <c:idx val="0"/>
          <c:order val="0"/>
          <c:tx>
            <c:strRef>
              <c:f>Sheet6!$I$51</c:f>
              <c:strCache>
                <c:ptCount val="1"/>
                <c:pt idx="0">
                  <c:v>1990</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Lbls>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rgbClr val="FF0000"/>
                      </a:solidFill>
                      <a:latin typeface="Arial"/>
                      <a:ea typeface="+mn-ea"/>
                      <a:cs typeface="Times New Roman" panose="02020603050405020304" pitchFamily="18" charset="0"/>
                    </a:defRPr>
                  </a:pPr>
                  <a:endParaRPr lang="en-US"/>
                </a:p>
              </c:txPr>
              <c:dLblPos val="outEnd"/>
              <c:showLegendKey val="0"/>
              <c:showVal val="0"/>
              <c:showCatName val="1"/>
              <c:showSerName val="0"/>
              <c:showPercent val="1"/>
              <c:showBubbleSize val="0"/>
            </c:dLbl>
            <c:dLbl>
              <c:idx val="1"/>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rgbClr val="FF0000"/>
                      </a:solidFill>
                      <a:latin typeface="Arial"/>
                      <a:ea typeface="+mn-ea"/>
                      <a:cs typeface="Times New Roman" panose="02020603050405020304" pitchFamily="18" charset="0"/>
                    </a:defRPr>
                  </a:pPr>
                  <a:endParaRPr lang="en-US"/>
                </a:p>
              </c:txPr>
              <c:dLblPos val="outEnd"/>
              <c:showLegendKey val="0"/>
              <c:showVal val="0"/>
              <c:showCatName val="1"/>
              <c:showSerName val="0"/>
              <c:showPercent val="1"/>
              <c:showBubbleSize val="0"/>
            </c:dLbl>
            <c:dLbl>
              <c:idx val="2"/>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rgbClr val="FF0000"/>
                      </a:solidFill>
                      <a:latin typeface="Arial"/>
                      <a:ea typeface="+mn-ea"/>
                      <a:cs typeface="Times New Roman" panose="02020603050405020304" pitchFamily="18" charset="0"/>
                    </a:defRPr>
                  </a:pPr>
                  <a:endParaRPr lang="en-US"/>
                </a:p>
              </c:txPr>
              <c:dLblPos val="outEnd"/>
              <c:showLegendKey val="0"/>
              <c:showVal val="0"/>
              <c:showCatName val="1"/>
              <c:showSerName val="0"/>
              <c:showPercent val="1"/>
              <c:showBubbleSize val="0"/>
            </c:dLbl>
            <c:dLbl>
              <c:idx val="3"/>
              <c:layout>
                <c:manualLayout>
                  <c:x val="0"/>
                  <c:y val="0.146721907331474"/>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rgbClr val="FF0000"/>
                      </a:solidFill>
                      <a:latin typeface="Arial"/>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ext>
              </c:extLst>
            </c:dLbl>
            <c:dLbl>
              <c:idx val="4"/>
              <c:layout>
                <c:manualLayout>
                  <c:x val="-3.4638752923070899E-2"/>
                  <c:y val="0.12640638857933001"/>
                </c:manualLayout>
              </c:layout>
              <c:tx>
                <c:rich>
                  <a:bodyPr/>
                  <a:lstStyle/>
                  <a:p>
                    <a:r>
                      <a:rPr lang="en-US" dirty="0" smtClean="0"/>
                      <a:t>  Manure </a:t>
                    </a:r>
                    <a:r>
                      <a:rPr lang="en-US" dirty="0"/>
                      <a:t>applied </a:t>
                    </a:r>
                    <a:r>
                      <a:rPr lang="en-US" dirty="0" smtClean="0"/>
                      <a:t>to   </a:t>
                    </a:r>
                    <a:r>
                      <a:rPr lang="en-US" dirty="0"/>
                      <a:t>Soils
2%</a:t>
                    </a:r>
                  </a:p>
                </c:rich>
              </c:tx>
              <c:dLblPos val="bestFit"/>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5.6287973499990297E-2"/>
                  <c:y val="4.0630682030254398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rgbClr val="FF0000"/>
                      </a:solidFill>
                      <a:latin typeface="Arial"/>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ext>
              </c:extLst>
            </c:dLbl>
            <c:dLbl>
              <c:idx val="6"/>
              <c:layout>
                <c:manualLayout>
                  <c:x val="-0.23814142634611299"/>
                  <c:y val="-1.58008207895434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7"/>
              <c:layout>
                <c:manualLayout>
                  <c:x val="0.439479177711463"/>
                  <c:y val="7.2232323609341204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8"/>
              <c:layout>
                <c:manualLayout>
                  <c:x val="0.389685970384548"/>
                  <c:y val="-5.2996201759951997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9"/>
              <c:layout>
                <c:manualLayout>
                  <c:x val="0.41566503507685099"/>
                  <c:y val="0.196381629812896"/>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Arial"/>
                    <a:ea typeface="+mn-ea"/>
                    <a:cs typeface="Times New Roman" panose="02020603050405020304" pitchFamily="18" charset="0"/>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Sheet6!$H$52:$H$61</c:f>
              <c:strCache>
                <c:ptCount val="10"/>
                <c:pt idx="0">
                  <c:v>Enteric Fermentation</c:v>
                </c:pt>
                <c:pt idx="1">
                  <c:v>Manure Management</c:v>
                </c:pt>
                <c:pt idx="2">
                  <c:v>Rice Cultivation</c:v>
                </c:pt>
                <c:pt idx="3">
                  <c:v>Synthetic Fertilizers</c:v>
                </c:pt>
                <c:pt idx="4">
                  <c:v>Manure applied to Soils</c:v>
                </c:pt>
                <c:pt idx="5">
                  <c:v>Manure left on Pasture</c:v>
                </c:pt>
                <c:pt idx="6">
                  <c:v>Crop Residues</c:v>
                </c:pt>
                <c:pt idx="7">
                  <c:v>Cultivation of Organic Soils</c:v>
                </c:pt>
                <c:pt idx="8">
                  <c:v>Burning - Crop residues</c:v>
                </c:pt>
                <c:pt idx="9">
                  <c:v>Burning - Savanna</c:v>
                </c:pt>
              </c:strCache>
            </c:strRef>
          </c:cat>
          <c:val>
            <c:numRef>
              <c:f>Sheet6!$I$52:$I$61</c:f>
              <c:numCache>
                <c:formatCode>General</c:formatCode>
                <c:ptCount val="10"/>
                <c:pt idx="0">
                  <c:v>246449.86799999999</c:v>
                </c:pt>
                <c:pt idx="1">
                  <c:v>24371.629799999999</c:v>
                </c:pt>
                <c:pt idx="2">
                  <c:v>94625.965200000006</c:v>
                </c:pt>
                <c:pt idx="3">
                  <c:v>48832.6005</c:v>
                </c:pt>
                <c:pt idx="4">
                  <c:v>12403.509700000001</c:v>
                </c:pt>
                <c:pt idx="5">
                  <c:v>53497.8825</c:v>
                </c:pt>
                <c:pt idx="6">
                  <c:v>17950.1901</c:v>
                </c:pt>
                <c:pt idx="7">
                  <c:v>912.6259</c:v>
                </c:pt>
                <c:pt idx="8">
                  <c:v>3215.8148000000001</c:v>
                </c:pt>
                <c:pt idx="9">
                  <c:v>199.7313</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28575">
      <a:solidFill>
        <a:sysClr val="windowText" lastClr="000000"/>
      </a:solidFill>
    </a:ln>
    <a:effectLst/>
  </c:spPr>
  <c:txPr>
    <a:bodyPr/>
    <a:lstStyle/>
    <a:p>
      <a:pPr>
        <a:defRPr sz="1200">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rgbClr val="C00000"/>
                </a:solidFill>
                <a:latin typeface="Times New Roman" panose="02020603050405020304" pitchFamily="18" charset="0"/>
                <a:ea typeface="+mn-ea"/>
                <a:cs typeface="Times New Roman" panose="02020603050405020304" pitchFamily="18" charset="0"/>
              </a:defRPr>
            </a:pPr>
            <a:r>
              <a:rPr lang="en-US" sz="1600" dirty="0" smtClean="0">
                <a:solidFill>
                  <a:srgbClr val="C00000"/>
                </a:solidFill>
              </a:rPr>
              <a:t>2014</a:t>
            </a:r>
          </a:p>
          <a:p>
            <a:pPr>
              <a:defRPr sz="1600" b="1" i="0" u="none" strike="noStrike" kern="1200" spc="0" baseline="0">
                <a:solidFill>
                  <a:srgbClr val="C00000"/>
                </a:solidFill>
                <a:latin typeface="Times New Roman" panose="02020603050405020304" pitchFamily="18" charset="0"/>
                <a:ea typeface="+mn-ea"/>
                <a:cs typeface="Times New Roman" panose="02020603050405020304" pitchFamily="18" charset="0"/>
              </a:defRPr>
            </a:pPr>
            <a:r>
              <a:rPr lang="en-US" sz="1600" b="1" i="0" u="none" strike="noStrike" baseline="0" dirty="0" smtClean="0">
                <a:solidFill>
                  <a:srgbClr val="C00000"/>
                </a:solidFill>
                <a:effectLst/>
              </a:rPr>
              <a:t>(0.627 billion tonnes CO2eq)</a:t>
            </a:r>
            <a:endParaRPr lang="en-US" sz="1600" dirty="0">
              <a:solidFill>
                <a:srgbClr val="C00000"/>
              </a:solidFill>
            </a:endParaRPr>
          </a:p>
        </c:rich>
      </c:tx>
      <c:layout>
        <c:manualLayout>
          <c:xMode val="edge"/>
          <c:yMode val="edge"/>
          <c:x val="0.27837267799772802"/>
          <c:y val="2.03153374043397E-2"/>
        </c:manualLayout>
      </c:layout>
      <c:overlay val="0"/>
      <c:spPr>
        <a:noFill/>
        <a:ln>
          <a:noFill/>
        </a:ln>
        <a:effectLst/>
      </c:spPr>
    </c:title>
    <c:autoTitleDeleted val="0"/>
    <c:plotArea>
      <c:layout/>
      <c:pieChart>
        <c:varyColors val="1"/>
        <c:ser>
          <c:idx val="0"/>
          <c:order val="0"/>
          <c:tx>
            <c:strRef>
              <c:f>Sheet6!$F$46</c:f>
              <c:strCache>
                <c:ptCount val="1"/>
                <c:pt idx="0">
                  <c:v>2014</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Lbls>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rgbClr val="FF0000"/>
                      </a:solidFill>
                      <a:latin typeface="Arial"/>
                      <a:ea typeface="+mn-ea"/>
                      <a:cs typeface="Times New Roman" panose="02020603050405020304" pitchFamily="18" charset="0"/>
                    </a:defRPr>
                  </a:pPr>
                  <a:endParaRPr lang="en-US"/>
                </a:p>
              </c:txPr>
              <c:dLblPos val="outEnd"/>
              <c:showLegendKey val="0"/>
              <c:showVal val="0"/>
              <c:showCatName val="1"/>
              <c:showSerName val="0"/>
              <c:showPercent val="1"/>
              <c:showBubbleSize val="0"/>
            </c:dLbl>
            <c:dLbl>
              <c:idx val="1"/>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rgbClr val="FF0000"/>
                      </a:solidFill>
                      <a:latin typeface="Arial"/>
                      <a:ea typeface="+mn-ea"/>
                      <a:cs typeface="Times New Roman" panose="02020603050405020304" pitchFamily="18" charset="0"/>
                    </a:defRPr>
                  </a:pPr>
                  <a:endParaRPr lang="en-US"/>
                </a:p>
              </c:txPr>
              <c:dLblPos val="outEnd"/>
              <c:showLegendKey val="0"/>
              <c:showVal val="0"/>
              <c:showCatName val="1"/>
              <c:showSerName val="0"/>
              <c:showPercent val="1"/>
              <c:showBubbleSize val="0"/>
            </c:dLbl>
            <c:dLbl>
              <c:idx val="2"/>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rgbClr val="FF0000"/>
                      </a:solidFill>
                      <a:latin typeface="Arial"/>
                      <a:ea typeface="+mn-ea"/>
                      <a:cs typeface="Times New Roman" panose="02020603050405020304" pitchFamily="18" charset="0"/>
                    </a:defRPr>
                  </a:pPr>
                  <a:endParaRPr lang="en-US"/>
                </a:p>
              </c:txPr>
              <c:dLblPos val="outEnd"/>
              <c:showLegendKey val="0"/>
              <c:showVal val="0"/>
              <c:showCatName val="1"/>
              <c:showSerName val="0"/>
              <c:showPercent val="1"/>
              <c:showBubbleSize val="0"/>
            </c:dLbl>
            <c:dLbl>
              <c:idx val="3"/>
              <c:layout>
                <c:manualLayout>
                  <c:x val="2.2432031386474399E-2"/>
                  <c:y val="0.18058077692746399"/>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rgbClr val="FF0000"/>
                      </a:solidFill>
                      <a:latin typeface="Arial"/>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ext>
              </c:extLst>
            </c:dLbl>
            <c:dLbl>
              <c:idx val="4"/>
              <c:layout>
                <c:manualLayout>
                  <c:x val="-3.5891426848527398E-2"/>
                  <c:y val="0.110605548131087"/>
                </c:manualLayout>
              </c:layout>
              <c:tx>
                <c:rich>
                  <a:bodyPr/>
                  <a:lstStyle/>
                  <a:p>
                    <a:r>
                      <a:rPr lang="en-US" dirty="0" smtClean="0"/>
                      <a:t> Manure </a:t>
                    </a:r>
                    <a:r>
                      <a:rPr lang="en-US" dirty="0"/>
                      <a:t>applied </a:t>
                    </a:r>
                    <a:r>
                      <a:rPr lang="en-US" dirty="0" smtClean="0"/>
                      <a:t>to  </a:t>
                    </a:r>
                    <a:r>
                      <a:rPr lang="en-US" dirty="0"/>
                      <a:t>Soils
2%</a:t>
                    </a:r>
                  </a:p>
                </c:rich>
              </c:tx>
              <c:dLblPos val="bestFit"/>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8.0755312991307907E-2"/>
                  <c:y val="6.7717791347799094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rgbClr val="FF0000"/>
                      </a:solidFill>
                      <a:latin typeface="Arial"/>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ext>
              </c:extLst>
            </c:dLbl>
            <c:dLbl>
              <c:idx val="6"/>
              <c:layout>
                <c:manualLayout>
                  <c:x val="-0.25572515780580801"/>
                  <c:y val="2.2572597115933001E-3"/>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7"/>
              <c:layout>
                <c:manualLayout>
                  <c:x val="0.41050617437248199"/>
                  <c:y val="-4.1709538308630001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8"/>
              <c:layout>
                <c:manualLayout>
                  <c:x val="0.41723578378842402"/>
                  <c:y val="9.7062167598511995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9"/>
              <c:layout>
                <c:manualLayout>
                  <c:x val="0.43069500262030802"/>
                  <c:y val="0.21218241288977099"/>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dk1">
                        <a:lumMod val="65000"/>
                        <a:lumOff val="35000"/>
                      </a:schemeClr>
                    </a:solidFill>
                    <a:latin typeface="Arial"/>
                    <a:ea typeface="+mn-ea"/>
                    <a:cs typeface="Times New Roman" panose="02020603050405020304" pitchFamily="18" charset="0"/>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Sheet6!$E$47:$E$56</c:f>
              <c:strCache>
                <c:ptCount val="10"/>
                <c:pt idx="0">
                  <c:v>Enteric Fermentation</c:v>
                </c:pt>
                <c:pt idx="1">
                  <c:v>Manure Management</c:v>
                </c:pt>
                <c:pt idx="2">
                  <c:v>Rice Cultivation</c:v>
                </c:pt>
                <c:pt idx="3">
                  <c:v>Synthetic Fertilizers</c:v>
                </c:pt>
                <c:pt idx="4">
                  <c:v>Manure applied to Soils</c:v>
                </c:pt>
                <c:pt idx="5">
                  <c:v>Manure left on Pasture</c:v>
                </c:pt>
                <c:pt idx="6">
                  <c:v>Crop Residues</c:v>
                </c:pt>
                <c:pt idx="7">
                  <c:v>Cultivation of Organic Soils</c:v>
                </c:pt>
                <c:pt idx="8">
                  <c:v>Burning - Crop residues</c:v>
                </c:pt>
                <c:pt idx="9">
                  <c:v>Burning - Savanna</c:v>
                </c:pt>
              </c:strCache>
            </c:strRef>
          </c:cat>
          <c:val>
            <c:numRef>
              <c:f>Sheet6!$F$47:$F$56</c:f>
              <c:numCache>
                <c:formatCode>General</c:formatCode>
                <c:ptCount val="10"/>
                <c:pt idx="0">
                  <c:v>283499.80889999989</c:v>
                </c:pt>
                <c:pt idx="1">
                  <c:v>28427.949199999999</c:v>
                </c:pt>
                <c:pt idx="2">
                  <c:v>96207.384000000005</c:v>
                </c:pt>
                <c:pt idx="3">
                  <c:v>109308.8798</c:v>
                </c:pt>
                <c:pt idx="4">
                  <c:v>15215.504999999999</c:v>
                </c:pt>
                <c:pt idx="5">
                  <c:v>64593.896200000003</c:v>
                </c:pt>
                <c:pt idx="6">
                  <c:v>24759.260399999999</c:v>
                </c:pt>
                <c:pt idx="7">
                  <c:v>912.6259</c:v>
                </c:pt>
                <c:pt idx="8">
                  <c:v>3779.1152000000002</c:v>
                </c:pt>
                <c:pt idx="9">
                  <c:v>159.7123</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28575">
      <a:solidFill>
        <a:sysClr val="windowText" lastClr="000000"/>
      </a:solid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rgbClr val="C00000"/>
                </a:solidFill>
                <a:latin typeface="Times New Roman" panose="02020603050405020304" pitchFamily="18" charset="0"/>
                <a:ea typeface="+mn-ea"/>
                <a:cs typeface="Times New Roman" panose="02020603050405020304" pitchFamily="18" charset="0"/>
              </a:defRPr>
            </a:pPr>
            <a:r>
              <a:rPr lang="en-US" sz="1800" b="1" i="0" baseline="0" dirty="0" smtClean="0">
                <a:solidFill>
                  <a:srgbClr val="C00000"/>
                </a:solidFill>
                <a:effectLst/>
              </a:rPr>
              <a:t>1990</a:t>
            </a:r>
            <a:endParaRPr lang="en-US" sz="1800" dirty="0" smtClean="0">
              <a:solidFill>
                <a:srgbClr val="C00000"/>
              </a:solidFill>
              <a:effectLst/>
            </a:endParaRPr>
          </a:p>
          <a:p>
            <a:pPr>
              <a:defRPr sz="1680" b="0" i="0" u="none" strike="noStrike" kern="1200" spc="0" baseline="0">
                <a:solidFill>
                  <a:srgbClr val="C00000"/>
                </a:solidFill>
                <a:latin typeface="Times New Roman" panose="02020603050405020304" pitchFamily="18" charset="0"/>
                <a:ea typeface="+mn-ea"/>
                <a:cs typeface="Times New Roman" panose="02020603050405020304" pitchFamily="18" charset="0"/>
              </a:defRPr>
            </a:pPr>
            <a:r>
              <a:rPr lang="en-US" sz="1800" b="1" i="0" baseline="0" dirty="0" smtClean="0">
                <a:solidFill>
                  <a:srgbClr val="C00000"/>
                </a:solidFill>
                <a:effectLst/>
              </a:rPr>
              <a:t>(0.552 billion tonnes CO2eq) </a:t>
            </a:r>
            <a:endParaRPr lang="en-US" sz="1800" dirty="0">
              <a:solidFill>
                <a:srgbClr val="C00000"/>
              </a:solidFill>
              <a:effectLst/>
            </a:endParaRPr>
          </a:p>
        </c:rich>
      </c:tx>
      <c:layout>
        <c:manualLayout>
          <c:xMode val="edge"/>
          <c:yMode val="edge"/>
          <c:x val="0.22530963776238599"/>
          <c:y val="2.7413247145892401E-2"/>
        </c:manualLayout>
      </c:layout>
      <c:overlay val="0"/>
      <c:spPr>
        <a:noFill/>
        <a:ln>
          <a:noFill/>
        </a:ln>
        <a:effectLst/>
      </c:spPr>
    </c:title>
    <c:autoTitleDeleted val="0"/>
    <c:plotArea>
      <c:layout/>
      <c:pieChart>
        <c:varyColors val="1"/>
        <c:ser>
          <c:idx val="0"/>
          <c:order val="0"/>
          <c:tx>
            <c:strRef>
              <c:f>Sheet6!$I$51</c:f>
              <c:strCache>
                <c:ptCount val="1"/>
                <c:pt idx="0">
                  <c:v>1990</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Lbls>
            <c:dLbl>
              <c:idx val="0"/>
              <c:layout>
                <c:manualLayout>
                  <c:x val="-4.07707927029912E-2"/>
                  <c:y val="0.2809857832453970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rgbClr val="FF0000"/>
                      </a:solidFill>
                      <a:latin typeface="Arial"/>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ext>
              </c:extLst>
            </c:dLbl>
            <c:dLbl>
              <c:idx val="1"/>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rgbClr val="FF0000"/>
                      </a:solidFill>
                      <a:latin typeface="Arial"/>
                      <a:ea typeface="+mn-ea"/>
                      <a:cs typeface="Times New Roman" panose="02020603050405020304" pitchFamily="18" charset="0"/>
                    </a:defRPr>
                  </a:pPr>
                  <a:endParaRPr lang="en-US"/>
                </a:p>
              </c:txPr>
              <c:dLblPos val="outEnd"/>
              <c:showLegendKey val="0"/>
              <c:showVal val="0"/>
              <c:showCatName val="1"/>
              <c:showSerName val="0"/>
              <c:showPercent val="1"/>
              <c:showBubbleSize val="0"/>
            </c:dLbl>
            <c:dLbl>
              <c:idx val="2"/>
              <c:layout>
                <c:manualLayout>
                  <c:x val="6.5686277132597004E-2"/>
                  <c:y val="4.1119863322323098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rgbClr val="FF0000"/>
                      </a:solidFill>
                      <a:latin typeface="Arial"/>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ext>
              </c:extLst>
            </c:dLbl>
            <c:dLbl>
              <c:idx val="3"/>
              <c:layout>
                <c:manualLayout>
                  <c:x val="0"/>
                  <c:y val="0.17133276384301299"/>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rgbClr val="FF0000"/>
                      </a:solidFill>
                      <a:latin typeface="Arial"/>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ext>
              </c:extLst>
            </c:dLbl>
            <c:dLbl>
              <c:idx val="4"/>
              <c:layout>
                <c:manualLayout>
                  <c:x val="-4.07707927029912E-2"/>
                  <c:y val="0.14163511025377801"/>
                </c:manualLayout>
              </c:layout>
              <c:tx>
                <c:rich>
                  <a:bodyPr/>
                  <a:lstStyle/>
                  <a:p>
                    <a:r>
                      <a:rPr lang="en-US" dirty="0" smtClean="0"/>
                      <a:t> Manure </a:t>
                    </a:r>
                    <a:r>
                      <a:rPr lang="en-US" dirty="0"/>
                      <a:t>applied </a:t>
                    </a:r>
                    <a:r>
                      <a:rPr lang="en-US" dirty="0" smtClean="0"/>
                      <a:t>to  </a:t>
                    </a:r>
                    <a:r>
                      <a:rPr lang="en-US" dirty="0"/>
                      <a:t>Soils
2%</a:t>
                    </a:r>
                  </a:p>
                </c:rich>
              </c:tx>
              <c:dLblPos val="bestFit"/>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8.38066294450375E-2"/>
                  <c:y val="0.105084095157048"/>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rgbClr val="FF0000"/>
                      </a:solidFill>
                      <a:latin typeface="Arial"/>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ext>
              </c:extLst>
            </c:dLbl>
            <c:dLbl>
              <c:idx val="6"/>
              <c:layout>
                <c:manualLayout>
                  <c:x val="-0.15855308273385499"/>
                  <c:y val="5.4826484429764101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7"/>
              <c:layout>
                <c:manualLayout>
                  <c:x val="0.43488845549857302"/>
                  <c:y val="-3.5886530742049998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8"/>
              <c:layout>
                <c:manualLayout>
                  <c:x val="0.416768103186132"/>
                  <c:y val="8.6808615961992699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9"/>
              <c:layout>
                <c:manualLayout>
                  <c:x val="0.41903314722518697"/>
                  <c:y val="0.21702153990498199"/>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Arial"/>
                    <a:ea typeface="+mn-ea"/>
                    <a:cs typeface="Times New Roman" panose="02020603050405020304" pitchFamily="18" charset="0"/>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Sheet6!$H$52:$H$61</c:f>
              <c:strCache>
                <c:ptCount val="10"/>
                <c:pt idx="0">
                  <c:v>Enteric Fermentation</c:v>
                </c:pt>
                <c:pt idx="1">
                  <c:v>Manure Management</c:v>
                </c:pt>
                <c:pt idx="2">
                  <c:v>Rice Cultivation</c:v>
                </c:pt>
                <c:pt idx="3">
                  <c:v>Synthetic Fertilizers</c:v>
                </c:pt>
                <c:pt idx="4">
                  <c:v>Manure applied to Soils</c:v>
                </c:pt>
                <c:pt idx="5">
                  <c:v>Manure left on Pasture</c:v>
                </c:pt>
                <c:pt idx="6">
                  <c:v>Crop Residues</c:v>
                </c:pt>
                <c:pt idx="7">
                  <c:v>Cultivation of Organic Soils</c:v>
                </c:pt>
                <c:pt idx="8">
                  <c:v>Burning - Crop residues</c:v>
                </c:pt>
                <c:pt idx="9">
                  <c:v>Burning - Savanna</c:v>
                </c:pt>
              </c:strCache>
            </c:strRef>
          </c:cat>
          <c:val>
            <c:numRef>
              <c:f>Sheet6!$I$52:$I$61</c:f>
              <c:numCache>
                <c:formatCode>General</c:formatCode>
                <c:ptCount val="10"/>
                <c:pt idx="0">
                  <c:v>246449.86799999999</c:v>
                </c:pt>
                <c:pt idx="1">
                  <c:v>24371.629799999999</c:v>
                </c:pt>
                <c:pt idx="2">
                  <c:v>94625.965200000006</c:v>
                </c:pt>
                <c:pt idx="3">
                  <c:v>48832.6005</c:v>
                </c:pt>
                <c:pt idx="4">
                  <c:v>12403.509700000001</c:v>
                </c:pt>
                <c:pt idx="5">
                  <c:v>53497.8825</c:v>
                </c:pt>
                <c:pt idx="6">
                  <c:v>17950.1901</c:v>
                </c:pt>
                <c:pt idx="7">
                  <c:v>912.6259</c:v>
                </c:pt>
                <c:pt idx="8">
                  <c:v>3215.8148000000001</c:v>
                </c:pt>
                <c:pt idx="9">
                  <c:v>199.7313</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28575">
      <a:solidFill>
        <a:sysClr val="windowText" lastClr="000000"/>
      </a:solidFill>
    </a:ln>
    <a:effectLst/>
  </c:spPr>
  <c:txPr>
    <a:bodyPr/>
    <a:lstStyle/>
    <a:p>
      <a:pPr>
        <a:defRPr sz="1400">
          <a:solidFill>
            <a:schemeClr val="tx1"/>
          </a:solidFill>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rgbClr val="C00000"/>
                </a:solidFill>
                <a:latin typeface="Times New Roman" panose="02020603050405020304" pitchFamily="18" charset="0"/>
                <a:ea typeface="+mn-ea"/>
                <a:cs typeface="Times New Roman" panose="02020603050405020304" pitchFamily="18" charset="0"/>
              </a:defRPr>
            </a:pPr>
            <a:r>
              <a:rPr lang="en-US" sz="1800" b="1" i="0" baseline="0" dirty="0" smtClean="0">
                <a:solidFill>
                  <a:srgbClr val="C00000"/>
                </a:solidFill>
                <a:effectLst/>
              </a:rPr>
              <a:t>2014</a:t>
            </a:r>
            <a:endParaRPr lang="en-US" sz="1800" dirty="0" smtClean="0">
              <a:solidFill>
                <a:srgbClr val="C00000"/>
              </a:solidFill>
              <a:effectLst/>
            </a:endParaRPr>
          </a:p>
          <a:p>
            <a:pPr>
              <a:defRPr sz="1800" b="0" i="0" u="none" strike="noStrike" kern="1200" spc="0" baseline="0">
                <a:solidFill>
                  <a:srgbClr val="C00000"/>
                </a:solidFill>
                <a:latin typeface="Times New Roman" panose="02020603050405020304" pitchFamily="18" charset="0"/>
                <a:ea typeface="+mn-ea"/>
                <a:cs typeface="Times New Roman" panose="02020603050405020304" pitchFamily="18" charset="0"/>
              </a:defRPr>
            </a:pPr>
            <a:r>
              <a:rPr lang="en-US" sz="1800" b="1" i="0" baseline="0" dirty="0" smtClean="0">
                <a:solidFill>
                  <a:srgbClr val="C00000"/>
                </a:solidFill>
                <a:effectLst/>
              </a:rPr>
              <a:t>(0.712 billion tonnes CO2eq)</a:t>
            </a:r>
            <a:endParaRPr lang="en-US" sz="1800" dirty="0">
              <a:solidFill>
                <a:srgbClr val="C00000"/>
              </a:solidFill>
              <a:effectLst/>
            </a:endParaRPr>
          </a:p>
        </c:rich>
      </c:tx>
      <c:layout>
        <c:manualLayout>
          <c:xMode val="edge"/>
          <c:yMode val="edge"/>
          <c:x val="0.28283194609325302"/>
          <c:y val="2.7413242214881998E-2"/>
        </c:manualLayout>
      </c:layout>
      <c:overlay val="0"/>
      <c:spPr>
        <a:noFill/>
        <a:ln>
          <a:noFill/>
        </a:ln>
        <a:effectLst/>
      </c:spPr>
    </c:title>
    <c:autoTitleDeleted val="0"/>
    <c:plotArea>
      <c:layout/>
      <c:pieChart>
        <c:varyColors val="1"/>
        <c:ser>
          <c:idx val="0"/>
          <c:order val="0"/>
          <c:tx>
            <c:strRef>
              <c:f>Sheet6!$H$65</c:f>
              <c:strCache>
                <c:ptCount val="1"/>
                <c:pt idx="0">
                  <c:v>2014</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Lbls>
            <c:dLbl>
              <c:idx val="0"/>
              <c:layout>
                <c:manualLayout>
                  <c:x val="5.5491843942549302E-2"/>
                  <c:y val="0.23529699567773801"/>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rgbClr val="FF0000"/>
                      </a:solidFill>
                      <a:latin typeface="Arial"/>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ext>
              </c:extLst>
            </c:dLbl>
            <c:dLbl>
              <c:idx val="1"/>
              <c:layout>
                <c:manualLayout>
                  <c:x val="8.5372067603921992E-3"/>
                  <c:y val="0"/>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rgbClr val="FF0000"/>
                      </a:solidFill>
                      <a:latin typeface="Arial"/>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ext>
              </c:extLst>
            </c:dLbl>
            <c:dLbl>
              <c:idx val="2"/>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rgbClr val="FF0000"/>
                      </a:solidFill>
                      <a:latin typeface="Arial"/>
                      <a:ea typeface="+mn-ea"/>
                      <a:cs typeface="Times New Roman" panose="02020603050405020304" pitchFamily="18" charset="0"/>
                    </a:defRPr>
                  </a:pPr>
                  <a:endParaRPr lang="en-US"/>
                </a:p>
              </c:txPr>
              <c:dLblPos val="outEnd"/>
              <c:showLegendKey val="0"/>
              <c:showVal val="0"/>
              <c:showCatName val="1"/>
              <c:showSerName val="0"/>
              <c:showPercent val="1"/>
              <c:showBubbleSize val="0"/>
            </c:dLbl>
            <c:dLbl>
              <c:idx val="3"/>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rgbClr val="FF0000"/>
                      </a:solidFill>
                      <a:latin typeface="Arial"/>
                      <a:ea typeface="+mn-ea"/>
                      <a:cs typeface="Times New Roman" panose="02020603050405020304" pitchFamily="18" charset="0"/>
                    </a:defRPr>
                  </a:pPr>
                  <a:endParaRPr lang="en-US"/>
                </a:p>
              </c:txPr>
              <c:dLblPos val="outEnd"/>
              <c:showLegendKey val="0"/>
              <c:showVal val="0"/>
              <c:showCatName val="1"/>
              <c:showSerName val="0"/>
              <c:showPercent val="1"/>
              <c:showBubbleSize val="0"/>
            </c:dLbl>
            <c:dLbl>
              <c:idx val="4"/>
              <c:layout>
                <c:manualLayout>
                  <c:x val="0"/>
                  <c:y val="7.5386416090925598E-2"/>
                </c:manualLayout>
              </c:layout>
              <c:tx>
                <c:rich>
                  <a:bodyPr/>
                  <a:lstStyle/>
                  <a:p>
                    <a:r>
                      <a:rPr lang="en-US" dirty="0" smtClean="0"/>
                      <a:t> Manure  applied </a:t>
                    </a:r>
                    <a:r>
                      <a:rPr lang="en-US" dirty="0"/>
                      <a:t>to </a:t>
                    </a:r>
                    <a:endParaRPr lang="en-US" dirty="0" smtClean="0"/>
                  </a:p>
                  <a:p>
                    <a:r>
                      <a:rPr lang="en-US" dirty="0" smtClean="0"/>
                      <a:t>Soils</a:t>
                    </a:r>
                    <a:r>
                      <a:rPr lang="en-US" dirty="0"/>
                      <a:t>
5%</a:t>
                    </a:r>
                  </a:p>
                </c:rich>
              </c:tx>
              <c:dLblPos val="bestFit"/>
              <c:showLegendKey val="0"/>
              <c:showVal val="0"/>
              <c:showCatName val="1"/>
              <c:showSerName val="0"/>
              <c:showPercent val="1"/>
              <c:showBubbleSize val="0"/>
              <c:extLst>
                <c:ext xmlns:c15="http://schemas.microsoft.com/office/drawing/2012/chart" uri="{CE6537A1-D6FC-4f65-9D91-7224C49458BB}">
                  <c15:layout/>
                </c:ext>
              </c:extLst>
            </c:dLbl>
            <c:dLbl>
              <c:idx val="5"/>
              <c:layout>
                <c:manualLayout>
                  <c:x val="-7.4700559153431698E-2"/>
                  <c:y val="0.123359410090052"/>
                </c:manualLayout>
              </c:layout>
              <c:tx>
                <c:rich>
                  <a:bodyPr rot="0" spcFirstLastPara="1" vertOverflow="clip" horzOverflow="clip" vert="horz" wrap="square" lIns="36576" tIns="18288" rIns="36576" bIns="18288" anchor="ctr" anchorCtr="1">
                    <a:spAutoFit/>
                  </a:bodyPr>
                  <a:lstStyle/>
                  <a:p>
                    <a:pPr>
                      <a:defRPr sz="1200" b="0" i="0" u="none" strike="noStrike" kern="1200" baseline="0">
                        <a:solidFill>
                          <a:srgbClr val="FF0000"/>
                        </a:solidFill>
                        <a:latin typeface="Arial"/>
                        <a:ea typeface="+mn-ea"/>
                        <a:cs typeface="Times New Roman" panose="02020603050405020304" pitchFamily="18" charset="0"/>
                      </a:defRPr>
                    </a:pPr>
                    <a:endParaRPr lang="en-US" sz="1200" dirty="0" smtClean="0">
                      <a:latin typeface="Arial"/>
                    </a:endParaRPr>
                  </a:p>
                  <a:p>
                    <a:pPr>
                      <a:defRPr sz="1200" b="0" i="0" u="none" strike="noStrike" kern="1200" baseline="0">
                        <a:solidFill>
                          <a:srgbClr val="FF0000"/>
                        </a:solidFill>
                        <a:latin typeface="Arial"/>
                        <a:ea typeface="+mn-ea"/>
                        <a:cs typeface="Times New Roman" panose="02020603050405020304" pitchFamily="18" charset="0"/>
                      </a:defRPr>
                    </a:pPr>
                    <a:r>
                      <a:rPr lang="en-US" sz="1200" dirty="0" smtClean="0">
                        <a:latin typeface="Arial"/>
                      </a:rPr>
                      <a:t>Manure </a:t>
                    </a:r>
                    <a:r>
                      <a:rPr lang="en-US" sz="1200" dirty="0">
                        <a:latin typeface="Arial"/>
                      </a:rPr>
                      <a:t>left on Pasture
12%</a:t>
                    </a:r>
                    <a:endParaRPr lang="en-US" dirty="0"/>
                  </a:p>
                </c:rich>
              </c:tx>
              <c:spPr>
                <a:solidFill>
                  <a:sysClr val="window" lastClr="FFFFFF"/>
                </a:solidFill>
                <a:ln>
                  <a:solidFill>
                    <a:sysClr val="windowText" lastClr="000000">
                      <a:lumMod val="25000"/>
                      <a:lumOff val="75000"/>
                    </a:sysClr>
                  </a:solidFill>
                </a:ln>
                <a:effectLst/>
              </c:sp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ext>
              </c:extLst>
            </c:dLbl>
            <c:dLbl>
              <c:idx val="6"/>
              <c:layout>
                <c:manualLayout>
                  <c:x val="-0.24331039267117799"/>
                  <c:y val="7.9955289793406006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7"/>
              <c:layout>
                <c:manualLayout>
                  <c:x val="-0.35002547717608001"/>
                  <c:y val="-1.3706621107440999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8"/>
              <c:layout>
                <c:manualLayout>
                  <c:x val="0.41618882956912001"/>
                  <c:y val="9.3661910900846995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9"/>
              <c:layout>
                <c:manualLayout>
                  <c:x val="0.43326324308990399"/>
                  <c:y val="0.226159248272777"/>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tx1"/>
                    </a:solidFill>
                    <a:latin typeface="Arial"/>
                    <a:ea typeface="+mn-ea"/>
                    <a:cs typeface="Times New Roman" panose="02020603050405020304" pitchFamily="18" charset="0"/>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Sheet6!$G$66:$G$75</c:f>
              <c:strCache>
                <c:ptCount val="10"/>
                <c:pt idx="0">
                  <c:v>Enteric Fermentation</c:v>
                </c:pt>
                <c:pt idx="1">
                  <c:v>Manure Management</c:v>
                </c:pt>
                <c:pt idx="2">
                  <c:v>Rice Cultivation</c:v>
                </c:pt>
                <c:pt idx="3">
                  <c:v>Synthetic Fertilizers</c:v>
                </c:pt>
                <c:pt idx="4">
                  <c:v>Manure applied to Soils</c:v>
                </c:pt>
                <c:pt idx="5">
                  <c:v>Manure left on Pasture</c:v>
                </c:pt>
                <c:pt idx="6">
                  <c:v>Crop Residues</c:v>
                </c:pt>
                <c:pt idx="7">
                  <c:v>Cultivation of Organic Soils</c:v>
                </c:pt>
                <c:pt idx="8">
                  <c:v>Burning - Crop residues</c:v>
                </c:pt>
                <c:pt idx="9">
                  <c:v>Burning - Savanna</c:v>
                </c:pt>
              </c:strCache>
            </c:strRef>
          </c:cat>
          <c:val>
            <c:numRef>
              <c:f>Sheet6!$H$66:$H$75</c:f>
              <c:numCache>
                <c:formatCode>General</c:formatCode>
                <c:ptCount val="10"/>
                <c:pt idx="0">
                  <c:v>204275.3873</c:v>
                </c:pt>
                <c:pt idx="1">
                  <c:v>74604.300399999993</c:v>
                </c:pt>
                <c:pt idx="2">
                  <c:v>113895.79489999999</c:v>
                </c:pt>
                <c:pt idx="3">
                  <c:v>155508.3088</c:v>
                </c:pt>
                <c:pt idx="4">
                  <c:v>38388.041100000002</c:v>
                </c:pt>
                <c:pt idx="5">
                  <c:v>83075.505999999994</c:v>
                </c:pt>
                <c:pt idx="6">
                  <c:v>36019.439899999998</c:v>
                </c:pt>
                <c:pt idx="7">
                  <c:v>882.73230000000001</c:v>
                </c:pt>
                <c:pt idx="8">
                  <c:v>5025.1247000000003</c:v>
                </c:pt>
                <c:pt idx="9">
                  <c:v>112.185</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28575">
      <a:solidFill>
        <a:sysClr val="windowText" lastClr="000000"/>
      </a:solidFill>
    </a:ln>
    <a:effectLst/>
  </c:spPr>
  <c:txPr>
    <a:bodyPr/>
    <a:lstStyle/>
    <a:p>
      <a:pPr>
        <a:defRPr sz="1400">
          <a:solidFill>
            <a:schemeClr val="tx1"/>
          </a:solidFill>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141766403549398"/>
          <c:y val="2.54283318751823E-2"/>
          <c:w val="0.67829070251273704"/>
          <c:h val="0.86795954136455999"/>
        </c:manualLayout>
      </c:layout>
      <c:scatterChart>
        <c:scatterStyle val="smoothMarker"/>
        <c:varyColors val="0"/>
        <c:ser>
          <c:idx val="0"/>
          <c:order val="0"/>
          <c:tx>
            <c:strRef>
              <c:f>'CSV-SA'!$J$1</c:f>
              <c:strCache>
                <c:ptCount val="1"/>
                <c:pt idx="0">
                  <c:v>Cumulative</c:v>
                </c:pt>
              </c:strCache>
            </c:strRef>
          </c:tx>
          <c:spPr>
            <a:ln w="19050" cap="rnd">
              <a:solidFill>
                <a:srgbClr val="7030A0"/>
              </a:solidFill>
              <a:round/>
            </a:ln>
            <a:effectLst/>
          </c:spPr>
          <c:marker>
            <c:symbol val="circle"/>
            <c:size val="10"/>
            <c:spPr>
              <a:solidFill>
                <a:srgbClr val="00B050"/>
              </a:solidFill>
              <a:ln w="9525">
                <a:solidFill>
                  <a:srgbClr val="00B050"/>
                </a:solidFill>
              </a:ln>
              <a:effectLst/>
            </c:spPr>
          </c:marker>
          <c:xVal>
            <c:numRef>
              <c:f>'CSV-SA'!$H$2:$H$5</c:f>
              <c:numCache>
                <c:formatCode>General</c:formatCode>
                <c:ptCount val="4"/>
                <c:pt idx="0">
                  <c:v>2011</c:v>
                </c:pt>
                <c:pt idx="1">
                  <c:v>2013</c:v>
                </c:pt>
                <c:pt idx="2">
                  <c:v>2015</c:v>
                </c:pt>
                <c:pt idx="3">
                  <c:v>2016</c:v>
                </c:pt>
              </c:numCache>
            </c:numRef>
          </c:xVal>
          <c:yVal>
            <c:numRef>
              <c:f>'CSV-SA'!$J$2:$J$5</c:f>
              <c:numCache>
                <c:formatCode>General</c:formatCode>
                <c:ptCount val="4"/>
                <c:pt idx="0">
                  <c:v>13</c:v>
                </c:pt>
                <c:pt idx="1">
                  <c:v>92</c:v>
                </c:pt>
                <c:pt idx="2">
                  <c:v>656</c:v>
                </c:pt>
                <c:pt idx="3">
                  <c:v>1716</c:v>
                </c:pt>
              </c:numCache>
            </c:numRef>
          </c:yVal>
          <c:smooth val="1"/>
        </c:ser>
        <c:dLbls>
          <c:showLegendKey val="0"/>
          <c:showVal val="0"/>
          <c:showCatName val="0"/>
          <c:showSerName val="0"/>
          <c:showPercent val="0"/>
          <c:showBubbleSize val="0"/>
        </c:dLbls>
        <c:axId val="134681728"/>
        <c:axId val="134683648"/>
      </c:scatterChart>
      <c:valAx>
        <c:axId val="134681728"/>
        <c:scaling>
          <c:orientation val="minMax"/>
          <c:max val="2016"/>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lgn="ctr" rtl="0">
              <a:defRPr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34683648"/>
        <c:crosses val="autoZero"/>
        <c:crossBetween val="midCat"/>
      </c:valAx>
      <c:valAx>
        <c:axId val="134683648"/>
        <c:scaling>
          <c:orientation val="minMax"/>
          <c:max val="18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rgbClr val="FF0000"/>
                    </a:solidFill>
                    <a:latin typeface="Times New Roman" panose="02020603050405020304" pitchFamily="18" charset="0"/>
                    <a:ea typeface="+mn-ea"/>
                    <a:cs typeface="Times New Roman" panose="02020603050405020304" pitchFamily="18" charset="0"/>
                  </a:defRPr>
                </a:pPr>
                <a:r>
                  <a:rPr lang="en-IN" dirty="0">
                    <a:solidFill>
                      <a:srgbClr val="FF0000"/>
                    </a:solidFill>
                  </a:rPr>
                  <a:t>Number of Climate Smart Villages</a:t>
                </a:r>
              </a:p>
            </c:rich>
          </c:tx>
          <c:layout>
            <c:manualLayout>
              <c:xMode val="edge"/>
              <c:yMode val="edge"/>
              <c:x val="2.1267221597300299E-2"/>
              <c:y val="0.120699236276698"/>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lgn="ctr" rtl="0">
              <a:defRPr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34681728"/>
        <c:crosses val="autoZero"/>
        <c:crossBetween val="midCat"/>
      </c:valAx>
      <c:spPr>
        <a:noFill/>
        <a:ln>
          <a:noFill/>
        </a:ln>
        <a:effectLst/>
      </c:spPr>
    </c:plotArea>
    <c:plotVisOnly val="1"/>
    <c:dispBlanksAs val="gap"/>
    <c:showDLblsOverMax val="0"/>
  </c:chart>
  <c:spPr>
    <a:noFill/>
    <a:ln>
      <a:noFill/>
    </a:ln>
    <a:effectLst/>
  </c:spPr>
  <c:txPr>
    <a:bodyPr/>
    <a:lstStyle/>
    <a:p>
      <a:pPr>
        <a:defRPr sz="20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dirty="0"/>
              <a:t>Total Area under CA (Million ha) and CA Area as % of Total </a:t>
            </a:r>
            <a:r>
              <a:rPr lang="en-US" dirty="0" smtClean="0"/>
              <a:t>Cropland* </a:t>
            </a:r>
          </a:p>
          <a:p>
            <a:pPr>
              <a:defRPr sz="168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dirty="0" smtClean="0"/>
              <a:t>by </a:t>
            </a:r>
            <a:r>
              <a:rPr lang="en-US" dirty="0"/>
              <a:t>Region </a:t>
            </a:r>
            <a:r>
              <a:rPr lang="en-US" dirty="0" smtClean="0"/>
              <a:t>(</a:t>
            </a:r>
            <a:r>
              <a:rPr lang="en-US" dirty="0"/>
              <a:t>2013)</a:t>
            </a:r>
          </a:p>
        </c:rich>
      </c:tx>
      <c:layout>
        <c:manualLayout>
          <c:xMode val="edge"/>
          <c:yMode val="edge"/>
          <c:x val="6.4363186969666197E-2"/>
          <c:y val="1.56881319370131E-2"/>
        </c:manualLayout>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4508600490124802E-2"/>
          <c:y val="0.106214300235198"/>
          <c:w val="0.953779444521341"/>
          <c:h val="0.69483389285905905"/>
        </c:manualLayout>
      </c:layout>
      <c:bar3DChart>
        <c:barDir val="col"/>
        <c:grouping val="clustered"/>
        <c:varyColors val="0"/>
        <c:ser>
          <c:idx val="0"/>
          <c:order val="0"/>
          <c:tx>
            <c:strRef>
              <c:f>Sheet1!$D$12</c:f>
              <c:strCache>
                <c:ptCount val="1"/>
                <c:pt idx="0">
                  <c:v>Total Area under CA (Million ha) </c:v>
                </c:pt>
              </c:strCache>
            </c:strRef>
          </c:tx>
          <c:spPr>
            <a:solidFill>
              <a:srgbClr val="E7E6E6">
                <a:lumMod val="75000"/>
              </a:srgbClr>
            </a:solidFill>
            <a:ln>
              <a:noFill/>
            </a:ln>
            <a:effectLst/>
            <a:sp3d/>
          </c:spPr>
          <c:invertIfNegative val="0"/>
          <c:cat>
            <c:strRef>
              <c:f>Sheet1!$C$13:$C$19</c:f>
              <c:strCache>
                <c:ptCount val="7"/>
                <c:pt idx="0">
                  <c:v>South America</c:v>
                </c:pt>
                <c:pt idx="1">
                  <c:v>North America</c:v>
                </c:pt>
                <c:pt idx="2">
                  <c:v>Australia &amp; New Zealand</c:v>
                </c:pt>
                <c:pt idx="3">
                  <c:v>Asia</c:v>
                </c:pt>
                <c:pt idx="4">
                  <c:v>Russia &amp; Ukraine</c:v>
                </c:pt>
                <c:pt idx="5">
                  <c:v>Europe</c:v>
                </c:pt>
                <c:pt idx="6">
                  <c:v>Africa</c:v>
                </c:pt>
              </c:strCache>
            </c:strRef>
          </c:cat>
          <c:val>
            <c:numRef>
              <c:f>Sheet1!$D$13:$D$19</c:f>
              <c:numCache>
                <c:formatCode>General</c:formatCode>
                <c:ptCount val="7"/>
                <c:pt idx="0">
                  <c:v>66.400000000000006</c:v>
                </c:pt>
                <c:pt idx="1">
                  <c:v>54</c:v>
                </c:pt>
                <c:pt idx="2">
                  <c:v>17.899999999999999</c:v>
                </c:pt>
                <c:pt idx="3">
                  <c:v>10.3</c:v>
                </c:pt>
                <c:pt idx="4">
                  <c:v>5.2</c:v>
                </c:pt>
                <c:pt idx="5">
                  <c:v>2</c:v>
                </c:pt>
                <c:pt idx="6">
                  <c:v>1.2</c:v>
                </c:pt>
              </c:numCache>
            </c:numRef>
          </c:val>
        </c:ser>
        <c:ser>
          <c:idx val="1"/>
          <c:order val="1"/>
          <c:tx>
            <c:strRef>
              <c:f>Sheet1!$E$12</c:f>
              <c:strCache>
                <c:ptCount val="1"/>
                <c:pt idx="0">
                  <c:v>CA Area as % of Total Cropland </c:v>
                </c:pt>
              </c:strCache>
            </c:strRef>
          </c:tx>
          <c:spPr>
            <a:solidFill>
              <a:srgbClr val="FFC000">
                <a:lumMod val="40000"/>
                <a:lumOff val="60000"/>
              </a:srgbClr>
            </a:solidFill>
            <a:ln>
              <a:noFill/>
            </a:ln>
            <a:effectLst/>
            <a:sp3d/>
          </c:spPr>
          <c:invertIfNegative val="0"/>
          <c:cat>
            <c:strRef>
              <c:f>Sheet1!$C$13:$C$19</c:f>
              <c:strCache>
                <c:ptCount val="7"/>
                <c:pt idx="0">
                  <c:v>South America</c:v>
                </c:pt>
                <c:pt idx="1">
                  <c:v>North America</c:v>
                </c:pt>
                <c:pt idx="2">
                  <c:v>Australia &amp; New Zealand</c:v>
                </c:pt>
                <c:pt idx="3">
                  <c:v>Asia</c:v>
                </c:pt>
                <c:pt idx="4">
                  <c:v>Russia &amp; Ukraine</c:v>
                </c:pt>
                <c:pt idx="5">
                  <c:v>Europe</c:v>
                </c:pt>
                <c:pt idx="6">
                  <c:v>Africa</c:v>
                </c:pt>
              </c:strCache>
            </c:strRef>
          </c:cat>
          <c:val>
            <c:numRef>
              <c:f>Sheet1!$E$13:$E$19</c:f>
              <c:numCache>
                <c:formatCode>General</c:formatCode>
                <c:ptCount val="7"/>
                <c:pt idx="0">
                  <c:v>60</c:v>
                </c:pt>
                <c:pt idx="1">
                  <c:v>24</c:v>
                </c:pt>
                <c:pt idx="2">
                  <c:v>35.9</c:v>
                </c:pt>
                <c:pt idx="3">
                  <c:v>3</c:v>
                </c:pt>
                <c:pt idx="4">
                  <c:v>3.3</c:v>
                </c:pt>
                <c:pt idx="5">
                  <c:v>2.8</c:v>
                </c:pt>
                <c:pt idx="6">
                  <c:v>0.9</c:v>
                </c:pt>
              </c:numCache>
            </c:numRef>
          </c:val>
        </c:ser>
        <c:dLbls>
          <c:showLegendKey val="0"/>
          <c:showVal val="0"/>
          <c:showCatName val="0"/>
          <c:showSerName val="0"/>
          <c:showPercent val="0"/>
          <c:showBubbleSize val="0"/>
        </c:dLbls>
        <c:gapWidth val="150"/>
        <c:shape val="box"/>
        <c:axId val="134716032"/>
        <c:axId val="141234560"/>
        <c:axId val="0"/>
      </c:bar3DChart>
      <c:catAx>
        <c:axId val="1347160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41234560"/>
        <c:crosses val="autoZero"/>
        <c:auto val="1"/>
        <c:lblAlgn val="ctr"/>
        <c:lblOffset val="100"/>
        <c:noMultiLvlLbl val="0"/>
      </c:catAx>
      <c:valAx>
        <c:axId val="141234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34716032"/>
        <c:crosses val="autoZero"/>
        <c:crossBetween val="between"/>
      </c:valAx>
      <c:spPr>
        <a:noFill/>
        <a:ln>
          <a:noFill/>
        </a:ln>
        <a:effectLst/>
      </c:spPr>
    </c:plotArea>
    <c:legend>
      <c:legendPos val="b"/>
      <c:layout>
        <c:manualLayout>
          <c:xMode val="edge"/>
          <c:yMode val="edge"/>
          <c:x val="0.14201453841776901"/>
          <c:y val="0.90962152665109697"/>
          <c:w val="0.71597092316446098"/>
          <c:h val="7.7385465871785603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w="28575">
      <a:solidFill>
        <a:sysClr val="windowText" lastClr="000000"/>
      </a:solidFill>
    </a:ln>
    <a:effectLst/>
  </c:spPr>
  <c:txPr>
    <a:bodyPr/>
    <a:lstStyle/>
    <a:p>
      <a:pPr>
        <a:defRPr sz="1400" b="1">
          <a:solidFill>
            <a:schemeClr val="tx1"/>
          </a:solidFill>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811041597141398"/>
          <c:y val="8.2513161666162002E-2"/>
          <c:w val="0.49277665304735702"/>
          <c:h val="0.89762289008511398"/>
        </c:manualLayout>
      </c:layout>
      <c:pieChart>
        <c:varyColors val="1"/>
        <c:ser>
          <c:idx val="0"/>
          <c:order val="0"/>
          <c:tx>
            <c:strRef>
              <c:f>Sheet1!$J$15</c:f>
              <c:strCache>
                <c:ptCount val="1"/>
                <c:pt idx="0">
                  <c:v>Percent of Global CA Area</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Lbls>
            <c:dLbl>
              <c:idx val="0"/>
              <c:layout>
                <c:manualLayout>
                  <c:x val="-8.95831321078389E-2"/>
                  <c:y val="5.4987606861414198E-2"/>
                </c:manualLayout>
              </c:layout>
              <c:spPr>
                <a:no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600" b="1" i="0" u="none" strike="noStrike" kern="1200" baseline="0">
                      <a:solidFill>
                        <a:srgbClr val="C00000"/>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15:layout/>
                </c:ext>
              </c:extLst>
            </c:dLbl>
            <c:dLbl>
              <c:idx val="1"/>
              <c:layout>
                <c:manualLayout>
                  <c:x val="0.153476251150239"/>
                  <c:y val="-0.164962820584243"/>
                </c:manualLayout>
              </c:layout>
              <c:spPr>
                <a:no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rgbClr val="C00000"/>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15:layout/>
                </c:ext>
              </c:extLst>
            </c:dLbl>
            <c:dLbl>
              <c:idx val="2"/>
              <c:layout>
                <c:manualLayout>
                  <c:x val="-3.0187074290944499E-2"/>
                  <c:y val="0.33359148162591301"/>
                </c:manualLayout>
              </c:layout>
              <c:spPr>
                <a:no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15:layout/>
                </c:ext>
              </c:extLst>
            </c:dLbl>
            <c:dLbl>
              <c:idx val="3"/>
              <c:layout>
                <c:manualLayout>
                  <c:x val="-0.17609126669717601"/>
                  <c:y val="0.32625980071105798"/>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15:layout>
                    <c:manualLayout>
                      <c:w val="0.10369172864656687"/>
                      <c:h val="0.12985359441429825"/>
                    </c:manualLayout>
                  </c15:layout>
                </c:ext>
              </c:extLst>
            </c:dLbl>
            <c:dLbl>
              <c:idx val="4"/>
              <c:layout>
                <c:manualLayout>
                  <c:x val="-0.25055271661483902"/>
                  <c:y val="0.120972735095111"/>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15:layout>
                    <c:manualLayout>
                      <c:w val="0.15334384044237612"/>
                      <c:h val="0.18945005754214922"/>
                    </c:manualLayout>
                  </c15:layout>
                </c:ext>
              </c:extLst>
            </c:dLbl>
            <c:dLbl>
              <c:idx val="5"/>
              <c:layout>
                <c:manualLayout>
                  <c:x val="-0.17910997412627"/>
                  <c:y val="0"/>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15:layout/>
                </c:ext>
              </c:extLst>
            </c:dLbl>
            <c:dLbl>
              <c:idx val="6"/>
              <c:layout>
                <c:manualLayout>
                  <c:x val="9.4586166111625902E-2"/>
                  <c:y val="7.3316809148552299E-3"/>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15:layout/>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1" i="0" u="none" strike="noStrike" kern="1200" baseline="0">
                    <a:solidFill>
                      <a:srgbClr val="C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Sheet1!$I$16:$I$22</c:f>
              <c:strCache>
                <c:ptCount val="7"/>
                <c:pt idx="0">
                  <c:v>South America</c:v>
                </c:pt>
                <c:pt idx="1">
                  <c:v>North America</c:v>
                </c:pt>
                <c:pt idx="2">
                  <c:v>Australia &amp; New Zealand</c:v>
                </c:pt>
                <c:pt idx="3">
                  <c:v>Asia</c:v>
                </c:pt>
                <c:pt idx="4">
                  <c:v>Russia &amp; Ukraine</c:v>
                </c:pt>
                <c:pt idx="5">
                  <c:v>Europe</c:v>
                </c:pt>
                <c:pt idx="6">
                  <c:v>Africa</c:v>
                </c:pt>
              </c:strCache>
            </c:strRef>
          </c:cat>
          <c:val>
            <c:numRef>
              <c:f>Sheet1!$J$16:$J$22</c:f>
              <c:numCache>
                <c:formatCode>General</c:formatCode>
                <c:ptCount val="7"/>
                <c:pt idx="0">
                  <c:v>42.3</c:v>
                </c:pt>
                <c:pt idx="1">
                  <c:v>34.4</c:v>
                </c:pt>
                <c:pt idx="2">
                  <c:v>11.4</c:v>
                </c:pt>
                <c:pt idx="3">
                  <c:v>6.6</c:v>
                </c:pt>
                <c:pt idx="4">
                  <c:v>3.3</c:v>
                </c:pt>
                <c:pt idx="5">
                  <c:v>1.3</c:v>
                </c:pt>
                <c:pt idx="6">
                  <c:v>0.8</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sz="1200" b="1">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dirty="0"/>
              <a:t>Area under CA (Million ha) by Top Ten Countries (2013) </a:t>
            </a: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Sheet1!$N$2</c:f>
              <c:strCache>
                <c:ptCount val="1"/>
                <c:pt idx="0">
                  <c:v>Area under CA (Million ha) </c:v>
                </c:pt>
              </c:strCache>
            </c:strRef>
          </c:tx>
          <c:spPr>
            <a:solidFill>
              <a:schemeClr val="accent1"/>
            </a:solidFill>
            <a:ln>
              <a:noFill/>
            </a:ln>
            <a:effectLst/>
            <a:sp3d/>
          </c:spPr>
          <c:invertIfNegative val="0"/>
          <c:cat>
            <c:strRef>
              <c:f>Sheet1!$M$3:$M$12</c:f>
              <c:strCache>
                <c:ptCount val="10"/>
                <c:pt idx="0">
                  <c:v>USA</c:v>
                </c:pt>
                <c:pt idx="1">
                  <c:v>Brazil</c:v>
                </c:pt>
                <c:pt idx="2">
                  <c:v>Argentina</c:v>
                </c:pt>
                <c:pt idx="3">
                  <c:v>Canada</c:v>
                </c:pt>
                <c:pt idx="4">
                  <c:v>Australia</c:v>
                </c:pt>
                <c:pt idx="5">
                  <c:v>China</c:v>
                </c:pt>
                <c:pt idx="6">
                  <c:v>Russia</c:v>
                </c:pt>
                <c:pt idx="7">
                  <c:v>Paraguay</c:v>
                </c:pt>
                <c:pt idx="8">
                  <c:v>Kazakhstan</c:v>
                </c:pt>
                <c:pt idx="9">
                  <c:v>India</c:v>
                </c:pt>
              </c:strCache>
            </c:strRef>
          </c:cat>
          <c:val>
            <c:numRef>
              <c:f>Sheet1!$N$3:$N$12</c:f>
              <c:numCache>
                <c:formatCode>General</c:formatCode>
                <c:ptCount val="10"/>
                <c:pt idx="0">
                  <c:v>35.613</c:v>
                </c:pt>
                <c:pt idx="1">
                  <c:v>31.811</c:v>
                </c:pt>
                <c:pt idx="2">
                  <c:v>29.181000000000001</c:v>
                </c:pt>
                <c:pt idx="3">
                  <c:v>18.312999999999999</c:v>
                </c:pt>
                <c:pt idx="4">
                  <c:v>17.695</c:v>
                </c:pt>
                <c:pt idx="5">
                  <c:v>6.67</c:v>
                </c:pt>
                <c:pt idx="6">
                  <c:v>4.5</c:v>
                </c:pt>
                <c:pt idx="7">
                  <c:v>3</c:v>
                </c:pt>
                <c:pt idx="8">
                  <c:v>2</c:v>
                </c:pt>
                <c:pt idx="9">
                  <c:v>1.5</c:v>
                </c:pt>
              </c:numCache>
            </c:numRef>
          </c:val>
        </c:ser>
        <c:dLbls>
          <c:showLegendKey val="0"/>
          <c:showVal val="0"/>
          <c:showCatName val="0"/>
          <c:showSerName val="0"/>
          <c:showPercent val="0"/>
          <c:showBubbleSize val="0"/>
        </c:dLbls>
        <c:gapWidth val="150"/>
        <c:shape val="box"/>
        <c:axId val="182896896"/>
        <c:axId val="182902784"/>
        <c:axId val="0"/>
      </c:bar3DChart>
      <c:catAx>
        <c:axId val="1828968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82902784"/>
        <c:crosses val="autoZero"/>
        <c:auto val="1"/>
        <c:lblAlgn val="ctr"/>
        <c:lblOffset val="100"/>
        <c:noMultiLvlLbl val="0"/>
      </c:catAx>
      <c:valAx>
        <c:axId val="182902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82896896"/>
        <c:crosses val="autoZero"/>
        <c:crossBetween val="between"/>
      </c:valAx>
      <c:spPr>
        <a:noFill/>
        <a:ln>
          <a:noFill/>
        </a:ln>
        <a:effectLst/>
      </c:spPr>
    </c:plotArea>
    <c:plotVisOnly val="1"/>
    <c:dispBlanksAs val="gap"/>
    <c:showDLblsOverMax val="0"/>
  </c:chart>
  <c:spPr>
    <a:noFill/>
    <a:ln w="28575">
      <a:solidFill>
        <a:sysClr val="windowText" lastClr="000000"/>
      </a:solidFill>
    </a:ln>
    <a:effectLst/>
  </c:spPr>
  <c:txPr>
    <a:bodyPr/>
    <a:lstStyle/>
    <a:p>
      <a:pPr>
        <a:defRPr sz="1800" b="1">
          <a:solidFill>
            <a:schemeClr val="tx1"/>
          </a:solidFill>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solidFill>
                  <a:srgbClr val="C00000"/>
                </a:solidFill>
              </a:defRPr>
            </a:pPr>
            <a:r>
              <a:rPr lang="en-US" sz="2400" dirty="0" smtClean="0">
                <a:solidFill>
                  <a:srgbClr val="C00000"/>
                </a:solidFill>
              </a:rPr>
              <a:t> Aggregate</a:t>
            </a:r>
            <a:r>
              <a:rPr lang="en-US" sz="2400" baseline="0" dirty="0" smtClean="0">
                <a:solidFill>
                  <a:srgbClr val="C00000"/>
                </a:solidFill>
              </a:rPr>
              <a:t> Crop Productivity is Boosted by Irrigation </a:t>
            </a:r>
          </a:p>
          <a:p>
            <a:pPr>
              <a:defRPr sz="2400">
                <a:solidFill>
                  <a:srgbClr val="C00000"/>
                </a:solidFill>
              </a:defRPr>
            </a:pPr>
            <a:r>
              <a:rPr lang="en-US" sz="2400" baseline="0" dirty="0" smtClean="0">
                <a:solidFill>
                  <a:srgbClr val="C00000"/>
                </a:solidFill>
              </a:rPr>
              <a:t>But  Irrigation Efficiency Varies a Great Deal</a:t>
            </a:r>
          </a:p>
          <a:p>
            <a:pPr>
              <a:defRPr sz="2400">
                <a:solidFill>
                  <a:srgbClr val="C00000"/>
                </a:solidFill>
              </a:defRPr>
            </a:pPr>
            <a:r>
              <a:rPr lang="en-US" sz="2400" baseline="0" dirty="0" smtClean="0">
                <a:solidFill>
                  <a:srgbClr val="C00000"/>
                </a:solidFill>
              </a:rPr>
              <a:t>And Growing Challenge of Excessive Groundwater Exploitation</a:t>
            </a:r>
          </a:p>
          <a:p>
            <a:pPr>
              <a:defRPr sz="2400">
                <a:solidFill>
                  <a:srgbClr val="C00000"/>
                </a:solidFill>
              </a:defRPr>
            </a:pPr>
            <a:endParaRPr lang="en-US" sz="2400" dirty="0">
              <a:solidFill>
                <a:srgbClr val="C00000"/>
              </a:solidFill>
            </a:endParaRPr>
          </a:p>
        </c:rich>
      </c:tx>
      <c:layout>
        <c:manualLayout>
          <c:xMode val="edge"/>
          <c:yMode val="edge"/>
          <c:x val="0.22762601310796052"/>
          <c:y val="1.5306563159354691E-2"/>
        </c:manualLayout>
      </c:layout>
      <c:overlay val="0"/>
    </c:title>
    <c:autoTitleDeleted val="0"/>
    <c:plotArea>
      <c:layout>
        <c:manualLayout>
          <c:layoutTarget val="inner"/>
          <c:xMode val="edge"/>
          <c:yMode val="edge"/>
          <c:x val="0.11200733027298237"/>
          <c:y val="0.15598639054430977"/>
          <c:w val="0.84104832026491705"/>
          <c:h val="0.72090355539728401"/>
        </c:manualLayout>
      </c:layout>
      <c:scatterChart>
        <c:scatterStyle val="lineMarker"/>
        <c:varyColors val="0"/>
        <c:ser>
          <c:idx val="0"/>
          <c:order val="0"/>
          <c:spPr>
            <a:ln w="28575">
              <a:noFill/>
            </a:ln>
          </c:spPr>
          <c:trendline>
            <c:spPr>
              <a:ln w="28575"/>
            </c:spPr>
            <c:trendlineType val="poly"/>
            <c:order val="2"/>
            <c:dispRSqr val="1"/>
            <c:dispEq val="1"/>
            <c:trendlineLbl>
              <c:layout>
                <c:manualLayout>
                  <c:x val="-7.2564307112363002E-2"/>
                  <c:y val="-0.18253415157827901"/>
                </c:manualLayout>
              </c:layout>
              <c:numFmt formatCode="General" sourceLinked="0"/>
            </c:trendlineLbl>
          </c:trendline>
          <c:xVal>
            <c:numRef>
              <c:f>[2]Sheet5!$C$2:$C$507</c:f>
              <c:numCache>
                <c:formatCode>General</c:formatCode>
                <c:ptCount val="506"/>
                <c:pt idx="0">
                  <c:v>50.776702397058322</c:v>
                </c:pt>
                <c:pt idx="1">
                  <c:v>41.42754692071356</c:v>
                </c:pt>
                <c:pt idx="2">
                  <c:v>69.274132697905415</c:v>
                </c:pt>
                <c:pt idx="3">
                  <c:v>86.889538161874</c:v>
                </c:pt>
                <c:pt idx="4">
                  <c:v>54.257706319297419</c:v>
                </c:pt>
                <c:pt idx="5">
                  <c:v>61.184652114677732</c:v>
                </c:pt>
                <c:pt idx="6">
                  <c:v>73.576529585255074</c:v>
                </c:pt>
                <c:pt idx="7">
                  <c:v>29.622882210568779</c:v>
                </c:pt>
                <c:pt idx="8">
                  <c:v>14.70347599235452</c:v>
                </c:pt>
                <c:pt idx="9">
                  <c:v>41.183066134747371</c:v>
                </c:pt>
                <c:pt idx="10">
                  <c:v>46.806843179693139</c:v>
                </c:pt>
                <c:pt idx="11">
                  <c:v>67.66811029663792</c:v>
                </c:pt>
                <c:pt idx="12">
                  <c:v>39.811773539471147</c:v>
                </c:pt>
                <c:pt idx="13">
                  <c:v>35.615928015353013</c:v>
                </c:pt>
                <c:pt idx="14">
                  <c:v>60.291726811031282</c:v>
                </c:pt>
                <c:pt idx="15">
                  <c:v>67.733041917780824</c:v>
                </c:pt>
                <c:pt idx="16">
                  <c:v>48.039580265095729</c:v>
                </c:pt>
                <c:pt idx="17">
                  <c:v>74.494873710579682</c:v>
                </c:pt>
                <c:pt idx="18">
                  <c:v>17.975352422958121</c:v>
                </c:pt>
                <c:pt idx="19">
                  <c:v>46.374654639129083</c:v>
                </c:pt>
                <c:pt idx="20">
                  <c:v>36.558715493087803</c:v>
                </c:pt>
                <c:pt idx="21">
                  <c:v>37.912097080718269</c:v>
                </c:pt>
                <c:pt idx="22">
                  <c:v>60.916966135928448</c:v>
                </c:pt>
                <c:pt idx="23">
                  <c:v>58.943693380186858</c:v>
                </c:pt>
                <c:pt idx="24">
                  <c:v>62.609806084687371</c:v>
                </c:pt>
                <c:pt idx="25">
                  <c:v>63.142773564010952</c:v>
                </c:pt>
                <c:pt idx="26">
                  <c:v>56.87080723696311</c:v>
                </c:pt>
                <c:pt idx="27">
                  <c:v>70.658858055417269</c:v>
                </c:pt>
                <c:pt idx="28">
                  <c:v>73.554194656522881</c:v>
                </c:pt>
                <c:pt idx="29">
                  <c:v>76.989601192939588</c:v>
                </c:pt>
                <c:pt idx="30">
                  <c:v>86.666233541233524</c:v>
                </c:pt>
                <c:pt idx="31">
                  <c:v>87.777144686154287</c:v>
                </c:pt>
                <c:pt idx="32">
                  <c:v>86.275763983474903</c:v>
                </c:pt>
                <c:pt idx="33">
                  <c:v>81.719500968581798</c:v>
                </c:pt>
                <c:pt idx="34">
                  <c:v>82.920888521735051</c:v>
                </c:pt>
                <c:pt idx="35">
                  <c:v>94.466069165145953</c:v>
                </c:pt>
                <c:pt idx="36">
                  <c:v>53.626819245908649</c:v>
                </c:pt>
                <c:pt idx="37">
                  <c:v>49.238031455236772</c:v>
                </c:pt>
                <c:pt idx="38">
                  <c:v>50.541809495273242</c:v>
                </c:pt>
                <c:pt idx="39">
                  <c:v>52.882170802176013</c:v>
                </c:pt>
                <c:pt idx="40">
                  <c:v>61.313659565454742</c:v>
                </c:pt>
                <c:pt idx="41">
                  <c:v>45.136692814215507</c:v>
                </c:pt>
                <c:pt idx="42">
                  <c:v>53.814583523044043</c:v>
                </c:pt>
                <c:pt idx="43">
                  <c:v>60.737154311044833</c:v>
                </c:pt>
                <c:pt idx="44">
                  <c:v>59.092155630463353</c:v>
                </c:pt>
                <c:pt idx="45">
                  <c:v>62.240897687576727</c:v>
                </c:pt>
                <c:pt idx="46">
                  <c:v>79.152605494599925</c:v>
                </c:pt>
                <c:pt idx="47">
                  <c:v>68.117755837413597</c:v>
                </c:pt>
                <c:pt idx="48">
                  <c:v>63.933340346857761</c:v>
                </c:pt>
                <c:pt idx="49">
                  <c:v>53.336420246975798</c:v>
                </c:pt>
                <c:pt idx="50">
                  <c:v>27.881431492978091</c:v>
                </c:pt>
                <c:pt idx="51">
                  <c:v>86.492779587556015</c:v>
                </c:pt>
                <c:pt idx="52">
                  <c:v>88.226693944227804</c:v>
                </c:pt>
                <c:pt idx="53">
                  <c:v>77.609790705924084</c:v>
                </c:pt>
                <c:pt idx="54">
                  <c:v>38.091631957591829</c:v>
                </c:pt>
                <c:pt idx="55">
                  <c:v>66.761728608785177</c:v>
                </c:pt>
                <c:pt idx="56">
                  <c:v>65.717552887364207</c:v>
                </c:pt>
                <c:pt idx="57">
                  <c:v>81.1582720605996</c:v>
                </c:pt>
                <c:pt idx="58">
                  <c:v>45.836386709324557</c:v>
                </c:pt>
                <c:pt idx="59">
                  <c:v>88.168532338308438</c:v>
                </c:pt>
                <c:pt idx="60">
                  <c:v>27.149178255372949</c:v>
                </c:pt>
                <c:pt idx="61">
                  <c:v>49.549462261408777</c:v>
                </c:pt>
                <c:pt idx="62">
                  <c:v>34.7585805700989</c:v>
                </c:pt>
                <c:pt idx="63">
                  <c:v>49.476534296028902</c:v>
                </c:pt>
                <c:pt idx="64">
                  <c:v>54.965055329062317</c:v>
                </c:pt>
                <c:pt idx="65">
                  <c:v>34.996880848409234</c:v>
                </c:pt>
                <c:pt idx="66">
                  <c:v>3.2646048109965631</c:v>
                </c:pt>
                <c:pt idx="67">
                  <c:v>47.111817700053003</c:v>
                </c:pt>
                <c:pt idx="68">
                  <c:v>55.067185734019851</c:v>
                </c:pt>
                <c:pt idx="69">
                  <c:v>70.622796709753203</c:v>
                </c:pt>
                <c:pt idx="70">
                  <c:v>27.777777777777779</c:v>
                </c:pt>
                <c:pt idx="71">
                  <c:v>60.61058923996584</c:v>
                </c:pt>
                <c:pt idx="72">
                  <c:v>25.6564378361278</c:v>
                </c:pt>
                <c:pt idx="73">
                  <c:v>48.301080108010787</c:v>
                </c:pt>
                <c:pt idx="74">
                  <c:v>52.628163530175222</c:v>
                </c:pt>
                <c:pt idx="75">
                  <c:v>71.080368906455831</c:v>
                </c:pt>
                <c:pt idx="76">
                  <c:v>29.796546013721301</c:v>
                </c:pt>
                <c:pt idx="77">
                  <c:v>74.675925925925938</c:v>
                </c:pt>
                <c:pt idx="78">
                  <c:v>80.569185475956829</c:v>
                </c:pt>
                <c:pt idx="79">
                  <c:v>37.647405660377352</c:v>
                </c:pt>
                <c:pt idx="80">
                  <c:v>30.755711775043931</c:v>
                </c:pt>
                <c:pt idx="81">
                  <c:v>58.899876390605677</c:v>
                </c:pt>
                <c:pt idx="82">
                  <c:v>29.886947584789311</c:v>
                </c:pt>
                <c:pt idx="83">
                  <c:v>33.096506808762577</c:v>
                </c:pt>
                <c:pt idx="84">
                  <c:v>39.602925809822359</c:v>
                </c:pt>
                <c:pt idx="85">
                  <c:v>44.091435492278933</c:v>
                </c:pt>
                <c:pt idx="86">
                  <c:v>47.771929714766109</c:v>
                </c:pt>
                <c:pt idx="87">
                  <c:v>29.197531029927799</c:v>
                </c:pt>
                <c:pt idx="88">
                  <c:v>48.562875258581542</c:v>
                </c:pt>
                <c:pt idx="89">
                  <c:v>25.734361051310771</c:v>
                </c:pt>
                <c:pt idx="90">
                  <c:v>45.575757575757571</c:v>
                </c:pt>
                <c:pt idx="91">
                  <c:v>49.268600513117597</c:v>
                </c:pt>
                <c:pt idx="92">
                  <c:v>50.266595745069772</c:v>
                </c:pt>
                <c:pt idx="93">
                  <c:v>43.806024309074367</c:v>
                </c:pt>
                <c:pt idx="94">
                  <c:v>50.413228431140318</c:v>
                </c:pt>
                <c:pt idx="95">
                  <c:v>47.819614050957327</c:v>
                </c:pt>
                <c:pt idx="96">
                  <c:v>49.520733377235622</c:v>
                </c:pt>
                <c:pt idx="97">
                  <c:v>49.771183532549038</c:v>
                </c:pt>
                <c:pt idx="98">
                  <c:v>37.229512293388972</c:v>
                </c:pt>
                <c:pt idx="99">
                  <c:v>48.887398387424348</c:v>
                </c:pt>
                <c:pt idx="100">
                  <c:v>41.060721187120478</c:v>
                </c:pt>
                <c:pt idx="101">
                  <c:v>28.643303693740808</c:v>
                </c:pt>
                <c:pt idx="102">
                  <c:v>29.804620584286301</c:v>
                </c:pt>
                <c:pt idx="103">
                  <c:v>47.674268779796407</c:v>
                </c:pt>
                <c:pt idx="104">
                  <c:v>20.61789018751541</c:v>
                </c:pt>
                <c:pt idx="105">
                  <c:v>30.854471911600928</c:v>
                </c:pt>
                <c:pt idx="106">
                  <c:v>36.497168475696057</c:v>
                </c:pt>
                <c:pt idx="107">
                  <c:v>59.649119743823903</c:v>
                </c:pt>
                <c:pt idx="108">
                  <c:v>26.838008465832381</c:v>
                </c:pt>
                <c:pt idx="109">
                  <c:v>65.200968160961438</c:v>
                </c:pt>
                <c:pt idx="110">
                  <c:v>14.037157948063349</c:v>
                </c:pt>
                <c:pt idx="111">
                  <c:v>20.403458979862851</c:v>
                </c:pt>
                <c:pt idx="112">
                  <c:v>50.976088195819138</c:v>
                </c:pt>
                <c:pt idx="113">
                  <c:v>16.93281270221302</c:v>
                </c:pt>
                <c:pt idx="114">
                  <c:v>52.044160944424583</c:v>
                </c:pt>
                <c:pt idx="115">
                  <c:v>38.331830626424228</c:v>
                </c:pt>
                <c:pt idx="116">
                  <c:v>14.872293851573611</c:v>
                </c:pt>
                <c:pt idx="117">
                  <c:v>41.179202179800299</c:v>
                </c:pt>
                <c:pt idx="118">
                  <c:v>18.214901416385199</c:v>
                </c:pt>
                <c:pt idx="119">
                  <c:v>25.405723688455829</c:v>
                </c:pt>
                <c:pt idx="120">
                  <c:v>23.698589310550361</c:v>
                </c:pt>
                <c:pt idx="121">
                  <c:v>49.868737265555623</c:v>
                </c:pt>
                <c:pt idx="122">
                  <c:v>36.507394233324177</c:v>
                </c:pt>
                <c:pt idx="123">
                  <c:v>51.934606683353621</c:v>
                </c:pt>
                <c:pt idx="124">
                  <c:v>20.872269682485591</c:v>
                </c:pt>
                <c:pt idx="125">
                  <c:v>23.249087594525921</c:v>
                </c:pt>
                <c:pt idx="126">
                  <c:v>37.929516503737531</c:v>
                </c:pt>
                <c:pt idx="127">
                  <c:v>29.97228437754271</c:v>
                </c:pt>
                <c:pt idx="128">
                  <c:v>25.572815984860359</c:v>
                </c:pt>
                <c:pt idx="129">
                  <c:v>29.047301489194101</c:v>
                </c:pt>
                <c:pt idx="130">
                  <c:v>41.74223820829215</c:v>
                </c:pt>
                <c:pt idx="131">
                  <c:v>42.264460521921123</c:v>
                </c:pt>
                <c:pt idx="132">
                  <c:v>45.088941359351352</c:v>
                </c:pt>
                <c:pt idx="133">
                  <c:v>26.880993684337</c:v>
                </c:pt>
                <c:pt idx="134">
                  <c:v>45.844667924134853</c:v>
                </c:pt>
                <c:pt idx="135">
                  <c:v>25.461426692518419</c:v>
                </c:pt>
                <c:pt idx="136">
                  <c:v>7.6111314387295046</c:v>
                </c:pt>
                <c:pt idx="137">
                  <c:v>32.13525054711392</c:v>
                </c:pt>
                <c:pt idx="138">
                  <c:v>25.307426682013929</c:v>
                </c:pt>
                <c:pt idx="139">
                  <c:v>52.343848878916589</c:v>
                </c:pt>
                <c:pt idx="140">
                  <c:v>38.923940518575151</c:v>
                </c:pt>
                <c:pt idx="141">
                  <c:v>29.856161651733249</c:v>
                </c:pt>
                <c:pt idx="142">
                  <c:v>22.31350443751499</c:v>
                </c:pt>
                <c:pt idx="143">
                  <c:v>20.172160221472449</c:v>
                </c:pt>
                <c:pt idx="144">
                  <c:v>28.921433835818501</c:v>
                </c:pt>
                <c:pt idx="145">
                  <c:v>13.03197138994199</c:v>
                </c:pt>
                <c:pt idx="146">
                  <c:v>59.538846372935083</c:v>
                </c:pt>
                <c:pt idx="147">
                  <c:v>38.92045275998818</c:v>
                </c:pt>
                <c:pt idx="148">
                  <c:v>65.399292755868913</c:v>
                </c:pt>
                <c:pt idx="149">
                  <c:v>67.084750088195335</c:v>
                </c:pt>
                <c:pt idx="150">
                  <c:v>51.782578270160407</c:v>
                </c:pt>
                <c:pt idx="151">
                  <c:v>39.70904475649963</c:v>
                </c:pt>
                <c:pt idx="152">
                  <c:v>39.853904705924762</c:v>
                </c:pt>
                <c:pt idx="153">
                  <c:v>29.583931270232512</c:v>
                </c:pt>
                <c:pt idx="154">
                  <c:v>32.682823484240473</c:v>
                </c:pt>
                <c:pt idx="155">
                  <c:v>32.582702899412851</c:v>
                </c:pt>
                <c:pt idx="156">
                  <c:v>35.562737311961982</c:v>
                </c:pt>
                <c:pt idx="157">
                  <c:v>40.107531989354648</c:v>
                </c:pt>
                <c:pt idx="158">
                  <c:v>22.055107484034131</c:v>
                </c:pt>
                <c:pt idx="159">
                  <c:v>68.920368376800425</c:v>
                </c:pt>
                <c:pt idx="160">
                  <c:v>51.963349383742802</c:v>
                </c:pt>
                <c:pt idx="161">
                  <c:v>42.566162263085907</c:v>
                </c:pt>
                <c:pt idx="162">
                  <c:v>42.094502992941159</c:v>
                </c:pt>
                <c:pt idx="163">
                  <c:v>35.935248588997112</c:v>
                </c:pt>
                <c:pt idx="164">
                  <c:v>22.46171895273768</c:v>
                </c:pt>
                <c:pt idx="165">
                  <c:v>36.493668748944799</c:v>
                </c:pt>
                <c:pt idx="166">
                  <c:v>31.969041076841059</c:v>
                </c:pt>
                <c:pt idx="167">
                  <c:v>54.734726933067883</c:v>
                </c:pt>
                <c:pt idx="168">
                  <c:v>39.824116974795473</c:v>
                </c:pt>
                <c:pt idx="169">
                  <c:v>0.57653704708300302</c:v>
                </c:pt>
                <c:pt idx="170">
                  <c:v>47.99407997215458</c:v>
                </c:pt>
                <c:pt idx="171">
                  <c:v>35.661354783590852</c:v>
                </c:pt>
                <c:pt idx="172">
                  <c:v>35.976686615783059</c:v>
                </c:pt>
                <c:pt idx="173">
                  <c:v>34.871896250454427</c:v>
                </c:pt>
                <c:pt idx="174">
                  <c:v>55.115954142288651</c:v>
                </c:pt>
                <c:pt idx="175">
                  <c:v>18.075767204885981</c:v>
                </c:pt>
                <c:pt idx="176">
                  <c:v>2.2786018212908101</c:v>
                </c:pt>
                <c:pt idx="177">
                  <c:v>33.129142547800939</c:v>
                </c:pt>
                <c:pt idx="178">
                  <c:v>42.380262442991921</c:v>
                </c:pt>
                <c:pt idx="179">
                  <c:v>13.200627059224709</c:v>
                </c:pt>
                <c:pt idx="180">
                  <c:v>12.8449901337426</c:v>
                </c:pt>
                <c:pt idx="181">
                  <c:v>8.7165133946421438</c:v>
                </c:pt>
                <c:pt idx="182">
                  <c:v>9.1372912801484212</c:v>
                </c:pt>
                <c:pt idx="183">
                  <c:v>4.4548651817116083</c:v>
                </c:pt>
                <c:pt idx="184">
                  <c:v>24.672972429060181</c:v>
                </c:pt>
                <c:pt idx="185">
                  <c:v>11.162790697674421</c:v>
                </c:pt>
                <c:pt idx="186">
                  <c:v>12.724456908459249</c:v>
                </c:pt>
                <c:pt idx="187">
                  <c:v>24.956244208792342</c:v>
                </c:pt>
                <c:pt idx="188">
                  <c:v>29.488714090287271</c:v>
                </c:pt>
                <c:pt idx="189">
                  <c:v>34.784636914943242</c:v>
                </c:pt>
                <c:pt idx="190">
                  <c:v>25.35130893787003</c:v>
                </c:pt>
                <c:pt idx="191">
                  <c:v>22.907373392810289</c:v>
                </c:pt>
                <c:pt idx="192">
                  <c:v>22.91040288634996</c:v>
                </c:pt>
                <c:pt idx="193">
                  <c:v>11.94164265129683</c:v>
                </c:pt>
                <c:pt idx="194">
                  <c:v>9.6709200805909994</c:v>
                </c:pt>
                <c:pt idx="195">
                  <c:v>21.96303251952158</c:v>
                </c:pt>
                <c:pt idx="196">
                  <c:v>10.22344013490725</c:v>
                </c:pt>
                <c:pt idx="197">
                  <c:v>13.85007762253271</c:v>
                </c:pt>
                <c:pt idx="198">
                  <c:v>5.5040033936051751</c:v>
                </c:pt>
                <c:pt idx="199">
                  <c:v>4.5353982300884956</c:v>
                </c:pt>
                <c:pt idx="200">
                  <c:v>8.7888640520219461</c:v>
                </c:pt>
                <c:pt idx="201">
                  <c:v>5.7417235279251964</c:v>
                </c:pt>
                <c:pt idx="202">
                  <c:v>8.0908897855170956</c:v>
                </c:pt>
                <c:pt idx="203">
                  <c:v>19.871844360379839</c:v>
                </c:pt>
                <c:pt idx="204">
                  <c:v>45.740086376128779</c:v>
                </c:pt>
                <c:pt idx="205">
                  <c:v>19.951292618958419</c:v>
                </c:pt>
                <c:pt idx="206">
                  <c:v>12.947381640085389</c:v>
                </c:pt>
                <c:pt idx="207">
                  <c:v>8.9723526343244675</c:v>
                </c:pt>
                <c:pt idx="208">
                  <c:v>27.894002789400279</c:v>
                </c:pt>
                <c:pt idx="209">
                  <c:v>13.39622641509434</c:v>
                </c:pt>
                <c:pt idx="210">
                  <c:v>42.164646886753033</c:v>
                </c:pt>
                <c:pt idx="211">
                  <c:v>14.60101867572156</c:v>
                </c:pt>
                <c:pt idx="212">
                  <c:v>11.5038115038115</c:v>
                </c:pt>
                <c:pt idx="213">
                  <c:v>4.2624789680314068</c:v>
                </c:pt>
                <c:pt idx="214">
                  <c:v>57.757440476190467</c:v>
                </c:pt>
                <c:pt idx="215">
                  <c:v>18.952127659574469</c:v>
                </c:pt>
                <c:pt idx="216">
                  <c:v>51.937694704049832</c:v>
                </c:pt>
                <c:pt idx="217">
                  <c:v>35.050193050193037</c:v>
                </c:pt>
                <c:pt idx="218">
                  <c:v>33.22799422799423</c:v>
                </c:pt>
                <c:pt idx="219">
                  <c:v>30.507271171941831</c:v>
                </c:pt>
                <c:pt idx="220">
                  <c:v>23.45859085290482</c:v>
                </c:pt>
                <c:pt idx="221">
                  <c:v>33.120393120393118</c:v>
                </c:pt>
                <c:pt idx="222">
                  <c:v>33.443609022556387</c:v>
                </c:pt>
                <c:pt idx="223">
                  <c:v>16.38726790450928</c:v>
                </c:pt>
                <c:pt idx="224">
                  <c:v>56.721631205673759</c:v>
                </c:pt>
                <c:pt idx="225">
                  <c:v>37.135135135135137</c:v>
                </c:pt>
                <c:pt idx="226">
                  <c:v>24.957950065703031</c:v>
                </c:pt>
                <c:pt idx="227">
                  <c:v>57.198257080610027</c:v>
                </c:pt>
                <c:pt idx="228">
                  <c:v>57.597796143250697</c:v>
                </c:pt>
                <c:pt idx="229">
                  <c:v>35.272897196261667</c:v>
                </c:pt>
                <c:pt idx="230">
                  <c:v>47.984674329501907</c:v>
                </c:pt>
                <c:pt idx="231">
                  <c:v>21.651539708265801</c:v>
                </c:pt>
                <c:pt idx="232">
                  <c:v>26.085808580858089</c:v>
                </c:pt>
                <c:pt idx="233">
                  <c:v>21.90579710144927</c:v>
                </c:pt>
                <c:pt idx="234">
                  <c:v>26.880085653104921</c:v>
                </c:pt>
                <c:pt idx="235">
                  <c:v>20.0418118466899</c:v>
                </c:pt>
                <c:pt idx="236">
                  <c:v>22.833659491193739</c:v>
                </c:pt>
                <c:pt idx="237">
                  <c:v>37.609137055837557</c:v>
                </c:pt>
                <c:pt idx="238">
                  <c:v>27.128089887640449</c:v>
                </c:pt>
                <c:pt idx="239">
                  <c:v>36.908088235294109</c:v>
                </c:pt>
                <c:pt idx="240">
                  <c:v>51.135706340378199</c:v>
                </c:pt>
                <c:pt idx="241">
                  <c:v>28.43137254901961</c:v>
                </c:pt>
                <c:pt idx="242">
                  <c:v>22.165775401069521</c:v>
                </c:pt>
                <c:pt idx="243">
                  <c:v>49.23006833712985</c:v>
                </c:pt>
                <c:pt idx="244">
                  <c:v>91.817192600652874</c:v>
                </c:pt>
                <c:pt idx="245">
                  <c:v>100.1063829787234</c:v>
                </c:pt>
                <c:pt idx="246">
                  <c:v>100.0369685767098</c:v>
                </c:pt>
                <c:pt idx="247">
                  <c:v>100.0985221674877</c:v>
                </c:pt>
                <c:pt idx="248">
                  <c:v>90.487465181058496</c:v>
                </c:pt>
                <c:pt idx="249">
                  <c:v>88.31615120274914</c:v>
                </c:pt>
                <c:pt idx="250">
                  <c:v>99.933277731442871</c:v>
                </c:pt>
                <c:pt idx="251">
                  <c:v>99.740350877192981</c:v>
                </c:pt>
                <c:pt idx="252">
                  <c:v>99.464285714285722</c:v>
                </c:pt>
                <c:pt idx="253">
                  <c:v>99.86498649864987</c:v>
                </c:pt>
                <c:pt idx="254">
                  <c:v>100.0160901045857</c:v>
                </c:pt>
                <c:pt idx="255">
                  <c:v>99.768786127167601</c:v>
                </c:pt>
                <c:pt idx="256">
                  <c:v>99.480164158686719</c:v>
                </c:pt>
                <c:pt idx="257">
                  <c:v>100.0793650793651</c:v>
                </c:pt>
                <c:pt idx="258">
                  <c:v>95.190217391304373</c:v>
                </c:pt>
                <c:pt idx="259">
                  <c:v>99.652076318742957</c:v>
                </c:pt>
                <c:pt idx="260">
                  <c:v>100.0130718954248</c:v>
                </c:pt>
                <c:pt idx="261">
                  <c:v>99.898989898989896</c:v>
                </c:pt>
                <c:pt idx="262">
                  <c:v>99.866412213740432</c:v>
                </c:pt>
                <c:pt idx="263">
                  <c:v>86.104417670682722</c:v>
                </c:pt>
                <c:pt idx="264">
                  <c:v>16.76549457753363</c:v>
                </c:pt>
                <c:pt idx="265">
                  <c:v>56.492625027866971</c:v>
                </c:pt>
                <c:pt idx="266">
                  <c:v>30.117619974466841</c:v>
                </c:pt>
                <c:pt idx="267">
                  <c:v>13.800750304395249</c:v>
                </c:pt>
                <c:pt idx="268">
                  <c:v>56.937596892048163</c:v>
                </c:pt>
                <c:pt idx="269">
                  <c:v>29.566163701162001</c:v>
                </c:pt>
                <c:pt idx="270">
                  <c:v>26.260574127472609</c:v>
                </c:pt>
                <c:pt idx="271">
                  <c:v>54.162238948747472</c:v>
                </c:pt>
                <c:pt idx="272">
                  <c:v>40.736754571448337</c:v>
                </c:pt>
                <c:pt idx="273">
                  <c:v>8.3848741878931605</c:v>
                </c:pt>
                <c:pt idx="274">
                  <c:v>22.443261925149461</c:v>
                </c:pt>
                <c:pt idx="275">
                  <c:v>82.259616707797036</c:v>
                </c:pt>
                <c:pt idx="276">
                  <c:v>34.302894007782641</c:v>
                </c:pt>
                <c:pt idx="277">
                  <c:v>28.928335706284809</c:v>
                </c:pt>
                <c:pt idx="278">
                  <c:v>34.079275756470267</c:v>
                </c:pt>
                <c:pt idx="279">
                  <c:v>42.911860052811527</c:v>
                </c:pt>
                <c:pt idx="280">
                  <c:v>33.47359559379592</c:v>
                </c:pt>
                <c:pt idx="281">
                  <c:v>27.19503432150637</c:v>
                </c:pt>
                <c:pt idx="282">
                  <c:v>54.407442406073827</c:v>
                </c:pt>
                <c:pt idx="283">
                  <c:v>19.502203232208501</c:v>
                </c:pt>
                <c:pt idx="284">
                  <c:v>15.99948641323846</c:v>
                </c:pt>
                <c:pt idx="285">
                  <c:v>50.729916646197502</c:v>
                </c:pt>
                <c:pt idx="286">
                  <c:v>36.361172268581441</c:v>
                </c:pt>
                <c:pt idx="287">
                  <c:v>47.514928179924198</c:v>
                </c:pt>
                <c:pt idx="288">
                  <c:v>33.915754455806017</c:v>
                </c:pt>
                <c:pt idx="289">
                  <c:v>25.9419266458771</c:v>
                </c:pt>
                <c:pt idx="290">
                  <c:v>50.536365328399228</c:v>
                </c:pt>
                <c:pt idx="291">
                  <c:v>53.745892352002627</c:v>
                </c:pt>
                <c:pt idx="292">
                  <c:v>43.121935386648431</c:v>
                </c:pt>
                <c:pt idx="293">
                  <c:v>35.733434390219941</c:v>
                </c:pt>
                <c:pt idx="294">
                  <c:v>54.547070160446196</c:v>
                </c:pt>
                <c:pt idx="295">
                  <c:v>38.446343390594357</c:v>
                </c:pt>
                <c:pt idx="296">
                  <c:v>33.096868004117447</c:v>
                </c:pt>
                <c:pt idx="297">
                  <c:v>60.244217683653588</c:v>
                </c:pt>
                <c:pt idx="298">
                  <c:v>55.310317582020581</c:v>
                </c:pt>
                <c:pt idx="299">
                  <c:v>49.559589491256233</c:v>
                </c:pt>
                <c:pt idx="300">
                  <c:v>64.302535932139804</c:v>
                </c:pt>
                <c:pt idx="301">
                  <c:v>62.089670121873887</c:v>
                </c:pt>
                <c:pt idx="302">
                  <c:v>82.196136771255809</c:v>
                </c:pt>
                <c:pt idx="303">
                  <c:v>66.859143549690273</c:v>
                </c:pt>
                <c:pt idx="304">
                  <c:v>35.919810821677203</c:v>
                </c:pt>
                <c:pt idx="305">
                  <c:v>78.22631804543505</c:v>
                </c:pt>
                <c:pt idx="306">
                  <c:v>0.56149451012401597</c:v>
                </c:pt>
                <c:pt idx="307">
                  <c:v>47.994476997794912</c:v>
                </c:pt>
                <c:pt idx="308">
                  <c:v>66.946946946946923</c:v>
                </c:pt>
                <c:pt idx="309">
                  <c:v>75.189587566161507</c:v>
                </c:pt>
                <c:pt idx="310">
                  <c:v>48.836311392626278</c:v>
                </c:pt>
                <c:pt idx="311">
                  <c:v>45.909078210618311</c:v>
                </c:pt>
                <c:pt idx="312">
                  <c:v>75.182228392919114</c:v>
                </c:pt>
                <c:pt idx="313">
                  <c:v>24.253463863478309</c:v>
                </c:pt>
                <c:pt idx="314">
                  <c:v>76.098498255549359</c:v>
                </c:pt>
                <c:pt idx="315">
                  <c:v>57.277082865565262</c:v>
                </c:pt>
                <c:pt idx="316">
                  <c:v>70.58081624288404</c:v>
                </c:pt>
                <c:pt idx="317">
                  <c:v>89.677899846802731</c:v>
                </c:pt>
                <c:pt idx="318">
                  <c:v>65.021003395504778</c:v>
                </c:pt>
                <c:pt idx="319">
                  <c:v>49.801190510334173</c:v>
                </c:pt>
                <c:pt idx="320">
                  <c:v>34.446546967311377</c:v>
                </c:pt>
                <c:pt idx="321">
                  <c:v>56.40837504258274</c:v>
                </c:pt>
                <c:pt idx="322">
                  <c:v>70.570418610108831</c:v>
                </c:pt>
                <c:pt idx="323">
                  <c:v>83.965889135979381</c:v>
                </c:pt>
                <c:pt idx="324">
                  <c:v>35.484969421251193</c:v>
                </c:pt>
                <c:pt idx="325">
                  <c:v>28.697614616649751</c:v>
                </c:pt>
                <c:pt idx="326">
                  <c:v>63.157228340554632</c:v>
                </c:pt>
                <c:pt idx="327">
                  <c:v>91.847515533191711</c:v>
                </c:pt>
                <c:pt idx="328">
                  <c:v>98.595332341036297</c:v>
                </c:pt>
                <c:pt idx="329">
                  <c:v>99.995509049265735</c:v>
                </c:pt>
                <c:pt idx="330">
                  <c:v>99.999232114507109</c:v>
                </c:pt>
                <c:pt idx="331">
                  <c:v>100</c:v>
                </c:pt>
                <c:pt idx="332">
                  <c:v>83.434336516445242</c:v>
                </c:pt>
                <c:pt idx="333">
                  <c:v>82.685474129253066</c:v>
                </c:pt>
                <c:pt idx="334">
                  <c:v>66.846210601499706</c:v>
                </c:pt>
                <c:pt idx="335">
                  <c:v>97.295874864014579</c:v>
                </c:pt>
                <c:pt idx="336">
                  <c:v>90.847189833920311</c:v>
                </c:pt>
                <c:pt idx="337">
                  <c:v>92.751071442105143</c:v>
                </c:pt>
                <c:pt idx="338">
                  <c:v>72.342424065975493</c:v>
                </c:pt>
                <c:pt idx="339">
                  <c:v>89.311223872130398</c:v>
                </c:pt>
                <c:pt idx="340">
                  <c:v>89.195491134879504</c:v>
                </c:pt>
                <c:pt idx="341">
                  <c:v>97.621255933220553</c:v>
                </c:pt>
                <c:pt idx="342">
                  <c:v>96.251345243219973</c:v>
                </c:pt>
                <c:pt idx="343">
                  <c:v>91.570809996705407</c:v>
                </c:pt>
                <c:pt idx="344">
                  <c:v>85.304829619311803</c:v>
                </c:pt>
                <c:pt idx="345">
                  <c:v>78.450532301819379</c:v>
                </c:pt>
                <c:pt idx="346">
                  <c:v>69.691132920531572</c:v>
                </c:pt>
                <c:pt idx="347">
                  <c:v>78.693794064523658</c:v>
                </c:pt>
                <c:pt idx="348">
                  <c:v>47.157963872534111</c:v>
                </c:pt>
                <c:pt idx="349">
                  <c:v>54.122936936379539</c:v>
                </c:pt>
                <c:pt idx="350">
                  <c:v>55.820737747747962</c:v>
                </c:pt>
                <c:pt idx="351">
                  <c:v>36.117098522618107</c:v>
                </c:pt>
                <c:pt idx="352">
                  <c:v>45.590152716579702</c:v>
                </c:pt>
                <c:pt idx="353">
                  <c:v>83.781754273845664</c:v>
                </c:pt>
                <c:pt idx="354">
                  <c:v>61.49682836144536</c:v>
                </c:pt>
                <c:pt idx="355">
                  <c:v>82.467444823851849</c:v>
                </c:pt>
                <c:pt idx="356">
                  <c:v>85.597355368672396</c:v>
                </c:pt>
                <c:pt idx="357">
                  <c:v>75.272462996821119</c:v>
                </c:pt>
                <c:pt idx="358">
                  <c:v>72.343808183217902</c:v>
                </c:pt>
                <c:pt idx="359">
                  <c:v>83.627896865218105</c:v>
                </c:pt>
                <c:pt idx="360">
                  <c:v>74.227914833972264</c:v>
                </c:pt>
                <c:pt idx="361">
                  <c:v>94.637450679018002</c:v>
                </c:pt>
                <c:pt idx="362">
                  <c:v>89.297534897534888</c:v>
                </c:pt>
                <c:pt idx="363">
                  <c:v>79.717174709260163</c:v>
                </c:pt>
                <c:pt idx="364">
                  <c:v>84.916213883551976</c:v>
                </c:pt>
                <c:pt idx="365">
                  <c:v>84.88553943703586</c:v>
                </c:pt>
                <c:pt idx="366">
                  <c:v>82.089364502620839</c:v>
                </c:pt>
                <c:pt idx="367">
                  <c:v>82.251295476156045</c:v>
                </c:pt>
                <c:pt idx="368">
                  <c:v>89.982721910332742</c:v>
                </c:pt>
                <c:pt idx="369">
                  <c:v>75.114180478821368</c:v>
                </c:pt>
                <c:pt idx="370">
                  <c:v>39.921547991098322</c:v>
                </c:pt>
                <c:pt idx="371">
                  <c:v>83.801755344705512</c:v>
                </c:pt>
                <c:pt idx="372">
                  <c:v>88.584583918623153</c:v>
                </c:pt>
                <c:pt idx="373">
                  <c:v>90.215377041337433</c:v>
                </c:pt>
                <c:pt idx="374">
                  <c:v>73.342959514760068</c:v>
                </c:pt>
                <c:pt idx="375">
                  <c:v>19.755548390418099</c:v>
                </c:pt>
                <c:pt idx="376">
                  <c:v>92.253660394494929</c:v>
                </c:pt>
                <c:pt idx="377">
                  <c:v>49.733036661305732</c:v>
                </c:pt>
                <c:pt idx="378">
                  <c:v>49.161673013469873</c:v>
                </c:pt>
                <c:pt idx="379">
                  <c:v>29.352366256770559</c:v>
                </c:pt>
                <c:pt idx="380">
                  <c:v>66.907069781877254</c:v>
                </c:pt>
                <c:pt idx="381">
                  <c:v>68.385726004643402</c:v>
                </c:pt>
                <c:pt idx="382">
                  <c:v>95.855584098120076</c:v>
                </c:pt>
                <c:pt idx="383">
                  <c:v>78.889707117295174</c:v>
                </c:pt>
                <c:pt idx="384">
                  <c:v>80.498001805367807</c:v>
                </c:pt>
                <c:pt idx="385">
                  <c:v>99.998567101217105</c:v>
                </c:pt>
                <c:pt idx="386">
                  <c:v>37.582285005736999</c:v>
                </c:pt>
                <c:pt idx="387">
                  <c:v>88.723515873553097</c:v>
                </c:pt>
                <c:pt idx="388">
                  <c:v>25.27186792882296</c:v>
                </c:pt>
                <c:pt idx="389">
                  <c:v>99.973045956643915</c:v>
                </c:pt>
                <c:pt idx="390">
                  <c:v>83.939554824345123</c:v>
                </c:pt>
                <c:pt idx="391">
                  <c:v>88.504375038444948</c:v>
                </c:pt>
                <c:pt idx="392">
                  <c:v>84.218077474892382</c:v>
                </c:pt>
                <c:pt idx="393">
                  <c:v>71.537912693779603</c:v>
                </c:pt>
                <c:pt idx="394">
                  <c:v>80.333871009038063</c:v>
                </c:pt>
                <c:pt idx="395">
                  <c:v>51.206698884003082</c:v>
                </c:pt>
                <c:pt idx="396">
                  <c:v>41.046081640346038</c:v>
                </c:pt>
                <c:pt idx="397">
                  <c:v>84.845037285486328</c:v>
                </c:pt>
                <c:pt idx="398">
                  <c:v>35.911472129024659</c:v>
                </c:pt>
                <c:pt idx="399">
                  <c:v>25.896287894073829</c:v>
                </c:pt>
                <c:pt idx="400">
                  <c:v>34.457831151283237</c:v>
                </c:pt>
                <c:pt idx="401">
                  <c:v>29.894234480343819</c:v>
                </c:pt>
                <c:pt idx="402">
                  <c:v>95.872306363700332</c:v>
                </c:pt>
                <c:pt idx="403">
                  <c:v>91.927913725771205</c:v>
                </c:pt>
                <c:pt idx="404">
                  <c:v>98.537496411870094</c:v>
                </c:pt>
                <c:pt idx="405">
                  <c:v>37.919833577919484</c:v>
                </c:pt>
                <c:pt idx="406">
                  <c:v>14.728262271402411</c:v>
                </c:pt>
                <c:pt idx="407">
                  <c:v>28.194275055599402</c:v>
                </c:pt>
                <c:pt idx="408">
                  <c:v>14.099099538550091</c:v>
                </c:pt>
                <c:pt idx="409">
                  <c:v>55.487097094476873</c:v>
                </c:pt>
                <c:pt idx="410">
                  <c:v>27.975750997578889</c:v>
                </c:pt>
                <c:pt idx="411">
                  <c:v>23.29851659324617</c:v>
                </c:pt>
                <c:pt idx="412">
                  <c:v>50.155100954268327</c:v>
                </c:pt>
                <c:pt idx="413">
                  <c:v>83.773680986945465</c:v>
                </c:pt>
                <c:pt idx="414">
                  <c:v>53.235016640007977</c:v>
                </c:pt>
                <c:pt idx="415">
                  <c:v>34.092853747425131</c:v>
                </c:pt>
                <c:pt idx="416">
                  <c:v>22.34035333396233</c:v>
                </c:pt>
                <c:pt idx="417">
                  <c:v>8.4231909061817358</c:v>
                </c:pt>
                <c:pt idx="418">
                  <c:v>21.45847301492503</c:v>
                </c:pt>
                <c:pt idx="419">
                  <c:v>1</c:v>
                </c:pt>
                <c:pt idx="420">
                  <c:v>64.904264422309154</c:v>
                </c:pt>
                <c:pt idx="421">
                  <c:v>73.594537993306247</c:v>
                </c:pt>
                <c:pt idx="422">
                  <c:v>7.6986405099848527</c:v>
                </c:pt>
                <c:pt idx="423">
                  <c:v>3.4896521569211649</c:v>
                </c:pt>
                <c:pt idx="424">
                  <c:v>5.9410996193273258</c:v>
                </c:pt>
                <c:pt idx="425">
                  <c:v>30.544493243514491</c:v>
                </c:pt>
                <c:pt idx="426">
                  <c:v>33.946706364724221</c:v>
                </c:pt>
                <c:pt idx="427">
                  <c:v>12.01804371591883</c:v>
                </c:pt>
                <c:pt idx="428">
                  <c:v>4.2734224859054404</c:v>
                </c:pt>
                <c:pt idx="429">
                  <c:v>1</c:v>
                </c:pt>
                <c:pt idx="430">
                  <c:v>11.96624076002743</c:v>
                </c:pt>
                <c:pt idx="431">
                  <c:v>22.42706015439504</c:v>
                </c:pt>
                <c:pt idx="432">
                  <c:v>9.8716477094855488</c:v>
                </c:pt>
                <c:pt idx="433">
                  <c:v>32.300888283829607</c:v>
                </c:pt>
                <c:pt idx="434">
                  <c:v>12.18453210791629</c:v>
                </c:pt>
                <c:pt idx="435">
                  <c:v>15.67132742502552</c:v>
                </c:pt>
                <c:pt idx="436">
                  <c:v>17.423199356736092</c:v>
                </c:pt>
                <c:pt idx="437">
                  <c:v>6.3360359078912012</c:v>
                </c:pt>
                <c:pt idx="438">
                  <c:v>15.903614457831321</c:v>
                </c:pt>
                <c:pt idx="439">
                  <c:v>18.65180191858958</c:v>
                </c:pt>
                <c:pt idx="440">
                  <c:v>5.7618509946320264</c:v>
                </c:pt>
                <c:pt idx="441">
                  <c:v>2.7196160184699978</c:v>
                </c:pt>
                <c:pt idx="442">
                  <c:v>1.4294600595677021</c:v>
                </c:pt>
                <c:pt idx="443">
                  <c:v>17.985768225384831</c:v>
                </c:pt>
                <c:pt idx="444">
                  <c:v>9.4307020734812674</c:v>
                </c:pt>
                <c:pt idx="445">
                  <c:v>26.88758359825119</c:v>
                </c:pt>
                <c:pt idx="446">
                  <c:v>18.38668373879641</c:v>
                </c:pt>
                <c:pt idx="447">
                  <c:v>4.7811579024283324</c:v>
                </c:pt>
                <c:pt idx="448">
                  <c:v>5.5558313270953814</c:v>
                </c:pt>
                <c:pt idx="449">
                  <c:v>15.9608757235426</c:v>
                </c:pt>
                <c:pt idx="450">
                  <c:v>3.0145849019771891</c:v>
                </c:pt>
                <c:pt idx="451">
                  <c:v>4.5754067235024758</c:v>
                </c:pt>
                <c:pt idx="452">
                  <c:v>53.446022537840904</c:v>
                </c:pt>
                <c:pt idx="453">
                  <c:v>7.1148867313915858</c:v>
                </c:pt>
                <c:pt idx="454">
                  <c:v>9.7777247604278479</c:v>
                </c:pt>
                <c:pt idx="455">
                  <c:v>6.0115941450565247</c:v>
                </c:pt>
                <c:pt idx="456">
                  <c:v>18.52894537264725</c:v>
                </c:pt>
                <c:pt idx="457">
                  <c:v>17.939962569562361</c:v>
                </c:pt>
                <c:pt idx="458">
                  <c:v>12.669368962625949</c:v>
                </c:pt>
                <c:pt idx="459">
                  <c:v>49.9583369026018</c:v>
                </c:pt>
                <c:pt idx="460">
                  <c:v>92.408202715394239</c:v>
                </c:pt>
                <c:pt idx="461">
                  <c:v>97.209470954067541</c:v>
                </c:pt>
                <c:pt idx="462">
                  <c:v>26.43330648658695</c:v>
                </c:pt>
                <c:pt idx="463">
                  <c:v>9.0967198802693936</c:v>
                </c:pt>
                <c:pt idx="464">
                  <c:v>14.63167397880799</c:v>
                </c:pt>
                <c:pt idx="465">
                  <c:v>3.1819284835248629</c:v>
                </c:pt>
                <c:pt idx="466">
                  <c:v>8.8810879007637276</c:v>
                </c:pt>
                <c:pt idx="467">
                  <c:v>5.0581370342227121</c:v>
                </c:pt>
                <c:pt idx="468">
                  <c:v>1.829034215447104</c:v>
                </c:pt>
                <c:pt idx="469">
                  <c:v>9.5760251267810652</c:v>
                </c:pt>
                <c:pt idx="470">
                  <c:v>5.0444748375245814</c:v>
                </c:pt>
                <c:pt idx="471">
                  <c:v>5.4311171062440096</c:v>
                </c:pt>
                <c:pt idx="472">
                  <c:v>10.013750604771969</c:v>
                </c:pt>
                <c:pt idx="473">
                  <c:v>1.550920173656283</c:v>
                </c:pt>
                <c:pt idx="474">
                  <c:v>3.8010557965237801</c:v>
                </c:pt>
                <c:pt idx="475">
                  <c:v>5.0636774371227187</c:v>
                </c:pt>
                <c:pt idx="476">
                  <c:v>3.370965845135494</c:v>
                </c:pt>
                <c:pt idx="477">
                  <c:v>1.3423153692614771</c:v>
                </c:pt>
                <c:pt idx="478">
                  <c:v>3.487867429473269</c:v>
                </c:pt>
                <c:pt idx="479">
                  <c:v>4.6703868016082071</c:v>
                </c:pt>
                <c:pt idx="480">
                  <c:v>1</c:v>
                </c:pt>
                <c:pt idx="481">
                  <c:v>7.842994774162686</c:v>
                </c:pt>
                <c:pt idx="482">
                  <c:v>1.476306645967324</c:v>
                </c:pt>
                <c:pt idx="483">
                  <c:v>2.2116552602731598</c:v>
                </c:pt>
                <c:pt idx="484">
                  <c:v>5.6676740764305862</c:v>
                </c:pt>
                <c:pt idx="485">
                  <c:v>12.734890393539899</c:v>
                </c:pt>
                <c:pt idx="486">
                  <c:v>0.689019615333194</c:v>
                </c:pt>
                <c:pt idx="487">
                  <c:v>23.391929884240959</c:v>
                </c:pt>
                <c:pt idx="488">
                  <c:v>12.54974653854884</c:v>
                </c:pt>
                <c:pt idx="489">
                  <c:v>12.1581457010285</c:v>
                </c:pt>
                <c:pt idx="490">
                  <c:v>11.64499121265378</c:v>
                </c:pt>
                <c:pt idx="491">
                  <c:v>10.242714865363331</c:v>
                </c:pt>
                <c:pt idx="492">
                  <c:v>5.0908285334514849</c:v>
                </c:pt>
                <c:pt idx="493">
                  <c:v>31.6975064109476</c:v>
                </c:pt>
                <c:pt idx="494">
                  <c:v>64.315235769303044</c:v>
                </c:pt>
                <c:pt idx="495">
                  <c:v>4.8693726194271516</c:v>
                </c:pt>
                <c:pt idx="496">
                  <c:v>99.971566676144462</c:v>
                </c:pt>
                <c:pt idx="497">
                  <c:v>29.629333119846301</c:v>
                </c:pt>
                <c:pt idx="498">
                  <c:v>15.548222402092019</c:v>
                </c:pt>
                <c:pt idx="499">
                  <c:v>3.9413880439936611</c:v>
                </c:pt>
                <c:pt idx="500">
                  <c:v>36.59033213454623</c:v>
                </c:pt>
                <c:pt idx="501">
                  <c:v>1.7039440044736229</c:v>
                </c:pt>
                <c:pt idx="502">
                  <c:v>33.574608498718227</c:v>
                </c:pt>
                <c:pt idx="503">
                  <c:v>4.9607473923589103</c:v>
                </c:pt>
                <c:pt idx="504">
                  <c:v>6.5385325469085531</c:v>
                </c:pt>
                <c:pt idx="505">
                  <c:v>10.947347226416991</c:v>
                </c:pt>
              </c:numCache>
            </c:numRef>
          </c:xVal>
          <c:yVal>
            <c:numRef>
              <c:f>[2]Sheet5!$D$2:$D$507</c:f>
              <c:numCache>
                <c:formatCode>General</c:formatCode>
                <c:ptCount val="506"/>
                <c:pt idx="0">
                  <c:v>34149.92675578317</c:v>
                </c:pt>
                <c:pt idx="1">
                  <c:v>33267.266888579194</c:v>
                </c:pt>
                <c:pt idx="2">
                  <c:v>76480.942776787517</c:v>
                </c:pt>
                <c:pt idx="3">
                  <c:v>85404.23281458627</c:v>
                </c:pt>
                <c:pt idx="4">
                  <c:v>71955.898623819274</c:v>
                </c:pt>
                <c:pt idx="5">
                  <c:v>70689.745254467052</c:v>
                </c:pt>
                <c:pt idx="6">
                  <c:v>65964.802353716062</c:v>
                </c:pt>
                <c:pt idx="7">
                  <c:v>36571.025306970543</c:v>
                </c:pt>
                <c:pt idx="8">
                  <c:v>18239.458476671341</c:v>
                </c:pt>
                <c:pt idx="9">
                  <c:v>33691.41491151815</c:v>
                </c:pt>
                <c:pt idx="10">
                  <c:v>46294.822142072582</c:v>
                </c:pt>
                <c:pt idx="11">
                  <c:v>84341.795356488044</c:v>
                </c:pt>
                <c:pt idx="12">
                  <c:v>50138.067319522357</c:v>
                </c:pt>
                <c:pt idx="13">
                  <c:v>34346.981027238733</c:v>
                </c:pt>
                <c:pt idx="14">
                  <c:v>53334.207384016387</c:v>
                </c:pt>
                <c:pt idx="15">
                  <c:v>54359.31697983593</c:v>
                </c:pt>
                <c:pt idx="16">
                  <c:v>49581.775109470633</c:v>
                </c:pt>
                <c:pt idx="17">
                  <c:v>74559.772614595277</c:v>
                </c:pt>
                <c:pt idx="18">
                  <c:v>32553.722730064219</c:v>
                </c:pt>
                <c:pt idx="19">
                  <c:v>43584.698074211061</c:v>
                </c:pt>
                <c:pt idx="20">
                  <c:v>38904.855287557693</c:v>
                </c:pt>
                <c:pt idx="21">
                  <c:v>28462.223774257171</c:v>
                </c:pt>
                <c:pt idx="22">
                  <c:v>31309.96598062255</c:v>
                </c:pt>
                <c:pt idx="23">
                  <c:v>26184.07562664826</c:v>
                </c:pt>
                <c:pt idx="24">
                  <c:v>37805.023875386018</c:v>
                </c:pt>
                <c:pt idx="25">
                  <c:v>34591.42415641174</c:v>
                </c:pt>
                <c:pt idx="26">
                  <c:v>35084.955080849722</c:v>
                </c:pt>
                <c:pt idx="27">
                  <c:v>37734.142092300499</c:v>
                </c:pt>
                <c:pt idx="28">
                  <c:v>26919.82322251088</c:v>
                </c:pt>
                <c:pt idx="29">
                  <c:v>33915.666057057599</c:v>
                </c:pt>
                <c:pt idx="30">
                  <c:v>33836.494444755037</c:v>
                </c:pt>
                <c:pt idx="31">
                  <c:v>33705.804751709293</c:v>
                </c:pt>
                <c:pt idx="32">
                  <c:v>36208.612439705787</c:v>
                </c:pt>
                <c:pt idx="33">
                  <c:v>29150.418481974841</c:v>
                </c:pt>
                <c:pt idx="34">
                  <c:v>50995.3794515966</c:v>
                </c:pt>
                <c:pt idx="35">
                  <c:v>52182.759637422823</c:v>
                </c:pt>
                <c:pt idx="36">
                  <c:v>38512.214748339531</c:v>
                </c:pt>
                <c:pt idx="37">
                  <c:v>112980.8817873114</c:v>
                </c:pt>
                <c:pt idx="38">
                  <c:v>39301.234122590213</c:v>
                </c:pt>
                <c:pt idx="39">
                  <c:v>146054.20129413551</c:v>
                </c:pt>
                <c:pt idx="40">
                  <c:v>41083.533885776997</c:v>
                </c:pt>
                <c:pt idx="41">
                  <c:v>50990.712696214883</c:v>
                </c:pt>
                <c:pt idx="42">
                  <c:v>25927.94726294242</c:v>
                </c:pt>
                <c:pt idx="43">
                  <c:v>48909.271441978679</c:v>
                </c:pt>
                <c:pt idx="44">
                  <c:v>31706.980846845581</c:v>
                </c:pt>
                <c:pt idx="45">
                  <c:v>33525.775773255991</c:v>
                </c:pt>
                <c:pt idx="46">
                  <c:v>58026.041707735349</c:v>
                </c:pt>
                <c:pt idx="47">
                  <c:v>37642.915295572551</c:v>
                </c:pt>
                <c:pt idx="48">
                  <c:v>28359.2755677471</c:v>
                </c:pt>
                <c:pt idx="49">
                  <c:v>36003.388188018573</c:v>
                </c:pt>
                <c:pt idx="50">
                  <c:v>25447.43274032521</c:v>
                </c:pt>
                <c:pt idx="51">
                  <c:v>47175.532330515751</c:v>
                </c:pt>
                <c:pt idx="52">
                  <c:v>38328.025662933207</c:v>
                </c:pt>
                <c:pt idx="53">
                  <c:v>49287.628776807003</c:v>
                </c:pt>
                <c:pt idx="54">
                  <c:v>34998.71991375881</c:v>
                </c:pt>
                <c:pt idx="55">
                  <c:v>33423.225448698962</c:v>
                </c:pt>
                <c:pt idx="56">
                  <c:v>39012.769250679623</c:v>
                </c:pt>
                <c:pt idx="57">
                  <c:v>45681.200376675151</c:v>
                </c:pt>
                <c:pt idx="58">
                  <c:v>96951.860569901575</c:v>
                </c:pt>
                <c:pt idx="59">
                  <c:v>30695.80491336916</c:v>
                </c:pt>
                <c:pt idx="60">
                  <c:v>52754.164158842148</c:v>
                </c:pt>
                <c:pt idx="61">
                  <c:v>51331.630002071703</c:v>
                </c:pt>
                <c:pt idx="62">
                  <c:v>42207.049078516829</c:v>
                </c:pt>
                <c:pt idx="63">
                  <c:v>33877.084179207399</c:v>
                </c:pt>
                <c:pt idx="64">
                  <c:v>102848.10053337739</c:v>
                </c:pt>
                <c:pt idx="65">
                  <c:v>32622.690387850431</c:v>
                </c:pt>
                <c:pt idx="66">
                  <c:v>22551.716619551971</c:v>
                </c:pt>
                <c:pt idx="67">
                  <c:v>76023.097818082446</c:v>
                </c:pt>
                <c:pt idx="68">
                  <c:v>94121.376666242635</c:v>
                </c:pt>
                <c:pt idx="69">
                  <c:v>36976.756554362502</c:v>
                </c:pt>
                <c:pt idx="70">
                  <c:v>44302.168596989359</c:v>
                </c:pt>
                <c:pt idx="71">
                  <c:v>49370.116967289949</c:v>
                </c:pt>
                <c:pt idx="72">
                  <c:v>23024.631227441769</c:v>
                </c:pt>
                <c:pt idx="73">
                  <c:v>68835.120445593944</c:v>
                </c:pt>
                <c:pt idx="74">
                  <c:v>47744.620106963899</c:v>
                </c:pt>
                <c:pt idx="75">
                  <c:v>74522.196667746728</c:v>
                </c:pt>
                <c:pt idx="76">
                  <c:v>52873.113282702492</c:v>
                </c:pt>
                <c:pt idx="77">
                  <c:v>51909.161162157827</c:v>
                </c:pt>
                <c:pt idx="78">
                  <c:v>40267.983293639387</c:v>
                </c:pt>
                <c:pt idx="79">
                  <c:v>28877.004686168199</c:v>
                </c:pt>
                <c:pt idx="80">
                  <c:v>37310.382182555048</c:v>
                </c:pt>
                <c:pt idx="81">
                  <c:v>56420.416490465373</c:v>
                </c:pt>
                <c:pt idx="82">
                  <c:v>42093.97768036263</c:v>
                </c:pt>
                <c:pt idx="83">
                  <c:v>53752.436664244233</c:v>
                </c:pt>
                <c:pt idx="84">
                  <c:v>41192.570064783533</c:v>
                </c:pt>
                <c:pt idx="85">
                  <c:v>90607.635528591447</c:v>
                </c:pt>
                <c:pt idx="86">
                  <c:v>106857.6661345476</c:v>
                </c:pt>
                <c:pt idx="87">
                  <c:v>65307.936466779531</c:v>
                </c:pt>
                <c:pt idx="88">
                  <c:v>107401.17238570951</c:v>
                </c:pt>
                <c:pt idx="89">
                  <c:v>56180.230173752127</c:v>
                </c:pt>
                <c:pt idx="90">
                  <c:v>137418.03992274529</c:v>
                </c:pt>
                <c:pt idx="91">
                  <c:v>129303.06961709959</c:v>
                </c:pt>
                <c:pt idx="92">
                  <c:v>134738.25945666211</c:v>
                </c:pt>
                <c:pt idx="93">
                  <c:v>71347.868318310197</c:v>
                </c:pt>
                <c:pt idx="94">
                  <c:v>109841.95045019301</c:v>
                </c:pt>
                <c:pt idx="95">
                  <c:v>125444.2058106709</c:v>
                </c:pt>
                <c:pt idx="96">
                  <c:v>118657.7610341265</c:v>
                </c:pt>
                <c:pt idx="97">
                  <c:v>121806.8861181125</c:v>
                </c:pt>
                <c:pt idx="98">
                  <c:v>61982.620197789562</c:v>
                </c:pt>
                <c:pt idx="99">
                  <c:v>128858.1541097452</c:v>
                </c:pt>
                <c:pt idx="100">
                  <c:v>64687.59098854394</c:v>
                </c:pt>
                <c:pt idx="101">
                  <c:v>66646.843928420742</c:v>
                </c:pt>
                <c:pt idx="102">
                  <c:v>59761.828489177627</c:v>
                </c:pt>
                <c:pt idx="103">
                  <c:v>93866.787946443903</c:v>
                </c:pt>
                <c:pt idx="104">
                  <c:v>22832.630886297749</c:v>
                </c:pt>
                <c:pt idx="105">
                  <c:v>19587.145323595461</c:v>
                </c:pt>
                <c:pt idx="106">
                  <c:v>60854.808082269512</c:v>
                </c:pt>
                <c:pt idx="107">
                  <c:v>75346.112148464745</c:v>
                </c:pt>
                <c:pt idx="108">
                  <c:v>37172.847358946798</c:v>
                </c:pt>
                <c:pt idx="109">
                  <c:v>52816.41112662571</c:v>
                </c:pt>
                <c:pt idx="110">
                  <c:v>28631.50614405056</c:v>
                </c:pt>
                <c:pt idx="111">
                  <c:v>24871.250433358691</c:v>
                </c:pt>
                <c:pt idx="112">
                  <c:v>39741.288303635083</c:v>
                </c:pt>
                <c:pt idx="113">
                  <c:v>38732.177914508502</c:v>
                </c:pt>
                <c:pt idx="114">
                  <c:v>73574.303150280903</c:v>
                </c:pt>
                <c:pt idx="115">
                  <c:v>29694.284767305649</c:v>
                </c:pt>
                <c:pt idx="116">
                  <c:v>35170.852581361607</c:v>
                </c:pt>
                <c:pt idx="117">
                  <c:v>31115.228038616911</c:v>
                </c:pt>
                <c:pt idx="118">
                  <c:v>23916.71746610865</c:v>
                </c:pt>
                <c:pt idx="119">
                  <c:v>33269.129082347266</c:v>
                </c:pt>
                <c:pt idx="120">
                  <c:v>29047.55869900353</c:v>
                </c:pt>
                <c:pt idx="121">
                  <c:v>62535.403585790533</c:v>
                </c:pt>
                <c:pt idx="122">
                  <c:v>33306.079286758271</c:v>
                </c:pt>
                <c:pt idx="123">
                  <c:v>53297.522903703131</c:v>
                </c:pt>
                <c:pt idx="124">
                  <c:v>30071.155479532332</c:v>
                </c:pt>
                <c:pt idx="125">
                  <c:v>33867.305747763108</c:v>
                </c:pt>
                <c:pt idx="126">
                  <c:v>31380.92640983895</c:v>
                </c:pt>
                <c:pt idx="127">
                  <c:v>35711.497638835863</c:v>
                </c:pt>
                <c:pt idx="128">
                  <c:v>23425.130107270801</c:v>
                </c:pt>
                <c:pt idx="129">
                  <c:v>27074.896484142479</c:v>
                </c:pt>
                <c:pt idx="130">
                  <c:v>27097.052449348521</c:v>
                </c:pt>
                <c:pt idx="131">
                  <c:v>26524.458107656799</c:v>
                </c:pt>
                <c:pt idx="132">
                  <c:v>22898.875721548789</c:v>
                </c:pt>
                <c:pt idx="133">
                  <c:v>48391.231916742632</c:v>
                </c:pt>
                <c:pt idx="134">
                  <c:v>39341.402502450859</c:v>
                </c:pt>
                <c:pt idx="135">
                  <c:v>21303.40581700348</c:v>
                </c:pt>
                <c:pt idx="136">
                  <c:v>16746.363253745079</c:v>
                </c:pt>
                <c:pt idx="137">
                  <c:v>26416.052298392209</c:v>
                </c:pt>
                <c:pt idx="138">
                  <c:v>25426.182176542421</c:v>
                </c:pt>
                <c:pt idx="139">
                  <c:v>24672.014269125339</c:v>
                </c:pt>
                <c:pt idx="140">
                  <c:v>18712.115717058499</c:v>
                </c:pt>
                <c:pt idx="141">
                  <c:v>20737.190689729319</c:v>
                </c:pt>
                <c:pt idx="142">
                  <c:v>14987.95652492004</c:v>
                </c:pt>
                <c:pt idx="143">
                  <c:v>13743.798635407629</c:v>
                </c:pt>
                <c:pt idx="144">
                  <c:v>15415.82355864921</c:v>
                </c:pt>
                <c:pt idx="145">
                  <c:v>18640.56789827954</c:v>
                </c:pt>
                <c:pt idx="146">
                  <c:v>35212.846837454563</c:v>
                </c:pt>
                <c:pt idx="147">
                  <c:v>32961.305859521657</c:v>
                </c:pt>
                <c:pt idx="148">
                  <c:v>33004.867395163732</c:v>
                </c:pt>
                <c:pt idx="149">
                  <c:v>25813.441596520908</c:v>
                </c:pt>
                <c:pt idx="150">
                  <c:v>40785.102204355171</c:v>
                </c:pt>
                <c:pt idx="151">
                  <c:v>28738.2071872448</c:v>
                </c:pt>
                <c:pt idx="152">
                  <c:v>34712.794222420787</c:v>
                </c:pt>
                <c:pt idx="153">
                  <c:v>34387.892351355113</c:v>
                </c:pt>
                <c:pt idx="154">
                  <c:v>37621.060004032588</c:v>
                </c:pt>
                <c:pt idx="155">
                  <c:v>34064.436094657241</c:v>
                </c:pt>
                <c:pt idx="156">
                  <c:v>38606.965890531319</c:v>
                </c:pt>
                <c:pt idx="157">
                  <c:v>34802.762606711287</c:v>
                </c:pt>
                <c:pt idx="158">
                  <c:v>15723.805242334631</c:v>
                </c:pt>
                <c:pt idx="159">
                  <c:v>24687.753358866688</c:v>
                </c:pt>
                <c:pt idx="160">
                  <c:v>20709.055799679722</c:v>
                </c:pt>
                <c:pt idx="161">
                  <c:v>42722.58644785091</c:v>
                </c:pt>
                <c:pt idx="162">
                  <c:v>25698.367567247631</c:v>
                </c:pt>
                <c:pt idx="163">
                  <c:v>30903.500729580941</c:v>
                </c:pt>
                <c:pt idx="164">
                  <c:v>28549.529834401928</c:v>
                </c:pt>
                <c:pt idx="165">
                  <c:v>31059.34957533214</c:v>
                </c:pt>
                <c:pt idx="166">
                  <c:v>33427.516391400779</c:v>
                </c:pt>
                <c:pt idx="167">
                  <c:v>49911.09039018039</c:v>
                </c:pt>
                <c:pt idx="168">
                  <c:v>39006.073131838733</c:v>
                </c:pt>
                <c:pt idx="169">
                  <c:v>11141.1660913505</c:v>
                </c:pt>
                <c:pt idx="170">
                  <c:v>63938.943162033487</c:v>
                </c:pt>
                <c:pt idx="171">
                  <c:v>18185.795960733751</c:v>
                </c:pt>
                <c:pt idx="172">
                  <c:v>15358.969197947061</c:v>
                </c:pt>
                <c:pt idx="173">
                  <c:v>33539.887215498151</c:v>
                </c:pt>
                <c:pt idx="174">
                  <c:v>34055.575388132893</c:v>
                </c:pt>
                <c:pt idx="175">
                  <c:v>12360.32579023877</c:v>
                </c:pt>
                <c:pt idx="176">
                  <c:v>11701.077476286981</c:v>
                </c:pt>
                <c:pt idx="177">
                  <c:v>27564.163050990959</c:v>
                </c:pt>
                <c:pt idx="178">
                  <c:v>27875.608087851251</c:v>
                </c:pt>
                <c:pt idx="179">
                  <c:v>15178.53386196258</c:v>
                </c:pt>
                <c:pt idx="180">
                  <c:v>14056.268859696669</c:v>
                </c:pt>
                <c:pt idx="181">
                  <c:v>33477.866307640303</c:v>
                </c:pt>
                <c:pt idx="182">
                  <c:v>41501.656893488951</c:v>
                </c:pt>
                <c:pt idx="183">
                  <c:v>40664.943858440151</c:v>
                </c:pt>
                <c:pt idx="184">
                  <c:v>72539.629196844297</c:v>
                </c:pt>
                <c:pt idx="185">
                  <c:v>43419.194165181732</c:v>
                </c:pt>
                <c:pt idx="186">
                  <c:v>49476.254348983603</c:v>
                </c:pt>
                <c:pt idx="187">
                  <c:v>46096.155369336571</c:v>
                </c:pt>
                <c:pt idx="188">
                  <c:v>69121.21279809784</c:v>
                </c:pt>
                <c:pt idx="189">
                  <c:v>51925.414333937333</c:v>
                </c:pt>
                <c:pt idx="190">
                  <c:v>40869.367418645561</c:v>
                </c:pt>
                <c:pt idx="191">
                  <c:v>42550.085681140677</c:v>
                </c:pt>
                <c:pt idx="192">
                  <c:v>111707.14757110779</c:v>
                </c:pt>
                <c:pt idx="193">
                  <c:v>61119.469752190838</c:v>
                </c:pt>
                <c:pt idx="194">
                  <c:v>40575.391952825972</c:v>
                </c:pt>
                <c:pt idx="195">
                  <c:v>33140.488887343898</c:v>
                </c:pt>
                <c:pt idx="196">
                  <c:v>35549.655707268052</c:v>
                </c:pt>
                <c:pt idx="197">
                  <c:v>46403.110709091343</c:v>
                </c:pt>
                <c:pt idx="198">
                  <c:v>41490.827406172182</c:v>
                </c:pt>
                <c:pt idx="199">
                  <c:v>42830.782659587872</c:v>
                </c:pt>
                <c:pt idx="200">
                  <c:v>35586.466479012903</c:v>
                </c:pt>
                <c:pt idx="201">
                  <c:v>32559.178777902729</c:v>
                </c:pt>
                <c:pt idx="202">
                  <c:v>32600.909959967521</c:v>
                </c:pt>
                <c:pt idx="203">
                  <c:v>25891.183568960128</c:v>
                </c:pt>
                <c:pt idx="204">
                  <c:v>38041.511943702368</c:v>
                </c:pt>
                <c:pt idx="205">
                  <c:v>24669.151690915631</c:v>
                </c:pt>
                <c:pt idx="206">
                  <c:v>34391.683337632043</c:v>
                </c:pt>
                <c:pt idx="207">
                  <c:v>49906.699616184582</c:v>
                </c:pt>
                <c:pt idx="208">
                  <c:v>27473.512977337679</c:v>
                </c:pt>
                <c:pt idx="209">
                  <c:v>46845.020730988581</c:v>
                </c:pt>
                <c:pt idx="210">
                  <c:v>36668.950665291537</c:v>
                </c:pt>
                <c:pt idx="211">
                  <c:v>41415.949989246437</c:v>
                </c:pt>
                <c:pt idx="212">
                  <c:v>39822.74085995381</c:v>
                </c:pt>
                <c:pt idx="213">
                  <c:v>36038.502781528128</c:v>
                </c:pt>
                <c:pt idx="214">
                  <c:v>40900.382326484912</c:v>
                </c:pt>
                <c:pt idx="215">
                  <c:v>23232.638925602059</c:v>
                </c:pt>
                <c:pt idx="216">
                  <c:v>38176.641762314022</c:v>
                </c:pt>
                <c:pt idx="217">
                  <c:v>28408.641517251559</c:v>
                </c:pt>
                <c:pt idx="218">
                  <c:v>20947.294536277459</c:v>
                </c:pt>
                <c:pt idx="219">
                  <c:v>32689.567733871019</c:v>
                </c:pt>
                <c:pt idx="220">
                  <c:v>23315.538541250211</c:v>
                </c:pt>
                <c:pt idx="221">
                  <c:v>23102.423567565889</c:v>
                </c:pt>
                <c:pt idx="222">
                  <c:v>26056.089629016351</c:v>
                </c:pt>
                <c:pt idx="223">
                  <c:v>18303.9094561497</c:v>
                </c:pt>
                <c:pt idx="224">
                  <c:v>35175.076324659691</c:v>
                </c:pt>
                <c:pt idx="225">
                  <c:v>27764.061611775051</c:v>
                </c:pt>
                <c:pt idx="226">
                  <c:v>19044.33027890433</c:v>
                </c:pt>
                <c:pt idx="227">
                  <c:v>33917.133146345637</c:v>
                </c:pt>
                <c:pt idx="228">
                  <c:v>38174.537320939773</c:v>
                </c:pt>
                <c:pt idx="229">
                  <c:v>24985.454464017701</c:v>
                </c:pt>
                <c:pt idx="230">
                  <c:v>26866.02547549396</c:v>
                </c:pt>
                <c:pt idx="231">
                  <c:v>18900.279174096129</c:v>
                </c:pt>
                <c:pt idx="232">
                  <c:v>25955.337500742971</c:v>
                </c:pt>
                <c:pt idx="233">
                  <c:v>19907.468413183749</c:v>
                </c:pt>
                <c:pt idx="234">
                  <c:v>22089.21481355737</c:v>
                </c:pt>
                <c:pt idx="235">
                  <c:v>27189.60114746444</c:v>
                </c:pt>
                <c:pt idx="236">
                  <c:v>26663.405883644198</c:v>
                </c:pt>
                <c:pt idx="237">
                  <c:v>33207.651178391658</c:v>
                </c:pt>
                <c:pt idx="238">
                  <c:v>20491.392263800532</c:v>
                </c:pt>
                <c:pt idx="239">
                  <c:v>24110.29253406436</c:v>
                </c:pt>
                <c:pt idx="240">
                  <c:v>40396.361994845982</c:v>
                </c:pt>
                <c:pt idx="241">
                  <c:v>17022.883287482829</c:v>
                </c:pt>
                <c:pt idx="242">
                  <c:v>12784.148325317479</c:v>
                </c:pt>
                <c:pt idx="243">
                  <c:v>49359.939398107468</c:v>
                </c:pt>
                <c:pt idx="244">
                  <c:v>116921.0372478956</c:v>
                </c:pt>
                <c:pt idx="245">
                  <c:v>93437.3520782087</c:v>
                </c:pt>
                <c:pt idx="246">
                  <c:v>120720.3788517342</c:v>
                </c:pt>
                <c:pt idx="247">
                  <c:v>100216.88359967851</c:v>
                </c:pt>
                <c:pt idx="248">
                  <c:v>95859.095958952283</c:v>
                </c:pt>
                <c:pt idx="249">
                  <c:v>90279.065552627275</c:v>
                </c:pt>
                <c:pt idx="250">
                  <c:v>127943.4064703155</c:v>
                </c:pt>
                <c:pt idx="251">
                  <c:v>113651.2987867073</c:v>
                </c:pt>
                <c:pt idx="252">
                  <c:v>117467.5409158128</c:v>
                </c:pt>
                <c:pt idx="253">
                  <c:v>107761.6183548995</c:v>
                </c:pt>
                <c:pt idx="254">
                  <c:v>126426.97027982811</c:v>
                </c:pt>
                <c:pt idx="255">
                  <c:v>117042.25243709239</c:v>
                </c:pt>
                <c:pt idx="256">
                  <c:v>109315.0862795651</c:v>
                </c:pt>
                <c:pt idx="257">
                  <c:v>118136.49762284019</c:v>
                </c:pt>
                <c:pt idx="258">
                  <c:v>111946.5459218068</c:v>
                </c:pt>
                <c:pt idx="259">
                  <c:v>111537.46196099361</c:v>
                </c:pt>
                <c:pt idx="260">
                  <c:v>123806.1329696</c:v>
                </c:pt>
                <c:pt idx="261">
                  <c:v>88938.879575695813</c:v>
                </c:pt>
                <c:pt idx="262">
                  <c:v>133161.06974255509</c:v>
                </c:pt>
                <c:pt idx="263">
                  <c:v>85060.374455610596</c:v>
                </c:pt>
                <c:pt idx="264">
                  <c:v>26558.595187617349</c:v>
                </c:pt>
                <c:pt idx="265">
                  <c:v>47057.738404734431</c:v>
                </c:pt>
                <c:pt idx="266">
                  <c:v>25293.066352619891</c:v>
                </c:pt>
                <c:pt idx="267">
                  <c:v>5251.8097519088797</c:v>
                </c:pt>
                <c:pt idx="268">
                  <c:v>47920.478715700512</c:v>
                </c:pt>
                <c:pt idx="269">
                  <c:v>31252.295764477429</c:v>
                </c:pt>
                <c:pt idx="270">
                  <c:v>17406.25102186291</c:v>
                </c:pt>
                <c:pt idx="271">
                  <c:v>51752.741873123618</c:v>
                </c:pt>
                <c:pt idx="272">
                  <c:v>45326.239476433839</c:v>
                </c:pt>
                <c:pt idx="273">
                  <c:v>9096.0017959474262</c:v>
                </c:pt>
                <c:pt idx="274">
                  <c:v>19926.118819295571</c:v>
                </c:pt>
                <c:pt idx="275">
                  <c:v>49597.017370352827</c:v>
                </c:pt>
                <c:pt idx="276">
                  <c:v>38568.965044667922</c:v>
                </c:pt>
                <c:pt idx="277">
                  <c:v>14315.86118635188</c:v>
                </c:pt>
                <c:pt idx="278">
                  <c:v>28116.8870343167</c:v>
                </c:pt>
                <c:pt idx="279">
                  <c:v>47370.117950146443</c:v>
                </c:pt>
                <c:pt idx="280">
                  <c:v>33077.94581251686</c:v>
                </c:pt>
                <c:pt idx="281">
                  <c:v>15247.60578808745</c:v>
                </c:pt>
                <c:pt idx="282">
                  <c:v>51179.60331274764</c:v>
                </c:pt>
                <c:pt idx="283">
                  <c:v>19184.28308154461</c:v>
                </c:pt>
                <c:pt idx="284">
                  <c:v>19708.45763162302</c:v>
                </c:pt>
                <c:pt idx="285">
                  <c:v>37170.94896085481</c:v>
                </c:pt>
                <c:pt idx="286">
                  <c:v>32889.868246807331</c:v>
                </c:pt>
                <c:pt idx="287">
                  <c:v>39991.640769122307</c:v>
                </c:pt>
                <c:pt idx="288">
                  <c:v>36166.986771452743</c:v>
                </c:pt>
                <c:pt idx="289">
                  <c:v>25973.10819221061</c:v>
                </c:pt>
                <c:pt idx="290">
                  <c:v>39604.606558245257</c:v>
                </c:pt>
                <c:pt idx="291">
                  <c:v>56594.512457687022</c:v>
                </c:pt>
                <c:pt idx="292">
                  <c:v>38054.634833468648</c:v>
                </c:pt>
                <c:pt idx="293">
                  <c:v>27761.642713465921</c:v>
                </c:pt>
                <c:pt idx="294">
                  <c:v>36506.109632390551</c:v>
                </c:pt>
                <c:pt idx="295">
                  <c:v>43301.271369422328</c:v>
                </c:pt>
                <c:pt idx="296">
                  <c:v>34511.639254917587</c:v>
                </c:pt>
                <c:pt idx="297">
                  <c:v>63637.649516321828</c:v>
                </c:pt>
                <c:pt idx="298">
                  <c:v>56929.828687773079</c:v>
                </c:pt>
                <c:pt idx="299">
                  <c:v>71286.475595569951</c:v>
                </c:pt>
                <c:pt idx="300">
                  <c:v>26346.60285081742</c:v>
                </c:pt>
                <c:pt idx="301">
                  <c:v>52776.721346184269</c:v>
                </c:pt>
                <c:pt idx="302">
                  <c:v>60524.597236226247</c:v>
                </c:pt>
                <c:pt idx="303">
                  <c:v>49771.099005310702</c:v>
                </c:pt>
                <c:pt idx="304">
                  <c:v>27119.03868939391</c:v>
                </c:pt>
                <c:pt idx="305">
                  <c:v>63289.9638303826</c:v>
                </c:pt>
                <c:pt idx="306">
                  <c:v>30522.888571728461</c:v>
                </c:pt>
                <c:pt idx="307">
                  <c:v>54177.626024067402</c:v>
                </c:pt>
                <c:pt idx="308">
                  <c:v>85755.53016817449</c:v>
                </c:pt>
                <c:pt idx="309">
                  <c:v>39403.293465873066</c:v>
                </c:pt>
                <c:pt idx="310">
                  <c:v>60055.453573693943</c:v>
                </c:pt>
                <c:pt idx="311">
                  <c:v>33020.400955274461</c:v>
                </c:pt>
                <c:pt idx="312">
                  <c:v>33375.256913663106</c:v>
                </c:pt>
                <c:pt idx="313">
                  <c:v>23470.698882694669</c:v>
                </c:pt>
                <c:pt idx="314">
                  <c:v>66188.392523061048</c:v>
                </c:pt>
                <c:pt idx="315">
                  <c:v>49169.554134377642</c:v>
                </c:pt>
                <c:pt idx="316">
                  <c:v>73813.166034914102</c:v>
                </c:pt>
                <c:pt idx="317">
                  <c:v>71398.586316783636</c:v>
                </c:pt>
                <c:pt idx="318">
                  <c:v>32041.629470014541</c:v>
                </c:pt>
                <c:pt idx="319">
                  <c:v>80880.20046905223</c:v>
                </c:pt>
                <c:pt idx="320">
                  <c:v>47226.224857251582</c:v>
                </c:pt>
                <c:pt idx="321">
                  <c:v>64594.378073195301</c:v>
                </c:pt>
                <c:pt idx="322">
                  <c:v>38452.056875294249</c:v>
                </c:pt>
                <c:pt idx="323">
                  <c:v>60975.853237891417</c:v>
                </c:pt>
                <c:pt idx="324">
                  <c:v>51905.621626416127</c:v>
                </c:pt>
                <c:pt idx="325">
                  <c:v>42315.220651451127</c:v>
                </c:pt>
                <c:pt idx="326">
                  <c:v>44291.005562458209</c:v>
                </c:pt>
                <c:pt idx="327">
                  <c:v>79029.940416458528</c:v>
                </c:pt>
                <c:pt idx="328">
                  <c:v>100242.8561849892</c:v>
                </c:pt>
                <c:pt idx="329">
                  <c:v>101998.40526952699</c:v>
                </c:pt>
                <c:pt idx="330">
                  <c:v>72940.546399367115</c:v>
                </c:pt>
                <c:pt idx="331">
                  <c:v>81325.110274111867</c:v>
                </c:pt>
                <c:pt idx="332">
                  <c:v>66084.903720645176</c:v>
                </c:pt>
                <c:pt idx="333">
                  <c:v>61798.115503378067</c:v>
                </c:pt>
                <c:pt idx="334">
                  <c:v>73545.941261077416</c:v>
                </c:pt>
                <c:pt idx="335">
                  <c:v>67603.957182422484</c:v>
                </c:pt>
                <c:pt idx="336">
                  <c:v>55723.678618132442</c:v>
                </c:pt>
                <c:pt idx="337">
                  <c:v>63016.527208109772</c:v>
                </c:pt>
                <c:pt idx="338">
                  <c:v>59629.906378288171</c:v>
                </c:pt>
                <c:pt idx="339">
                  <c:v>63954.645977388602</c:v>
                </c:pt>
                <c:pt idx="340">
                  <c:v>68534.315208616841</c:v>
                </c:pt>
                <c:pt idx="341">
                  <c:v>75407.280637952077</c:v>
                </c:pt>
                <c:pt idx="342">
                  <c:v>68406.30889104004</c:v>
                </c:pt>
                <c:pt idx="343">
                  <c:v>72494.428845890303</c:v>
                </c:pt>
                <c:pt idx="344">
                  <c:v>69657.529275933266</c:v>
                </c:pt>
                <c:pt idx="345">
                  <c:v>64912.871291384581</c:v>
                </c:pt>
                <c:pt idx="346">
                  <c:v>48422.16052105782</c:v>
                </c:pt>
                <c:pt idx="347">
                  <c:v>46555.831569236681</c:v>
                </c:pt>
                <c:pt idx="348">
                  <c:v>39771.680086266511</c:v>
                </c:pt>
                <c:pt idx="349">
                  <c:v>46954.091870832141</c:v>
                </c:pt>
                <c:pt idx="350">
                  <c:v>32468.816534920999</c:v>
                </c:pt>
                <c:pt idx="351">
                  <c:v>26343.986599783741</c:v>
                </c:pt>
                <c:pt idx="352">
                  <c:v>24346.663293965259</c:v>
                </c:pt>
                <c:pt idx="353">
                  <c:v>48115.97374274797</c:v>
                </c:pt>
                <c:pt idx="354">
                  <c:v>34406.585182185183</c:v>
                </c:pt>
                <c:pt idx="355">
                  <c:v>52821.305831750236</c:v>
                </c:pt>
                <c:pt idx="356">
                  <c:v>49306.780994792731</c:v>
                </c:pt>
                <c:pt idx="357">
                  <c:v>51437.48903859</c:v>
                </c:pt>
                <c:pt idx="358">
                  <c:v>47872.352109869084</c:v>
                </c:pt>
                <c:pt idx="359">
                  <c:v>49801.18010991365</c:v>
                </c:pt>
                <c:pt idx="360">
                  <c:v>51675.521038777697</c:v>
                </c:pt>
                <c:pt idx="361">
                  <c:v>53511.810559875921</c:v>
                </c:pt>
                <c:pt idx="362">
                  <c:v>43135.307539918242</c:v>
                </c:pt>
                <c:pt idx="363">
                  <c:v>44260.989052310149</c:v>
                </c:pt>
                <c:pt idx="364">
                  <c:v>44552.427336467168</c:v>
                </c:pt>
                <c:pt idx="365">
                  <c:v>59947.192169047303</c:v>
                </c:pt>
                <c:pt idx="366">
                  <c:v>53748.927640108617</c:v>
                </c:pt>
                <c:pt idx="367">
                  <c:v>73879.729794455023</c:v>
                </c:pt>
                <c:pt idx="368">
                  <c:v>55600.090185647299</c:v>
                </c:pt>
                <c:pt idx="369">
                  <c:v>58677.700183137727</c:v>
                </c:pt>
                <c:pt idx="370">
                  <c:v>44391.633912782658</c:v>
                </c:pt>
                <c:pt idx="371">
                  <c:v>54398.294716548648</c:v>
                </c:pt>
                <c:pt idx="372">
                  <c:v>41556.321453939512</c:v>
                </c:pt>
                <c:pt idx="373">
                  <c:v>71977.199106425061</c:v>
                </c:pt>
                <c:pt idx="374">
                  <c:v>81401.675343881361</c:v>
                </c:pt>
                <c:pt idx="375">
                  <c:v>23410.61670775227</c:v>
                </c:pt>
                <c:pt idx="376">
                  <c:v>49704.286146402068</c:v>
                </c:pt>
                <c:pt idx="377">
                  <c:v>61374.538908984112</c:v>
                </c:pt>
                <c:pt idx="378">
                  <c:v>50584.413791832318</c:v>
                </c:pt>
                <c:pt idx="379">
                  <c:v>22470.660220541409</c:v>
                </c:pt>
                <c:pt idx="380">
                  <c:v>49783.152136466662</c:v>
                </c:pt>
                <c:pt idx="381">
                  <c:v>49934.60480031214</c:v>
                </c:pt>
                <c:pt idx="382">
                  <c:v>63760.516376513267</c:v>
                </c:pt>
                <c:pt idx="383">
                  <c:v>61590.120101271074</c:v>
                </c:pt>
                <c:pt idx="384">
                  <c:v>61655.952891220397</c:v>
                </c:pt>
                <c:pt idx="385">
                  <c:v>104611.9018663621</c:v>
                </c:pt>
                <c:pt idx="386">
                  <c:v>53069.153290599228</c:v>
                </c:pt>
                <c:pt idx="387">
                  <c:v>54881.905265640358</c:v>
                </c:pt>
                <c:pt idx="388">
                  <c:v>20759.078377424041</c:v>
                </c:pt>
                <c:pt idx="389">
                  <c:v>51310.762106144131</c:v>
                </c:pt>
                <c:pt idx="390">
                  <c:v>74852.768990196972</c:v>
                </c:pt>
                <c:pt idx="391">
                  <c:v>75433.394108063541</c:v>
                </c:pt>
                <c:pt idx="392">
                  <c:v>73079.818827546216</c:v>
                </c:pt>
                <c:pt idx="393">
                  <c:v>37699.96311073687</c:v>
                </c:pt>
                <c:pt idx="394">
                  <c:v>40379.223536603953</c:v>
                </c:pt>
                <c:pt idx="395">
                  <c:v>50023.83256615993</c:v>
                </c:pt>
                <c:pt idx="396">
                  <c:v>37871.173577603877</c:v>
                </c:pt>
                <c:pt idx="397">
                  <c:v>59051.160288072831</c:v>
                </c:pt>
                <c:pt idx="398">
                  <c:v>53785.370605409</c:v>
                </c:pt>
                <c:pt idx="399">
                  <c:v>86433.33631604808</c:v>
                </c:pt>
                <c:pt idx="400">
                  <c:v>92766.360691336333</c:v>
                </c:pt>
                <c:pt idx="401">
                  <c:v>88319.680691042071</c:v>
                </c:pt>
                <c:pt idx="402">
                  <c:v>89831.400239374852</c:v>
                </c:pt>
                <c:pt idx="403">
                  <c:v>69282.934876413594</c:v>
                </c:pt>
                <c:pt idx="404">
                  <c:v>74439.446908546597</c:v>
                </c:pt>
                <c:pt idx="405">
                  <c:v>68775.625904521265</c:v>
                </c:pt>
                <c:pt idx="406">
                  <c:v>51691.475093047753</c:v>
                </c:pt>
                <c:pt idx="407">
                  <c:v>83149.027897260603</c:v>
                </c:pt>
                <c:pt idx="408">
                  <c:v>83838.135389089541</c:v>
                </c:pt>
                <c:pt idx="409">
                  <c:v>36412.28116858159</c:v>
                </c:pt>
                <c:pt idx="410">
                  <c:v>72027.291146363568</c:v>
                </c:pt>
                <c:pt idx="411">
                  <c:v>69458.805371158247</c:v>
                </c:pt>
                <c:pt idx="412">
                  <c:v>76893.163702857375</c:v>
                </c:pt>
                <c:pt idx="413">
                  <c:v>87609.247637722015</c:v>
                </c:pt>
                <c:pt idx="414">
                  <c:v>31348.64152543851</c:v>
                </c:pt>
                <c:pt idx="415">
                  <c:v>31887.5564849822</c:v>
                </c:pt>
                <c:pt idx="416">
                  <c:v>23018.565116572579</c:v>
                </c:pt>
                <c:pt idx="417">
                  <c:v>27418.60527888971</c:v>
                </c:pt>
                <c:pt idx="418">
                  <c:v>25066.467897512601</c:v>
                </c:pt>
                <c:pt idx="419">
                  <c:v>14742.056075029101</c:v>
                </c:pt>
                <c:pt idx="420">
                  <c:v>36097.264259560412</c:v>
                </c:pt>
                <c:pt idx="421">
                  <c:v>33504.523090262701</c:v>
                </c:pt>
                <c:pt idx="422">
                  <c:v>33883.691278099213</c:v>
                </c:pt>
                <c:pt idx="423">
                  <c:v>38850.230308846803</c:v>
                </c:pt>
                <c:pt idx="424">
                  <c:v>17217.598528884049</c:v>
                </c:pt>
                <c:pt idx="425">
                  <c:v>24146.996147186532</c:v>
                </c:pt>
                <c:pt idx="426">
                  <c:v>18525.549840900319</c:v>
                </c:pt>
                <c:pt idx="427">
                  <c:v>25264.371010094761</c:v>
                </c:pt>
                <c:pt idx="428">
                  <c:v>24850.82666648116</c:v>
                </c:pt>
                <c:pt idx="429">
                  <c:v>31238.783620444319</c:v>
                </c:pt>
                <c:pt idx="430">
                  <c:v>25983.62464866852</c:v>
                </c:pt>
                <c:pt idx="431">
                  <c:v>24947.496990277559</c:v>
                </c:pt>
                <c:pt idx="432">
                  <c:v>34140.111394710293</c:v>
                </c:pt>
                <c:pt idx="433">
                  <c:v>21877.489559902191</c:v>
                </c:pt>
                <c:pt idx="434">
                  <c:v>20598.18806380688</c:v>
                </c:pt>
                <c:pt idx="435">
                  <c:v>23545.586761219791</c:v>
                </c:pt>
                <c:pt idx="436">
                  <c:v>24685.898474037451</c:v>
                </c:pt>
                <c:pt idx="437">
                  <c:v>18003.58484234726</c:v>
                </c:pt>
                <c:pt idx="438">
                  <c:v>32489.49022504114</c:v>
                </c:pt>
                <c:pt idx="439">
                  <c:v>69143.579811757605</c:v>
                </c:pt>
                <c:pt idx="440">
                  <c:v>14634.19260553903</c:v>
                </c:pt>
                <c:pt idx="441">
                  <c:v>20836.562080831762</c:v>
                </c:pt>
                <c:pt idx="442">
                  <c:v>18887.881782732871</c:v>
                </c:pt>
                <c:pt idx="443">
                  <c:v>31280.604112173049</c:v>
                </c:pt>
                <c:pt idx="444">
                  <c:v>11862.728878332409</c:v>
                </c:pt>
                <c:pt idx="445">
                  <c:v>13315.622725513629</c:v>
                </c:pt>
                <c:pt idx="446">
                  <c:v>34536.198087386532</c:v>
                </c:pt>
                <c:pt idx="447">
                  <c:v>20433.290542413321</c:v>
                </c:pt>
                <c:pt idx="448">
                  <c:v>36908.886630340698</c:v>
                </c:pt>
                <c:pt idx="449">
                  <c:v>17586.66721948464</c:v>
                </c:pt>
                <c:pt idx="450">
                  <c:v>32634.7408150419</c:v>
                </c:pt>
                <c:pt idx="451">
                  <c:v>13262.56983736939</c:v>
                </c:pt>
                <c:pt idx="452">
                  <c:v>52782.897839292244</c:v>
                </c:pt>
                <c:pt idx="453">
                  <c:v>21950.69661367737</c:v>
                </c:pt>
                <c:pt idx="454">
                  <c:v>30890.35569932446</c:v>
                </c:pt>
                <c:pt idx="455">
                  <c:v>25350.95549078703</c:v>
                </c:pt>
                <c:pt idx="456">
                  <c:v>29211.134167708151</c:v>
                </c:pt>
                <c:pt idx="457">
                  <c:v>27236.34183546012</c:v>
                </c:pt>
                <c:pt idx="458">
                  <c:v>21697.068966400409</c:v>
                </c:pt>
                <c:pt idx="459">
                  <c:v>40600.968242203722</c:v>
                </c:pt>
                <c:pt idx="460">
                  <c:v>62085.34262890747</c:v>
                </c:pt>
                <c:pt idx="461">
                  <c:v>85840.211307824342</c:v>
                </c:pt>
                <c:pt idx="462">
                  <c:v>26210.639161011972</c:v>
                </c:pt>
                <c:pt idx="463">
                  <c:v>20716.12246697829</c:v>
                </c:pt>
                <c:pt idx="464">
                  <c:v>23905.766776182911</c:v>
                </c:pt>
                <c:pt idx="465">
                  <c:v>36645.926694189002</c:v>
                </c:pt>
                <c:pt idx="466">
                  <c:v>34130.602275236379</c:v>
                </c:pt>
                <c:pt idx="467">
                  <c:v>30675.207484481041</c:v>
                </c:pt>
                <c:pt idx="468">
                  <c:v>43862.67681915003</c:v>
                </c:pt>
                <c:pt idx="469">
                  <c:v>33672.336906272278</c:v>
                </c:pt>
                <c:pt idx="470">
                  <c:v>45738.2736342063</c:v>
                </c:pt>
                <c:pt idx="471">
                  <c:v>24940.61960468598</c:v>
                </c:pt>
                <c:pt idx="472">
                  <c:v>27500.613108384819</c:v>
                </c:pt>
                <c:pt idx="473">
                  <c:v>31598.7927801357</c:v>
                </c:pt>
                <c:pt idx="474">
                  <c:v>35326.7309137954</c:v>
                </c:pt>
                <c:pt idx="475">
                  <c:v>34155.767927152883</c:v>
                </c:pt>
                <c:pt idx="476">
                  <c:v>39690.68658616209</c:v>
                </c:pt>
                <c:pt idx="477">
                  <c:v>31275.730122833691</c:v>
                </c:pt>
                <c:pt idx="478">
                  <c:v>33805.480181560037</c:v>
                </c:pt>
                <c:pt idx="479">
                  <c:v>40977.36817536415</c:v>
                </c:pt>
                <c:pt idx="480">
                  <c:v>44381.609014852758</c:v>
                </c:pt>
                <c:pt idx="481">
                  <c:v>39698.117602530081</c:v>
                </c:pt>
                <c:pt idx="482">
                  <c:v>29711.291017907719</c:v>
                </c:pt>
                <c:pt idx="483">
                  <c:v>25696.6586972853</c:v>
                </c:pt>
                <c:pt idx="484">
                  <c:v>40815.573204682732</c:v>
                </c:pt>
                <c:pt idx="485">
                  <c:v>33733.526991198742</c:v>
                </c:pt>
                <c:pt idx="486">
                  <c:v>32741.479109076681</c:v>
                </c:pt>
                <c:pt idx="487">
                  <c:v>23821.500134338228</c:v>
                </c:pt>
                <c:pt idx="488">
                  <c:v>37421.610189354709</c:v>
                </c:pt>
                <c:pt idx="489">
                  <c:v>31933.35474772918</c:v>
                </c:pt>
                <c:pt idx="490">
                  <c:v>1251.8294031699741</c:v>
                </c:pt>
                <c:pt idx="491">
                  <c:v>4600.8745869916838</c:v>
                </c:pt>
                <c:pt idx="492">
                  <c:v>200.91056095917031</c:v>
                </c:pt>
                <c:pt idx="493">
                  <c:v>6722.8982838419724</c:v>
                </c:pt>
                <c:pt idx="494">
                  <c:v>16873.33103833476</c:v>
                </c:pt>
                <c:pt idx="495">
                  <c:v>78736.964316564801</c:v>
                </c:pt>
                <c:pt idx="496">
                  <c:v>166673.51612384061</c:v>
                </c:pt>
                <c:pt idx="497">
                  <c:v>27253.35836264582</c:v>
                </c:pt>
                <c:pt idx="498">
                  <c:v>5889.6128509469618</c:v>
                </c:pt>
                <c:pt idx="499">
                  <c:v>68865.489136746823</c:v>
                </c:pt>
                <c:pt idx="500">
                  <c:v>10686.06593373605</c:v>
                </c:pt>
                <c:pt idx="501">
                  <c:v>28132.81288140329</c:v>
                </c:pt>
                <c:pt idx="502">
                  <c:v>59755.7333490936</c:v>
                </c:pt>
                <c:pt idx="503">
                  <c:v>45177.553475477442</c:v>
                </c:pt>
                <c:pt idx="504">
                  <c:v>52869.32798221508</c:v>
                </c:pt>
                <c:pt idx="505">
                  <c:v>61011.388519932021</c:v>
                </c:pt>
              </c:numCache>
            </c:numRef>
          </c:yVal>
          <c:smooth val="0"/>
        </c:ser>
        <c:dLbls>
          <c:showLegendKey val="0"/>
          <c:showVal val="0"/>
          <c:showCatName val="0"/>
          <c:showSerName val="0"/>
          <c:showPercent val="0"/>
          <c:showBubbleSize val="0"/>
        </c:dLbls>
        <c:axId val="180101888"/>
        <c:axId val="180103424"/>
      </c:scatterChart>
      <c:valAx>
        <c:axId val="180101888"/>
        <c:scaling>
          <c:orientation val="minMax"/>
          <c:max val="105"/>
          <c:min val="0"/>
        </c:scaling>
        <c:delete val="0"/>
        <c:axPos val="b"/>
        <c:numFmt formatCode="General" sourceLinked="1"/>
        <c:majorTickMark val="out"/>
        <c:minorTickMark val="none"/>
        <c:tickLblPos val="nextTo"/>
        <c:crossAx val="180103424"/>
        <c:crosses val="autoZero"/>
        <c:crossBetween val="midCat"/>
      </c:valAx>
      <c:valAx>
        <c:axId val="180103424"/>
        <c:scaling>
          <c:orientation val="minMax"/>
        </c:scaling>
        <c:delete val="0"/>
        <c:axPos val="l"/>
        <c:majorGridlines/>
        <c:numFmt formatCode="General" sourceLinked="1"/>
        <c:majorTickMark val="out"/>
        <c:minorTickMark val="none"/>
        <c:tickLblPos val="nextTo"/>
        <c:crossAx val="180101888"/>
        <c:crosses val="autoZero"/>
        <c:crossBetween val="midCat"/>
      </c:valAx>
    </c:plotArea>
    <c:plotVisOnly val="1"/>
    <c:dispBlanksAs val="gap"/>
    <c:showDLblsOverMax val="0"/>
  </c:chart>
  <c:spPr>
    <a:ln w="28575">
      <a:solidFill>
        <a:sysClr val="windowText" lastClr="000000"/>
      </a:solidFill>
    </a:ln>
  </c:spPr>
  <c:txPr>
    <a:bodyPr/>
    <a:lstStyle/>
    <a:p>
      <a:pPr>
        <a:defRPr sz="16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dirty="0"/>
              <a:t>World--Total GHG Emissions by Sector </a:t>
            </a:r>
            <a:r>
              <a:rPr lang="en-US" dirty="0" smtClean="0"/>
              <a:t>(billion tonnes</a:t>
            </a:r>
            <a:r>
              <a:rPr lang="en-US" baseline="0" dirty="0" smtClean="0"/>
              <a:t> </a:t>
            </a:r>
            <a:r>
              <a:rPr lang="en-US" dirty="0" smtClean="0"/>
              <a:t>CO2eq</a:t>
            </a:r>
            <a:r>
              <a:rPr lang="en-US" dirty="0"/>
              <a:t>) and Share of Agriculture and Land-use Change &amp; Forestry in Total Emissions (%) (1990-2012)</a:t>
            </a:r>
          </a:p>
        </c:rich>
      </c:tx>
      <c:overlay val="0"/>
      <c:spPr>
        <a:noFill/>
        <a:ln>
          <a:noFill/>
        </a:ln>
        <a:effectLst/>
      </c:spPr>
    </c:title>
    <c:autoTitleDeleted val="0"/>
    <c:plotArea>
      <c:layout>
        <c:manualLayout>
          <c:layoutTarget val="inner"/>
          <c:xMode val="edge"/>
          <c:yMode val="edge"/>
          <c:x val="8.0463171077025095E-2"/>
          <c:y val="0.124356223623246"/>
          <c:w val="0.84546188267419198"/>
          <c:h val="0.63002607332404903"/>
        </c:manualLayout>
      </c:layout>
      <c:areaChart>
        <c:grouping val="stacked"/>
        <c:varyColors val="0"/>
        <c:ser>
          <c:idx val="0"/>
          <c:order val="0"/>
          <c:tx>
            <c:strRef>
              <c:f>'Emission data'!$B$2</c:f>
              <c:strCache>
                <c:ptCount val="1"/>
                <c:pt idx="0">
                  <c:v>Energy (MtCO2e)</c:v>
                </c:pt>
              </c:strCache>
            </c:strRef>
          </c:tx>
          <c:spPr>
            <a:solidFill>
              <a:schemeClr val="accent2">
                <a:lumMod val="20000"/>
                <a:lumOff val="80000"/>
              </a:schemeClr>
            </a:solidFill>
            <a:ln>
              <a:noFill/>
            </a:ln>
            <a:effectLst/>
          </c:spPr>
          <c:cat>
            <c:numRef>
              <c:f>'Emission data'!$C$1:$Y$1</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'Emission data'!$C$2:$Y$2</c:f>
              <c:numCache>
                <c:formatCode>General</c:formatCode>
                <c:ptCount val="23"/>
                <c:pt idx="0">
                  <c:v>22715.022700000001</c:v>
                </c:pt>
                <c:pt idx="1">
                  <c:v>22928.3596</c:v>
                </c:pt>
                <c:pt idx="2">
                  <c:v>22769.6459</c:v>
                </c:pt>
                <c:pt idx="3">
                  <c:v>22851.3859999999</c:v>
                </c:pt>
                <c:pt idx="4">
                  <c:v>22940.435600000001</c:v>
                </c:pt>
                <c:pt idx="5">
                  <c:v>23456.795899999899</c:v>
                </c:pt>
                <c:pt idx="6">
                  <c:v>24034.754000000001</c:v>
                </c:pt>
                <c:pt idx="7">
                  <c:v>24239.7347999999</c:v>
                </c:pt>
                <c:pt idx="8">
                  <c:v>24322.752199999999</c:v>
                </c:pt>
                <c:pt idx="9">
                  <c:v>24436.383799999901</c:v>
                </c:pt>
                <c:pt idx="10">
                  <c:v>25252.214399999899</c:v>
                </c:pt>
                <c:pt idx="11">
                  <c:v>25524.7984</c:v>
                </c:pt>
                <c:pt idx="12">
                  <c:v>25915.752400000001</c:v>
                </c:pt>
                <c:pt idx="13">
                  <c:v>27027.415400000009</c:v>
                </c:pt>
                <c:pt idx="14">
                  <c:v>28172.185799999901</c:v>
                </c:pt>
                <c:pt idx="15">
                  <c:v>29099.0753</c:v>
                </c:pt>
                <c:pt idx="16">
                  <c:v>29913.749599999901</c:v>
                </c:pt>
                <c:pt idx="17">
                  <c:v>30878.806799999998</c:v>
                </c:pt>
                <c:pt idx="18">
                  <c:v>31144.580699999999</c:v>
                </c:pt>
                <c:pt idx="19">
                  <c:v>30723.482399999899</c:v>
                </c:pt>
                <c:pt idx="20">
                  <c:v>32183.9107</c:v>
                </c:pt>
                <c:pt idx="21">
                  <c:v>33061.580699999897</c:v>
                </c:pt>
                <c:pt idx="22">
                  <c:v>33563.7936999999</c:v>
                </c:pt>
              </c:numCache>
            </c:numRef>
          </c:val>
        </c:ser>
        <c:ser>
          <c:idx val="1"/>
          <c:order val="1"/>
          <c:tx>
            <c:strRef>
              <c:f>'Emission data'!$B$3</c:f>
              <c:strCache>
                <c:ptCount val="1"/>
                <c:pt idx="0">
                  <c:v>Industrial Processes (MtCO2e)</c:v>
                </c:pt>
              </c:strCache>
            </c:strRef>
          </c:tx>
          <c:spPr>
            <a:solidFill>
              <a:schemeClr val="tx1">
                <a:lumMod val="50000"/>
                <a:lumOff val="50000"/>
              </a:schemeClr>
            </a:solidFill>
            <a:ln>
              <a:noFill/>
            </a:ln>
            <a:effectLst/>
          </c:spPr>
          <c:cat>
            <c:numRef>
              <c:f>'Emission data'!$C$1:$Y$1</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'Emission data'!$C$3:$Y$3</c:f>
              <c:numCache>
                <c:formatCode>General</c:formatCode>
                <c:ptCount val="23"/>
                <c:pt idx="0">
                  <c:v>1114.8172999999999</c:v>
                </c:pt>
                <c:pt idx="1">
                  <c:v>1132.54799999999</c:v>
                </c:pt>
                <c:pt idx="2">
                  <c:v>1161.57139999999</c:v>
                </c:pt>
                <c:pt idx="3">
                  <c:v>1195.69849999999</c:v>
                </c:pt>
                <c:pt idx="4">
                  <c:v>1240.76979999999</c:v>
                </c:pt>
                <c:pt idx="5">
                  <c:v>1283.8992000000001</c:v>
                </c:pt>
                <c:pt idx="6">
                  <c:v>1323.1876999999999</c:v>
                </c:pt>
                <c:pt idx="7">
                  <c:v>1360.57069999999</c:v>
                </c:pt>
                <c:pt idx="8">
                  <c:v>1375.7818</c:v>
                </c:pt>
                <c:pt idx="9">
                  <c:v>1422.3880999999899</c:v>
                </c:pt>
                <c:pt idx="10">
                  <c:v>1469.26699999999</c:v>
                </c:pt>
                <c:pt idx="11">
                  <c:v>1541.5165</c:v>
                </c:pt>
                <c:pt idx="12">
                  <c:v>1626.2407000000001</c:v>
                </c:pt>
                <c:pt idx="13">
                  <c:v>1747.0735999999999</c:v>
                </c:pt>
                <c:pt idx="14">
                  <c:v>1856.7652</c:v>
                </c:pt>
                <c:pt idx="15">
                  <c:v>1970.0505000000001</c:v>
                </c:pt>
                <c:pt idx="16">
                  <c:v>2115.5607999999902</c:v>
                </c:pt>
                <c:pt idx="17">
                  <c:v>2223.9231</c:v>
                </c:pt>
                <c:pt idx="18">
                  <c:v>2256.5182999999902</c:v>
                </c:pt>
                <c:pt idx="19">
                  <c:v>2361.238499999999</c:v>
                </c:pt>
                <c:pt idx="20">
                  <c:v>2493.2311999999902</c:v>
                </c:pt>
                <c:pt idx="21">
                  <c:v>2714.1971999999901</c:v>
                </c:pt>
                <c:pt idx="22">
                  <c:v>2665.7197000000001</c:v>
                </c:pt>
              </c:numCache>
            </c:numRef>
          </c:val>
        </c:ser>
        <c:ser>
          <c:idx val="2"/>
          <c:order val="2"/>
          <c:tx>
            <c:strRef>
              <c:f>'Emission data'!$B$4</c:f>
              <c:strCache>
                <c:ptCount val="1"/>
                <c:pt idx="0">
                  <c:v>Agriculture (MtCO2e)</c:v>
                </c:pt>
              </c:strCache>
            </c:strRef>
          </c:tx>
          <c:spPr>
            <a:solidFill>
              <a:srgbClr val="92D050"/>
            </a:solidFill>
            <a:ln>
              <a:noFill/>
            </a:ln>
            <a:effectLst/>
          </c:spPr>
          <c:cat>
            <c:numRef>
              <c:f>'Emission data'!$C$1:$Y$1</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'Emission data'!$C$4:$Y$4</c:f>
              <c:numCache>
                <c:formatCode>General</c:formatCode>
                <c:ptCount val="23"/>
                <c:pt idx="0">
                  <c:v>4010.8373999999999</c:v>
                </c:pt>
                <c:pt idx="1">
                  <c:v>4011.6884999999888</c:v>
                </c:pt>
                <c:pt idx="2">
                  <c:v>4429.9611000000004</c:v>
                </c:pt>
                <c:pt idx="3">
                  <c:v>4468.8391000000001</c:v>
                </c:pt>
                <c:pt idx="4">
                  <c:v>4498.9234999999999</c:v>
                </c:pt>
                <c:pt idx="5">
                  <c:v>4544.1313999999902</c:v>
                </c:pt>
                <c:pt idx="6">
                  <c:v>4553.3788999999997</c:v>
                </c:pt>
                <c:pt idx="7">
                  <c:v>4537.2685999999903</c:v>
                </c:pt>
                <c:pt idx="8">
                  <c:v>4571.9286000000002</c:v>
                </c:pt>
                <c:pt idx="9">
                  <c:v>4620.3011999999999</c:v>
                </c:pt>
                <c:pt idx="10">
                  <c:v>4620.9088999999894</c:v>
                </c:pt>
                <c:pt idx="11">
                  <c:v>4647.82329999999</c:v>
                </c:pt>
                <c:pt idx="12">
                  <c:v>4700.7200999999914</c:v>
                </c:pt>
                <c:pt idx="13">
                  <c:v>4726.2268000000004</c:v>
                </c:pt>
                <c:pt idx="14">
                  <c:v>4811.5798999999997</c:v>
                </c:pt>
                <c:pt idx="15">
                  <c:v>4870.4215999999997</c:v>
                </c:pt>
                <c:pt idx="16">
                  <c:v>4950.1569</c:v>
                </c:pt>
                <c:pt idx="17">
                  <c:v>5051.1370000000006</c:v>
                </c:pt>
                <c:pt idx="18">
                  <c:v>5126.2733999999991</c:v>
                </c:pt>
                <c:pt idx="19">
                  <c:v>5184.9427000000014</c:v>
                </c:pt>
                <c:pt idx="20">
                  <c:v>5213.4768999999897</c:v>
                </c:pt>
                <c:pt idx="21">
                  <c:v>5303.6217999999999</c:v>
                </c:pt>
                <c:pt idx="22">
                  <c:v>5354.8918000000003</c:v>
                </c:pt>
              </c:numCache>
            </c:numRef>
          </c:val>
        </c:ser>
        <c:ser>
          <c:idx val="3"/>
          <c:order val="3"/>
          <c:tx>
            <c:strRef>
              <c:f>'Emission data'!$B$5</c:f>
              <c:strCache>
                <c:ptCount val="1"/>
                <c:pt idx="0">
                  <c:v>Waste (MtCO2e)</c:v>
                </c:pt>
              </c:strCache>
            </c:strRef>
          </c:tx>
          <c:spPr>
            <a:solidFill>
              <a:srgbClr val="C00000"/>
            </a:solidFill>
            <a:ln>
              <a:noFill/>
            </a:ln>
            <a:effectLst/>
          </c:spPr>
          <c:cat>
            <c:numRef>
              <c:f>'Emission data'!$C$1:$Y$1</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'Emission data'!$C$5:$Y$5</c:f>
              <c:numCache>
                <c:formatCode>General</c:formatCode>
                <c:ptCount val="23"/>
                <c:pt idx="0">
                  <c:v>1146.7727</c:v>
                </c:pt>
                <c:pt idx="1">
                  <c:v>1162.3359</c:v>
                </c:pt>
                <c:pt idx="2">
                  <c:v>1177.8972000000001</c:v>
                </c:pt>
                <c:pt idx="3">
                  <c:v>1193.4588999999901</c:v>
                </c:pt>
                <c:pt idx="4">
                  <c:v>1209.0207</c:v>
                </c:pt>
                <c:pt idx="5">
                  <c:v>1224.5829000000001</c:v>
                </c:pt>
                <c:pt idx="6">
                  <c:v>1239.20469999999</c:v>
                </c:pt>
                <c:pt idx="7">
                  <c:v>1253.8268</c:v>
                </c:pt>
                <c:pt idx="8">
                  <c:v>1268.44929999999</c:v>
                </c:pt>
                <c:pt idx="9">
                  <c:v>1283.0717</c:v>
                </c:pt>
                <c:pt idx="10">
                  <c:v>1297.6938</c:v>
                </c:pt>
                <c:pt idx="11">
                  <c:v>1313.5202999999899</c:v>
                </c:pt>
                <c:pt idx="12">
                  <c:v>1329.348</c:v>
                </c:pt>
                <c:pt idx="13">
                  <c:v>1345.1744999999901</c:v>
                </c:pt>
                <c:pt idx="14">
                  <c:v>1361.00159999999</c:v>
                </c:pt>
                <c:pt idx="15">
                  <c:v>1376.82969999999</c:v>
                </c:pt>
                <c:pt idx="16">
                  <c:v>1395.2820999999999</c:v>
                </c:pt>
                <c:pt idx="17">
                  <c:v>1413.7371000000001</c:v>
                </c:pt>
                <c:pt idx="18">
                  <c:v>1432.1905999999899</c:v>
                </c:pt>
                <c:pt idx="19">
                  <c:v>1450.6445000000001</c:v>
                </c:pt>
                <c:pt idx="20">
                  <c:v>1469.0996</c:v>
                </c:pt>
                <c:pt idx="21">
                  <c:v>1480.9983999999999</c:v>
                </c:pt>
                <c:pt idx="22">
                  <c:v>1492.89849999999</c:v>
                </c:pt>
              </c:numCache>
            </c:numRef>
          </c:val>
        </c:ser>
        <c:ser>
          <c:idx val="4"/>
          <c:order val="4"/>
          <c:tx>
            <c:strRef>
              <c:f>'Emission data'!$B$6</c:f>
              <c:strCache>
                <c:ptCount val="1"/>
                <c:pt idx="0">
                  <c:v>Land-Use Change and Forestry (MtCO2)</c:v>
                </c:pt>
              </c:strCache>
            </c:strRef>
          </c:tx>
          <c:spPr>
            <a:solidFill>
              <a:srgbClr val="FFC000"/>
            </a:solidFill>
            <a:ln>
              <a:noFill/>
            </a:ln>
            <a:effectLst/>
          </c:spPr>
          <c:cat>
            <c:numRef>
              <c:f>'Emission data'!$C$1:$Y$1</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'Emission data'!$C$6:$Y$6</c:f>
              <c:numCache>
                <c:formatCode>General</c:formatCode>
                <c:ptCount val="23"/>
                <c:pt idx="0">
                  <c:v>3335.4162000000001</c:v>
                </c:pt>
                <c:pt idx="1">
                  <c:v>2519.5886</c:v>
                </c:pt>
                <c:pt idx="2">
                  <c:v>2692.6120000000001</c:v>
                </c:pt>
                <c:pt idx="3">
                  <c:v>2705.3294999999998</c:v>
                </c:pt>
                <c:pt idx="4">
                  <c:v>2718.69649999999</c:v>
                </c:pt>
                <c:pt idx="5">
                  <c:v>2741.218699999999</c:v>
                </c:pt>
                <c:pt idx="6">
                  <c:v>2743.2374999999902</c:v>
                </c:pt>
                <c:pt idx="7">
                  <c:v>2894.8762999999999</c:v>
                </c:pt>
                <c:pt idx="8">
                  <c:v>2973.789499999999</c:v>
                </c:pt>
                <c:pt idx="9">
                  <c:v>2848.35</c:v>
                </c:pt>
                <c:pt idx="10">
                  <c:v>2778.8029999999999</c:v>
                </c:pt>
                <c:pt idx="11">
                  <c:v>3093.4434999999899</c:v>
                </c:pt>
                <c:pt idx="12">
                  <c:v>3255.9108999999999</c:v>
                </c:pt>
                <c:pt idx="13">
                  <c:v>3282.15559999999</c:v>
                </c:pt>
                <c:pt idx="14">
                  <c:v>3218.5735999999902</c:v>
                </c:pt>
                <c:pt idx="15">
                  <c:v>3203.9685999999901</c:v>
                </c:pt>
                <c:pt idx="16">
                  <c:v>2869.5823999999898</c:v>
                </c:pt>
                <c:pt idx="17">
                  <c:v>2760.9205999999899</c:v>
                </c:pt>
                <c:pt idx="18">
                  <c:v>2827.6975000000002</c:v>
                </c:pt>
                <c:pt idx="19">
                  <c:v>2745.8805000000002</c:v>
                </c:pt>
                <c:pt idx="20">
                  <c:v>2759.89319999999</c:v>
                </c:pt>
                <c:pt idx="21">
                  <c:v>2695.3762999999999</c:v>
                </c:pt>
                <c:pt idx="22">
                  <c:v>2763.3047999999999</c:v>
                </c:pt>
              </c:numCache>
            </c:numRef>
          </c:val>
        </c:ser>
        <c:ser>
          <c:idx val="5"/>
          <c:order val="5"/>
          <c:tx>
            <c:strRef>
              <c:f>'Emission data'!$B$7</c:f>
              <c:strCache>
                <c:ptCount val="1"/>
                <c:pt idx="0">
                  <c:v>Bunker Fuels (MtCO2)</c:v>
                </c:pt>
              </c:strCache>
            </c:strRef>
          </c:tx>
          <c:spPr>
            <a:solidFill>
              <a:srgbClr val="0070C0"/>
            </a:solidFill>
            <a:ln>
              <a:noFill/>
            </a:ln>
            <a:effectLst/>
          </c:spPr>
          <c:cat>
            <c:numRef>
              <c:f>'Emission data'!$C$1:$Y$1</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'Emission data'!$C$7:$Y$7</c:f>
              <c:numCache>
                <c:formatCode>General</c:formatCode>
                <c:ptCount val="23"/>
                <c:pt idx="0">
                  <c:v>591.17999999999904</c:v>
                </c:pt>
                <c:pt idx="1">
                  <c:v>600.03</c:v>
                </c:pt>
                <c:pt idx="2">
                  <c:v>632.87</c:v>
                </c:pt>
                <c:pt idx="3">
                  <c:v>627.28</c:v>
                </c:pt>
                <c:pt idx="4">
                  <c:v>648.99</c:v>
                </c:pt>
                <c:pt idx="5">
                  <c:v>669.71</c:v>
                </c:pt>
                <c:pt idx="6">
                  <c:v>688.08</c:v>
                </c:pt>
                <c:pt idx="7">
                  <c:v>712.42999999999893</c:v>
                </c:pt>
                <c:pt idx="8">
                  <c:v>732.43</c:v>
                </c:pt>
                <c:pt idx="9">
                  <c:v>762.9599999999989</c:v>
                </c:pt>
                <c:pt idx="10">
                  <c:v>789.34999999999889</c:v>
                </c:pt>
                <c:pt idx="11">
                  <c:v>758.98999999999899</c:v>
                </c:pt>
                <c:pt idx="12">
                  <c:v>790.79</c:v>
                </c:pt>
                <c:pt idx="13">
                  <c:v>793.54</c:v>
                </c:pt>
                <c:pt idx="14">
                  <c:v>867.42999999999893</c:v>
                </c:pt>
                <c:pt idx="15">
                  <c:v>921.27999999999895</c:v>
                </c:pt>
                <c:pt idx="16">
                  <c:v>966.8</c:v>
                </c:pt>
                <c:pt idx="17">
                  <c:v>1006.52</c:v>
                </c:pt>
                <c:pt idx="18">
                  <c:v>1020.71</c:v>
                </c:pt>
                <c:pt idx="19">
                  <c:v>965.53</c:v>
                </c:pt>
                <c:pt idx="20">
                  <c:v>1023.83999999999</c:v>
                </c:pt>
                <c:pt idx="21">
                  <c:v>1053.5999999999999</c:v>
                </c:pt>
                <c:pt idx="22">
                  <c:v>1004.28999999999</c:v>
                </c:pt>
              </c:numCache>
            </c:numRef>
          </c:val>
        </c:ser>
        <c:dLbls>
          <c:showLegendKey val="0"/>
          <c:showVal val="0"/>
          <c:showCatName val="0"/>
          <c:showSerName val="0"/>
          <c:showPercent val="0"/>
          <c:showBubbleSize val="0"/>
        </c:dLbls>
        <c:axId val="167608320"/>
        <c:axId val="167609856"/>
      </c:areaChart>
      <c:lineChart>
        <c:grouping val="standard"/>
        <c:varyColors val="0"/>
        <c:ser>
          <c:idx val="6"/>
          <c:order val="6"/>
          <c:tx>
            <c:strRef>
              <c:f>'Emission data'!$B$8</c:f>
              <c:strCache>
                <c:ptCount val="1"/>
                <c:pt idx="0">
                  <c:v>Share of Agriculture (%)</c:v>
                </c:pt>
              </c:strCache>
            </c:strRef>
          </c:tx>
          <c:spPr>
            <a:ln w="28575" cap="rnd">
              <a:solidFill>
                <a:schemeClr val="tx1"/>
              </a:solidFill>
              <a:prstDash val="sysDash"/>
              <a:round/>
            </a:ln>
            <a:effectLst/>
          </c:spPr>
          <c:marker>
            <c:symbol val="none"/>
          </c:marker>
          <c:cat>
            <c:numRef>
              <c:f>'Emission data'!$C$1:$Y$1</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'Emission data'!$C$8:$Y$8</c:f>
              <c:numCache>
                <c:formatCode>General</c:formatCode>
                <c:ptCount val="23"/>
                <c:pt idx="0">
                  <c:v>12.18579254413943</c:v>
                </c:pt>
                <c:pt idx="1">
                  <c:v>12.39914764880089</c:v>
                </c:pt>
                <c:pt idx="2">
                  <c:v>13.479448449961801</c:v>
                </c:pt>
                <c:pt idx="3">
                  <c:v>13.52472665691589</c:v>
                </c:pt>
                <c:pt idx="4">
                  <c:v>13.527815714255521</c:v>
                </c:pt>
                <c:pt idx="5">
                  <c:v>13.396480266804909</c:v>
                </c:pt>
                <c:pt idx="6">
                  <c:v>13.166964312266209</c:v>
                </c:pt>
                <c:pt idx="7">
                  <c:v>12.96410342836894</c:v>
                </c:pt>
                <c:pt idx="8">
                  <c:v>12.97180183019548</c:v>
                </c:pt>
                <c:pt idx="9">
                  <c:v>13.061492653525081</c:v>
                </c:pt>
                <c:pt idx="10">
                  <c:v>12.76203778504313</c:v>
                </c:pt>
                <c:pt idx="11">
                  <c:v>12.60252631690831</c:v>
                </c:pt>
                <c:pt idx="12">
                  <c:v>12.49567991499644</c:v>
                </c:pt>
                <c:pt idx="13">
                  <c:v>12.14294507973788</c:v>
                </c:pt>
                <c:pt idx="14">
                  <c:v>11.94309795480398</c:v>
                </c:pt>
                <c:pt idx="15">
                  <c:v>11.752486823894079</c:v>
                </c:pt>
                <c:pt idx="16">
                  <c:v>11.72713615795541</c:v>
                </c:pt>
                <c:pt idx="17">
                  <c:v>11.65600969521098</c:v>
                </c:pt>
                <c:pt idx="18">
                  <c:v>11.701691134036899</c:v>
                </c:pt>
                <c:pt idx="19">
                  <c:v>11.93814766519511</c:v>
                </c:pt>
                <c:pt idx="20">
                  <c:v>11.54868915694518</c:v>
                </c:pt>
                <c:pt idx="21">
                  <c:v>11.45258788034937</c:v>
                </c:pt>
                <c:pt idx="22">
                  <c:v>11.431109835791441</c:v>
                </c:pt>
              </c:numCache>
            </c:numRef>
          </c:val>
          <c:smooth val="0"/>
        </c:ser>
        <c:ser>
          <c:idx val="7"/>
          <c:order val="7"/>
          <c:tx>
            <c:strRef>
              <c:f>'Emission data'!$B$9</c:f>
              <c:strCache>
                <c:ptCount val="1"/>
                <c:pt idx="0">
                  <c:v>Share of Land-Use Change and Forestry  (%)</c:v>
                </c:pt>
              </c:strCache>
            </c:strRef>
          </c:tx>
          <c:spPr>
            <a:ln w="28575" cap="rnd">
              <a:solidFill>
                <a:srgbClr val="FF0000"/>
              </a:solidFill>
              <a:prstDash val="sysDash"/>
              <a:round/>
            </a:ln>
            <a:effectLst/>
          </c:spPr>
          <c:marker>
            <c:symbol val="none"/>
          </c:marker>
          <c:cat>
            <c:numRef>
              <c:f>'Emission data'!$C$1:$Y$1</c:f>
              <c:numCache>
                <c:formatCode>General</c:formatCod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numCache>
            </c:numRef>
          </c:cat>
          <c:val>
            <c:numRef>
              <c:f>'Emission data'!$C$9:$Y$9</c:f>
              <c:numCache>
                <c:formatCode>General</c:formatCode>
                <c:ptCount val="23"/>
                <c:pt idx="0">
                  <c:v>10.13371668010323</c:v>
                </c:pt>
                <c:pt idx="1">
                  <c:v>7.7874319169186723</c:v>
                </c:pt>
                <c:pt idx="2">
                  <c:v>8.1930571917998378</c:v>
                </c:pt>
                <c:pt idx="3">
                  <c:v>8.1875496489437136</c:v>
                </c:pt>
                <c:pt idx="4">
                  <c:v>8.1748501024725861</c:v>
                </c:pt>
                <c:pt idx="5">
                  <c:v>8.0813425028921184</c:v>
                </c:pt>
                <c:pt idx="6">
                  <c:v>7.9325949049771038</c:v>
                </c:pt>
                <c:pt idx="7">
                  <c:v>8.2713806640263829</c:v>
                </c:pt>
                <c:pt idx="8">
                  <c:v>8.4374476186518077</c:v>
                </c:pt>
                <c:pt idx="9">
                  <c:v>8.0522245172388676</c:v>
                </c:pt>
                <c:pt idx="10">
                  <c:v>7.6745050921023976</c:v>
                </c:pt>
                <c:pt idx="11">
                  <c:v>8.3878410607001523</c:v>
                </c:pt>
                <c:pt idx="12">
                  <c:v>8.6550187147173574</c:v>
                </c:pt>
                <c:pt idx="13">
                  <c:v>8.4327386053403099</c:v>
                </c:pt>
                <c:pt idx="14">
                  <c:v>7.9890058106581501</c:v>
                </c:pt>
                <c:pt idx="15">
                  <c:v>7.7312811596577671</c:v>
                </c:pt>
                <c:pt idx="16">
                  <c:v>6.7981650281170554</c:v>
                </c:pt>
                <c:pt idx="17">
                  <c:v>6.3711036309859717</c:v>
                </c:pt>
                <c:pt idx="18">
                  <c:v>6.4547557618538889</c:v>
                </c:pt>
                <c:pt idx="19">
                  <c:v>6.3222929888848718</c:v>
                </c:pt>
                <c:pt idx="20">
                  <c:v>6.1136069622110876</c:v>
                </c:pt>
                <c:pt idx="21">
                  <c:v>5.8203686292942169</c:v>
                </c:pt>
                <c:pt idx="22">
                  <c:v>5.8988382694435906</c:v>
                </c:pt>
              </c:numCache>
            </c:numRef>
          </c:val>
          <c:smooth val="0"/>
        </c:ser>
        <c:dLbls>
          <c:showLegendKey val="0"/>
          <c:showVal val="0"/>
          <c:showCatName val="0"/>
          <c:showSerName val="0"/>
          <c:showPercent val="0"/>
          <c:showBubbleSize val="0"/>
        </c:dLbls>
        <c:marker val="1"/>
        <c:smooth val="0"/>
        <c:axId val="167622528"/>
        <c:axId val="167620608"/>
      </c:lineChart>
      <c:catAx>
        <c:axId val="1676083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67609856"/>
        <c:crosses val="autoZero"/>
        <c:auto val="1"/>
        <c:lblAlgn val="ctr"/>
        <c:lblOffset val="100"/>
        <c:noMultiLvlLbl val="0"/>
      </c:catAx>
      <c:valAx>
        <c:axId val="167609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rgbClr val="C00000"/>
                    </a:solidFill>
                    <a:latin typeface="Times New Roman" panose="02020603050405020304" pitchFamily="18" charset="0"/>
                    <a:ea typeface="+mn-ea"/>
                    <a:cs typeface="Times New Roman" panose="02020603050405020304" pitchFamily="18" charset="0"/>
                  </a:defRPr>
                </a:pPr>
                <a:r>
                  <a:rPr lang="en-US" dirty="0">
                    <a:solidFill>
                      <a:srgbClr val="C00000"/>
                    </a:solidFill>
                  </a:rPr>
                  <a:t>GHG Emissions </a:t>
                </a:r>
                <a:r>
                  <a:rPr lang="en-US" dirty="0" smtClean="0">
                    <a:solidFill>
                      <a:srgbClr val="C00000"/>
                    </a:solidFill>
                  </a:rPr>
                  <a:t>(billion tonnes CO2eq</a:t>
                </a:r>
                <a:r>
                  <a:rPr lang="en-US" dirty="0">
                    <a:solidFill>
                      <a:srgbClr val="C00000"/>
                    </a:solidFill>
                  </a:rPr>
                  <a:t>)</a:t>
                </a:r>
              </a:p>
            </c:rich>
          </c:tx>
          <c:layout>
            <c:manualLayout>
              <c:xMode val="edge"/>
              <c:yMode val="edge"/>
              <c:x val="1.18339927256488E-2"/>
              <c:y val="0.23412998111570699"/>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67608320"/>
        <c:crosses val="autoZero"/>
        <c:crossBetween val="between"/>
        <c:dispUnits>
          <c:builtInUnit val="thousands"/>
        </c:dispUnits>
      </c:valAx>
      <c:valAx>
        <c:axId val="167620608"/>
        <c:scaling>
          <c:orientation val="minMax"/>
        </c:scaling>
        <c:delete val="0"/>
        <c:axPos val="r"/>
        <c:title>
          <c:tx>
            <c:rich>
              <a:bodyPr rot="-5400000" spcFirstLastPara="1" vertOverflow="ellipsis" vert="horz" wrap="square" anchor="ctr" anchorCtr="1"/>
              <a:lstStyle/>
              <a:p>
                <a:pPr>
                  <a:defRPr sz="1400" b="1" i="0" u="none" strike="noStrike" kern="1200" baseline="0">
                    <a:solidFill>
                      <a:srgbClr val="C00000"/>
                    </a:solidFill>
                    <a:latin typeface="Times New Roman" panose="02020603050405020304" pitchFamily="18" charset="0"/>
                    <a:ea typeface="+mn-ea"/>
                    <a:cs typeface="Times New Roman" panose="02020603050405020304" pitchFamily="18" charset="0"/>
                  </a:defRPr>
                </a:pPr>
                <a:r>
                  <a:rPr lang="en-US" dirty="0">
                    <a:solidFill>
                      <a:srgbClr val="C00000"/>
                    </a:solidFill>
                  </a:rPr>
                  <a:t>% Share in Total</a:t>
                </a:r>
              </a:p>
            </c:rich>
          </c:tx>
          <c:layout>
            <c:manualLayout>
              <c:xMode val="edge"/>
              <c:yMode val="edge"/>
              <c:x val="0.95985875513349295"/>
              <c:y val="0.30871330928137197"/>
            </c:manualLayout>
          </c:layout>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67622528"/>
        <c:crosses val="max"/>
        <c:crossBetween val="between"/>
      </c:valAx>
      <c:catAx>
        <c:axId val="167622528"/>
        <c:scaling>
          <c:orientation val="minMax"/>
        </c:scaling>
        <c:delete val="1"/>
        <c:axPos val="b"/>
        <c:numFmt formatCode="General" sourceLinked="1"/>
        <c:majorTickMark val="out"/>
        <c:minorTickMark val="none"/>
        <c:tickLblPos val="nextTo"/>
        <c:crossAx val="16762060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zero"/>
    <c:showDLblsOverMax val="0"/>
  </c:chart>
  <c:spPr>
    <a:noFill/>
    <a:ln w="28575">
      <a:solidFill>
        <a:sysClr val="windowText" lastClr="000000"/>
      </a:solidFill>
    </a:ln>
    <a:effectLst/>
  </c:spPr>
  <c:txPr>
    <a:bodyPr/>
    <a:lstStyle/>
    <a:p>
      <a:pPr>
        <a:defRPr sz="1400" b="1">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sz="1600" b="1" dirty="0"/>
              <a:t>Total Cereals Yield (Hg/Ha</a:t>
            </a:r>
            <a:r>
              <a:rPr lang="en-US" sz="1600" b="1" dirty="0" smtClean="0"/>
              <a:t>)</a:t>
            </a:r>
            <a:r>
              <a:rPr lang="en-US" sz="1600" b="1" baseline="0" dirty="0" smtClean="0"/>
              <a:t> </a:t>
            </a:r>
            <a:r>
              <a:rPr lang="en-US" sz="1600" b="1" dirty="0" smtClean="0"/>
              <a:t>(1961−2013</a:t>
            </a:r>
            <a:r>
              <a:rPr lang="en-US" sz="1600" b="1" dirty="0"/>
              <a:t>) </a:t>
            </a:r>
          </a:p>
          <a:p>
            <a:pPr>
              <a:defRPr sz="16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sz="1600" b="1" dirty="0"/>
              <a:t>(Brazil, China, India, Indonesia, Africa and World)</a:t>
            </a:r>
          </a:p>
        </c:rich>
      </c:tx>
      <c:layout>
        <c:manualLayout>
          <c:xMode val="edge"/>
          <c:yMode val="edge"/>
          <c:x val="0.15107750785940766"/>
          <c:y val="3.207359218437196E-2"/>
        </c:manualLayout>
      </c:layout>
      <c:overlay val="0"/>
      <c:spPr>
        <a:noFill/>
        <a:ln>
          <a:noFill/>
        </a:ln>
        <a:effectLst/>
      </c:spPr>
    </c:title>
    <c:autoTitleDeleted val="0"/>
    <c:plotArea>
      <c:layout>
        <c:manualLayout>
          <c:layoutTarget val="inner"/>
          <c:xMode val="edge"/>
          <c:yMode val="edge"/>
          <c:x val="7.4571918973967102E-2"/>
          <c:y val="0.15650670125378299"/>
          <c:w val="0.897957048930068"/>
          <c:h val="0.69328529945429995"/>
        </c:manualLayout>
      </c:layout>
      <c:lineChart>
        <c:grouping val="standard"/>
        <c:varyColors val="0"/>
        <c:ser>
          <c:idx val="0"/>
          <c:order val="0"/>
          <c:tx>
            <c:strRef>
              <c:f>Sheet2!$A$2</c:f>
              <c:strCache>
                <c:ptCount val="1"/>
                <c:pt idx="0">
                  <c:v>Brazil</c:v>
                </c:pt>
              </c:strCache>
            </c:strRef>
          </c:tx>
          <c:spPr>
            <a:ln w="57150" cap="rnd">
              <a:solidFill>
                <a:srgbClr val="FFC000"/>
              </a:solidFill>
              <a:round/>
            </a:ln>
            <a:effectLst/>
          </c:spPr>
          <c:marker>
            <c:symbol val="none"/>
          </c:marker>
          <c:cat>
            <c:numRef>
              <c:f>Sheet2!$B$1:$BB$1</c:f>
              <c:numCache>
                <c:formatCode>General</c:formatCode>
                <c:ptCount val="53"/>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numCache>
            </c:numRef>
          </c:cat>
          <c:val>
            <c:numRef>
              <c:f>Sheet2!$B$2:$BB$2</c:f>
              <c:numCache>
                <c:formatCode>General</c:formatCode>
                <c:ptCount val="53"/>
                <c:pt idx="0">
                  <c:v>13463</c:v>
                </c:pt>
                <c:pt idx="1">
                  <c:v>13815</c:v>
                </c:pt>
                <c:pt idx="2">
                  <c:v>13224</c:v>
                </c:pt>
                <c:pt idx="3">
                  <c:v>12564</c:v>
                </c:pt>
                <c:pt idx="4">
                  <c:v>14283</c:v>
                </c:pt>
                <c:pt idx="5">
                  <c:v>13213</c:v>
                </c:pt>
                <c:pt idx="6">
                  <c:v>14022</c:v>
                </c:pt>
                <c:pt idx="7">
                  <c:v>13505</c:v>
                </c:pt>
                <c:pt idx="8">
                  <c:v>13028</c:v>
                </c:pt>
                <c:pt idx="9">
                  <c:v>14088</c:v>
                </c:pt>
                <c:pt idx="10">
                  <c:v>12908</c:v>
                </c:pt>
                <c:pt idx="11">
                  <c:v>12997</c:v>
                </c:pt>
                <c:pt idx="12">
                  <c:v>14117</c:v>
                </c:pt>
                <c:pt idx="13">
                  <c:v>14558</c:v>
                </c:pt>
                <c:pt idx="14">
                  <c:v>13588</c:v>
                </c:pt>
                <c:pt idx="15">
                  <c:v>14446</c:v>
                </c:pt>
                <c:pt idx="16">
                  <c:v>14525</c:v>
                </c:pt>
                <c:pt idx="17">
                  <c:v>12101</c:v>
                </c:pt>
                <c:pt idx="18">
                  <c:v>13013</c:v>
                </c:pt>
                <c:pt idx="19">
                  <c:v>15757</c:v>
                </c:pt>
                <c:pt idx="20">
                  <c:v>16111</c:v>
                </c:pt>
                <c:pt idx="21">
                  <c:v>15448</c:v>
                </c:pt>
                <c:pt idx="22">
                  <c:v>16146</c:v>
                </c:pt>
                <c:pt idx="23">
                  <c:v>16773</c:v>
                </c:pt>
                <c:pt idx="24">
                  <c:v>18278</c:v>
                </c:pt>
                <c:pt idx="25">
                  <c:v>16647</c:v>
                </c:pt>
                <c:pt idx="26">
                  <c:v>18821</c:v>
                </c:pt>
                <c:pt idx="27">
                  <c:v>18588</c:v>
                </c:pt>
                <c:pt idx="28">
                  <c:v>19997</c:v>
                </c:pt>
                <c:pt idx="29">
                  <c:v>17551</c:v>
                </c:pt>
                <c:pt idx="30">
                  <c:v>18507</c:v>
                </c:pt>
                <c:pt idx="31">
                  <c:v>21425</c:v>
                </c:pt>
                <c:pt idx="32">
                  <c:v>23545</c:v>
                </c:pt>
                <c:pt idx="33">
                  <c:v>22844</c:v>
                </c:pt>
                <c:pt idx="34">
                  <c:v>25132</c:v>
                </c:pt>
                <c:pt idx="35">
                  <c:v>25731</c:v>
                </c:pt>
                <c:pt idx="36">
                  <c:v>25221</c:v>
                </c:pt>
                <c:pt idx="37">
                  <c:v>25812</c:v>
                </c:pt>
                <c:pt idx="38">
                  <c:v>27209</c:v>
                </c:pt>
                <c:pt idx="39">
                  <c:v>26614</c:v>
                </c:pt>
                <c:pt idx="40">
                  <c:v>31496</c:v>
                </c:pt>
                <c:pt idx="41">
                  <c:v>28460</c:v>
                </c:pt>
                <c:pt idx="42">
                  <c:v>33853</c:v>
                </c:pt>
                <c:pt idx="43">
                  <c:v>31315</c:v>
                </c:pt>
                <c:pt idx="44">
                  <c:v>28826</c:v>
                </c:pt>
                <c:pt idx="45">
                  <c:v>32105</c:v>
                </c:pt>
                <c:pt idx="46">
                  <c:v>35531</c:v>
                </c:pt>
                <c:pt idx="47">
                  <c:v>38308</c:v>
                </c:pt>
                <c:pt idx="48">
                  <c:v>35315</c:v>
                </c:pt>
                <c:pt idx="49">
                  <c:v>40408</c:v>
                </c:pt>
                <c:pt idx="50">
                  <c:v>40375</c:v>
                </c:pt>
                <c:pt idx="51">
                  <c:v>45845</c:v>
                </c:pt>
                <c:pt idx="52">
                  <c:v>48264</c:v>
                </c:pt>
              </c:numCache>
            </c:numRef>
          </c:val>
          <c:smooth val="0"/>
        </c:ser>
        <c:ser>
          <c:idx val="1"/>
          <c:order val="1"/>
          <c:tx>
            <c:strRef>
              <c:f>Sheet2!$A$3</c:f>
              <c:strCache>
                <c:ptCount val="1"/>
                <c:pt idx="0">
                  <c:v>China</c:v>
                </c:pt>
              </c:strCache>
            </c:strRef>
          </c:tx>
          <c:spPr>
            <a:ln w="57150" cap="rnd">
              <a:solidFill>
                <a:srgbClr val="FF0000"/>
              </a:solidFill>
              <a:round/>
            </a:ln>
            <a:effectLst/>
          </c:spPr>
          <c:marker>
            <c:symbol val="none"/>
          </c:marker>
          <c:cat>
            <c:numRef>
              <c:f>Sheet2!$B$1:$BB$1</c:f>
              <c:numCache>
                <c:formatCode>General</c:formatCode>
                <c:ptCount val="53"/>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numCache>
            </c:numRef>
          </c:cat>
          <c:val>
            <c:numRef>
              <c:f>Sheet2!$B$3:$BB$3</c:f>
              <c:numCache>
                <c:formatCode>General</c:formatCode>
                <c:ptCount val="53"/>
                <c:pt idx="0">
                  <c:v>12110</c:v>
                </c:pt>
                <c:pt idx="1">
                  <c:v>13416</c:v>
                </c:pt>
                <c:pt idx="2">
                  <c:v>15069</c:v>
                </c:pt>
                <c:pt idx="3">
                  <c:v>16401</c:v>
                </c:pt>
                <c:pt idx="4">
                  <c:v>17643</c:v>
                </c:pt>
                <c:pt idx="5">
                  <c:v>18953</c:v>
                </c:pt>
                <c:pt idx="6">
                  <c:v>19522</c:v>
                </c:pt>
                <c:pt idx="7">
                  <c:v>19575</c:v>
                </c:pt>
                <c:pt idx="8">
                  <c:v>19159</c:v>
                </c:pt>
                <c:pt idx="9">
                  <c:v>21431</c:v>
                </c:pt>
                <c:pt idx="10">
                  <c:v>21871</c:v>
                </c:pt>
                <c:pt idx="11">
                  <c:v>21221</c:v>
                </c:pt>
                <c:pt idx="12">
                  <c:v>22881</c:v>
                </c:pt>
                <c:pt idx="13">
                  <c:v>24021</c:v>
                </c:pt>
                <c:pt idx="14">
                  <c:v>24928</c:v>
                </c:pt>
                <c:pt idx="15">
                  <c:v>25370</c:v>
                </c:pt>
                <c:pt idx="16">
                  <c:v>25015</c:v>
                </c:pt>
                <c:pt idx="17">
                  <c:v>28020</c:v>
                </c:pt>
                <c:pt idx="18">
                  <c:v>30419</c:v>
                </c:pt>
                <c:pt idx="19">
                  <c:v>29487</c:v>
                </c:pt>
                <c:pt idx="20">
                  <c:v>30916</c:v>
                </c:pt>
                <c:pt idx="21">
                  <c:v>34653</c:v>
                </c:pt>
                <c:pt idx="22">
                  <c:v>37244</c:v>
                </c:pt>
                <c:pt idx="23">
                  <c:v>39609</c:v>
                </c:pt>
                <c:pt idx="24">
                  <c:v>38278</c:v>
                </c:pt>
                <c:pt idx="25">
                  <c:v>38950</c:v>
                </c:pt>
                <c:pt idx="26">
                  <c:v>39783</c:v>
                </c:pt>
                <c:pt idx="27">
                  <c:v>39366</c:v>
                </c:pt>
                <c:pt idx="28">
                  <c:v>40202</c:v>
                </c:pt>
                <c:pt idx="29">
                  <c:v>43247</c:v>
                </c:pt>
                <c:pt idx="30">
                  <c:v>42327</c:v>
                </c:pt>
                <c:pt idx="31">
                  <c:v>43667</c:v>
                </c:pt>
                <c:pt idx="32">
                  <c:v>45677</c:v>
                </c:pt>
                <c:pt idx="33">
                  <c:v>45101</c:v>
                </c:pt>
                <c:pt idx="34">
                  <c:v>46637</c:v>
                </c:pt>
                <c:pt idx="35">
                  <c:v>48981</c:v>
                </c:pt>
                <c:pt idx="36">
                  <c:v>48262</c:v>
                </c:pt>
                <c:pt idx="37">
                  <c:v>49540</c:v>
                </c:pt>
                <c:pt idx="38">
                  <c:v>49471</c:v>
                </c:pt>
                <c:pt idx="39">
                  <c:v>47564</c:v>
                </c:pt>
                <c:pt idx="40">
                  <c:v>48022</c:v>
                </c:pt>
                <c:pt idx="41">
                  <c:v>48897</c:v>
                </c:pt>
                <c:pt idx="42">
                  <c:v>48777</c:v>
                </c:pt>
                <c:pt idx="43">
                  <c:v>51897</c:v>
                </c:pt>
                <c:pt idx="44">
                  <c:v>52256</c:v>
                </c:pt>
                <c:pt idx="45">
                  <c:v>54260</c:v>
                </c:pt>
                <c:pt idx="46">
                  <c:v>53198</c:v>
                </c:pt>
                <c:pt idx="47">
                  <c:v>55484</c:v>
                </c:pt>
                <c:pt idx="48">
                  <c:v>54498</c:v>
                </c:pt>
                <c:pt idx="49">
                  <c:v>55279</c:v>
                </c:pt>
                <c:pt idx="50">
                  <c:v>57034</c:v>
                </c:pt>
                <c:pt idx="51">
                  <c:v>58528</c:v>
                </c:pt>
                <c:pt idx="52">
                  <c:v>58913</c:v>
                </c:pt>
              </c:numCache>
            </c:numRef>
          </c:val>
          <c:smooth val="0"/>
        </c:ser>
        <c:ser>
          <c:idx val="2"/>
          <c:order val="2"/>
          <c:tx>
            <c:strRef>
              <c:f>Sheet2!$A$4</c:f>
              <c:strCache>
                <c:ptCount val="1"/>
                <c:pt idx="0">
                  <c:v>India</c:v>
                </c:pt>
              </c:strCache>
            </c:strRef>
          </c:tx>
          <c:spPr>
            <a:ln w="57150" cap="rnd">
              <a:solidFill>
                <a:srgbClr val="00B050"/>
              </a:solidFill>
              <a:round/>
            </a:ln>
            <a:effectLst/>
          </c:spPr>
          <c:marker>
            <c:symbol val="none"/>
          </c:marker>
          <c:cat>
            <c:numRef>
              <c:f>Sheet2!$B$1:$BB$1</c:f>
              <c:numCache>
                <c:formatCode>General</c:formatCode>
                <c:ptCount val="53"/>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numCache>
            </c:numRef>
          </c:cat>
          <c:val>
            <c:numRef>
              <c:f>Sheet2!$B$4:$BB$4</c:f>
              <c:numCache>
                <c:formatCode>General</c:formatCode>
                <c:ptCount val="53"/>
                <c:pt idx="0">
                  <c:v>9473</c:v>
                </c:pt>
                <c:pt idx="1">
                  <c:v>9297</c:v>
                </c:pt>
                <c:pt idx="2">
                  <c:v>9658</c:v>
                </c:pt>
                <c:pt idx="3">
                  <c:v>9936</c:v>
                </c:pt>
                <c:pt idx="4">
                  <c:v>8544</c:v>
                </c:pt>
                <c:pt idx="5">
                  <c:v>8642</c:v>
                </c:pt>
                <c:pt idx="6">
                  <c:v>9937</c:v>
                </c:pt>
                <c:pt idx="7">
                  <c:v>10366</c:v>
                </c:pt>
                <c:pt idx="8">
                  <c:v>10537</c:v>
                </c:pt>
                <c:pt idx="9">
                  <c:v>11348</c:v>
                </c:pt>
                <c:pt idx="10">
                  <c:v>11361</c:v>
                </c:pt>
                <c:pt idx="11">
                  <c:v>11078</c:v>
                </c:pt>
                <c:pt idx="12">
                  <c:v>11528</c:v>
                </c:pt>
                <c:pt idx="13">
                  <c:v>10745</c:v>
                </c:pt>
                <c:pt idx="14">
                  <c:v>12608</c:v>
                </c:pt>
                <c:pt idx="15">
                  <c:v>11987</c:v>
                </c:pt>
                <c:pt idx="16">
                  <c:v>13311</c:v>
                </c:pt>
                <c:pt idx="17">
                  <c:v>13702</c:v>
                </c:pt>
                <c:pt idx="18">
                  <c:v>12223</c:v>
                </c:pt>
                <c:pt idx="19">
                  <c:v>13500</c:v>
                </c:pt>
                <c:pt idx="20">
                  <c:v>13988</c:v>
                </c:pt>
                <c:pt idx="21">
                  <c:v>13464</c:v>
                </c:pt>
                <c:pt idx="22">
                  <c:v>15644</c:v>
                </c:pt>
                <c:pt idx="23">
                  <c:v>15638</c:v>
                </c:pt>
                <c:pt idx="24">
                  <c:v>15922</c:v>
                </c:pt>
                <c:pt idx="25">
                  <c:v>15854</c:v>
                </c:pt>
                <c:pt idx="26">
                  <c:v>15837</c:v>
                </c:pt>
                <c:pt idx="27">
                  <c:v>17758</c:v>
                </c:pt>
                <c:pt idx="28">
                  <c:v>19164</c:v>
                </c:pt>
                <c:pt idx="29">
                  <c:v>18912</c:v>
                </c:pt>
                <c:pt idx="30">
                  <c:v>19263</c:v>
                </c:pt>
                <c:pt idx="31">
                  <c:v>20248</c:v>
                </c:pt>
                <c:pt idx="32">
                  <c:v>20849</c:v>
                </c:pt>
                <c:pt idx="33">
                  <c:v>21155</c:v>
                </c:pt>
                <c:pt idx="34">
                  <c:v>21117</c:v>
                </c:pt>
                <c:pt idx="35">
                  <c:v>21810</c:v>
                </c:pt>
                <c:pt idx="36">
                  <c:v>22286</c:v>
                </c:pt>
                <c:pt idx="37">
                  <c:v>22484</c:v>
                </c:pt>
                <c:pt idx="38">
                  <c:v>23137</c:v>
                </c:pt>
                <c:pt idx="39">
                  <c:v>22942</c:v>
                </c:pt>
                <c:pt idx="40">
                  <c:v>24231</c:v>
                </c:pt>
                <c:pt idx="41">
                  <c:v>21873</c:v>
                </c:pt>
                <c:pt idx="42">
                  <c:v>23994</c:v>
                </c:pt>
                <c:pt idx="43">
                  <c:v>23500</c:v>
                </c:pt>
                <c:pt idx="44">
                  <c:v>24116</c:v>
                </c:pt>
                <c:pt idx="45">
                  <c:v>24465</c:v>
                </c:pt>
                <c:pt idx="46">
                  <c:v>25833</c:v>
                </c:pt>
                <c:pt idx="47">
                  <c:v>26379</c:v>
                </c:pt>
                <c:pt idx="48">
                  <c:v>25808</c:v>
                </c:pt>
                <c:pt idx="49">
                  <c:v>26764</c:v>
                </c:pt>
                <c:pt idx="50">
                  <c:v>28618</c:v>
                </c:pt>
                <c:pt idx="51">
                  <c:v>30205</c:v>
                </c:pt>
                <c:pt idx="52">
                  <c:v>29616</c:v>
                </c:pt>
              </c:numCache>
            </c:numRef>
          </c:val>
          <c:smooth val="0"/>
        </c:ser>
        <c:ser>
          <c:idx val="3"/>
          <c:order val="3"/>
          <c:tx>
            <c:strRef>
              <c:f>Sheet2!$A$5</c:f>
              <c:strCache>
                <c:ptCount val="1"/>
                <c:pt idx="0">
                  <c:v>Indonesia</c:v>
                </c:pt>
              </c:strCache>
            </c:strRef>
          </c:tx>
          <c:spPr>
            <a:ln w="57150" cap="rnd">
              <a:solidFill>
                <a:sysClr val="windowText" lastClr="000000">
                  <a:lumMod val="65000"/>
                  <a:lumOff val="35000"/>
                </a:sysClr>
              </a:solidFill>
              <a:round/>
            </a:ln>
            <a:effectLst/>
          </c:spPr>
          <c:marker>
            <c:symbol val="none"/>
          </c:marker>
          <c:cat>
            <c:numRef>
              <c:f>Sheet2!$B$1:$BB$1</c:f>
              <c:numCache>
                <c:formatCode>General</c:formatCode>
                <c:ptCount val="53"/>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numCache>
            </c:numRef>
          </c:cat>
          <c:val>
            <c:numRef>
              <c:f>Sheet2!$B$5:$BB$5</c:f>
              <c:numCache>
                <c:formatCode>General</c:formatCode>
                <c:ptCount val="53"/>
                <c:pt idx="0">
                  <c:v>15417</c:v>
                </c:pt>
                <c:pt idx="1">
                  <c:v>15535</c:v>
                </c:pt>
                <c:pt idx="2">
                  <c:v>15019</c:v>
                </c:pt>
                <c:pt idx="3">
                  <c:v>15128</c:v>
                </c:pt>
                <c:pt idx="4">
                  <c:v>15598</c:v>
                </c:pt>
                <c:pt idx="5">
                  <c:v>15143</c:v>
                </c:pt>
                <c:pt idx="6">
                  <c:v>15493</c:v>
                </c:pt>
                <c:pt idx="7">
                  <c:v>18085</c:v>
                </c:pt>
                <c:pt idx="8">
                  <c:v>19441</c:v>
                </c:pt>
                <c:pt idx="9">
                  <c:v>20008</c:v>
                </c:pt>
                <c:pt idx="10">
                  <c:v>20817</c:v>
                </c:pt>
                <c:pt idx="11">
                  <c:v>21524</c:v>
                </c:pt>
                <c:pt idx="12">
                  <c:v>21272</c:v>
                </c:pt>
                <c:pt idx="13">
                  <c:v>22803</c:v>
                </c:pt>
                <c:pt idx="14">
                  <c:v>23073</c:v>
                </c:pt>
                <c:pt idx="15">
                  <c:v>24726</c:v>
                </c:pt>
                <c:pt idx="16">
                  <c:v>24245</c:v>
                </c:pt>
                <c:pt idx="17">
                  <c:v>24930</c:v>
                </c:pt>
                <c:pt idx="18">
                  <c:v>26224</c:v>
                </c:pt>
                <c:pt idx="19">
                  <c:v>28657</c:v>
                </c:pt>
                <c:pt idx="20">
                  <c:v>30221</c:v>
                </c:pt>
                <c:pt idx="21">
                  <c:v>33321</c:v>
                </c:pt>
                <c:pt idx="22">
                  <c:v>33203</c:v>
                </c:pt>
                <c:pt idx="23">
                  <c:v>33794</c:v>
                </c:pt>
                <c:pt idx="24">
                  <c:v>35133</c:v>
                </c:pt>
                <c:pt idx="25">
                  <c:v>34762</c:v>
                </c:pt>
                <c:pt idx="26">
                  <c:v>36047</c:v>
                </c:pt>
                <c:pt idx="27">
                  <c:v>35683</c:v>
                </c:pt>
                <c:pt idx="28">
                  <c:v>37786</c:v>
                </c:pt>
                <c:pt idx="29">
                  <c:v>38002</c:v>
                </c:pt>
                <c:pt idx="30">
                  <c:v>38621</c:v>
                </c:pt>
                <c:pt idx="31">
                  <c:v>38171</c:v>
                </c:pt>
                <c:pt idx="32">
                  <c:v>39163</c:v>
                </c:pt>
                <c:pt idx="33">
                  <c:v>38655</c:v>
                </c:pt>
                <c:pt idx="34">
                  <c:v>38428</c:v>
                </c:pt>
                <c:pt idx="35">
                  <c:v>39449</c:v>
                </c:pt>
                <c:pt idx="36">
                  <c:v>40114</c:v>
                </c:pt>
                <c:pt idx="37">
                  <c:v>38169</c:v>
                </c:pt>
                <c:pt idx="38">
                  <c:v>38957</c:v>
                </c:pt>
                <c:pt idx="39">
                  <c:v>40264</c:v>
                </c:pt>
                <c:pt idx="40">
                  <c:v>40449</c:v>
                </c:pt>
                <c:pt idx="41">
                  <c:v>41695</c:v>
                </c:pt>
                <c:pt idx="42">
                  <c:v>42481</c:v>
                </c:pt>
                <c:pt idx="43">
                  <c:v>42745</c:v>
                </c:pt>
                <c:pt idx="44">
                  <c:v>43113</c:v>
                </c:pt>
                <c:pt idx="45">
                  <c:v>43658</c:v>
                </c:pt>
                <c:pt idx="46">
                  <c:v>44648</c:v>
                </c:pt>
                <c:pt idx="47">
                  <c:v>46943</c:v>
                </c:pt>
                <c:pt idx="48">
                  <c:v>48127</c:v>
                </c:pt>
                <c:pt idx="49">
                  <c:v>48776</c:v>
                </c:pt>
                <c:pt idx="50">
                  <c:v>48863</c:v>
                </c:pt>
                <c:pt idx="51">
                  <c:v>50820</c:v>
                </c:pt>
                <c:pt idx="52">
                  <c:v>50854</c:v>
                </c:pt>
              </c:numCache>
            </c:numRef>
          </c:val>
          <c:smooth val="0"/>
        </c:ser>
        <c:ser>
          <c:idx val="4"/>
          <c:order val="4"/>
          <c:tx>
            <c:strRef>
              <c:f>Sheet2!$A$6</c:f>
              <c:strCache>
                <c:ptCount val="1"/>
                <c:pt idx="0">
                  <c:v>Africa</c:v>
                </c:pt>
              </c:strCache>
            </c:strRef>
          </c:tx>
          <c:spPr>
            <a:ln w="57150" cap="rnd">
              <a:solidFill>
                <a:srgbClr val="FB8FEC"/>
              </a:solidFill>
              <a:round/>
            </a:ln>
            <a:effectLst/>
          </c:spPr>
          <c:marker>
            <c:symbol val="none"/>
          </c:marker>
          <c:cat>
            <c:numRef>
              <c:f>Sheet2!$B$1:$BB$1</c:f>
              <c:numCache>
                <c:formatCode>General</c:formatCode>
                <c:ptCount val="53"/>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numCache>
            </c:numRef>
          </c:cat>
          <c:val>
            <c:numRef>
              <c:f>Sheet2!$B$6:$BB$6</c:f>
              <c:numCache>
                <c:formatCode>General</c:formatCode>
                <c:ptCount val="53"/>
                <c:pt idx="0">
                  <c:v>8102</c:v>
                </c:pt>
                <c:pt idx="1">
                  <c:v>9107</c:v>
                </c:pt>
                <c:pt idx="2">
                  <c:v>8993</c:v>
                </c:pt>
                <c:pt idx="3">
                  <c:v>8550</c:v>
                </c:pt>
                <c:pt idx="4">
                  <c:v>8429</c:v>
                </c:pt>
                <c:pt idx="5">
                  <c:v>8165</c:v>
                </c:pt>
                <c:pt idx="6">
                  <c:v>9603</c:v>
                </c:pt>
                <c:pt idx="7">
                  <c:v>9158</c:v>
                </c:pt>
                <c:pt idx="8">
                  <c:v>8752</c:v>
                </c:pt>
                <c:pt idx="9">
                  <c:v>9075</c:v>
                </c:pt>
                <c:pt idx="10">
                  <c:v>9857</c:v>
                </c:pt>
                <c:pt idx="11">
                  <c:v>10064</c:v>
                </c:pt>
                <c:pt idx="12">
                  <c:v>8695</c:v>
                </c:pt>
                <c:pt idx="13">
                  <c:v>10774</c:v>
                </c:pt>
                <c:pt idx="14">
                  <c:v>10809</c:v>
                </c:pt>
                <c:pt idx="15">
                  <c:v>10383</c:v>
                </c:pt>
                <c:pt idx="16">
                  <c:v>10325</c:v>
                </c:pt>
                <c:pt idx="17">
                  <c:v>10922</c:v>
                </c:pt>
                <c:pt idx="18">
                  <c:v>10608</c:v>
                </c:pt>
                <c:pt idx="19">
                  <c:v>11309</c:v>
                </c:pt>
                <c:pt idx="20">
                  <c:v>12414</c:v>
                </c:pt>
                <c:pt idx="21">
                  <c:v>11617</c:v>
                </c:pt>
                <c:pt idx="22">
                  <c:v>10266</c:v>
                </c:pt>
                <c:pt idx="23">
                  <c:v>9961</c:v>
                </c:pt>
                <c:pt idx="24">
                  <c:v>11414</c:v>
                </c:pt>
                <c:pt idx="25">
                  <c:v>11560</c:v>
                </c:pt>
                <c:pt idx="26">
                  <c:v>11121</c:v>
                </c:pt>
                <c:pt idx="27">
                  <c:v>12058</c:v>
                </c:pt>
                <c:pt idx="28">
                  <c:v>12330</c:v>
                </c:pt>
                <c:pt idx="29">
                  <c:v>11810</c:v>
                </c:pt>
                <c:pt idx="30">
                  <c:v>12401</c:v>
                </c:pt>
                <c:pt idx="31">
                  <c:v>10420</c:v>
                </c:pt>
                <c:pt idx="32">
                  <c:v>11691</c:v>
                </c:pt>
                <c:pt idx="33">
                  <c:v>12089</c:v>
                </c:pt>
                <c:pt idx="34">
                  <c:v>11142</c:v>
                </c:pt>
                <c:pt idx="35">
                  <c:v>13313</c:v>
                </c:pt>
                <c:pt idx="36">
                  <c:v>12026</c:v>
                </c:pt>
                <c:pt idx="37">
                  <c:v>12298</c:v>
                </c:pt>
                <c:pt idx="38">
                  <c:v>12710</c:v>
                </c:pt>
                <c:pt idx="39">
                  <c:v>12692</c:v>
                </c:pt>
                <c:pt idx="40">
                  <c:v>12919</c:v>
                </c:pt>
                <c:pt idx="41">
                  <c:v>13176</c:v>
                </c:pt>
                <c:pt idx="42">
                  <c:v>13224</c:v>
                </c:pt>
                <c:pt idx="43">
                  <c:v>13834</c:v>
                </c:pt>
                <c:pt idx="44">
                  <c:v>13344</c:v>
                </c:pt>
                <c:pt idx="45">
                  <c:v>14488</c:v>
                </c:pt>
                <c:pt idx="46">
                  <c:v>13612</c:v>
                </c:pt>
                <c:pt idx="47">
                  <c:v>14637</c:v>
                </c:pt>
                <c:pt idx="48">
                  <c:v>15364</c:v>
                </c:pt>
                <c:pt idx="49">
                  <c:v>15497</c:v>
                </c:pt>
                <c:pt idx="50">
                  <c:v>14901</c:v>
                </c:pt>
                <c:pt idx="51">
                  <c:v>15802</c:v>
                </c:pt>
                <c:pt idx="52">
                  <c:v>16208</c:v>
                </c:pt>
              </c:numCache>
            </c:numRef>
          </c:val>
          <c:smooth val="0"/>
        </c:ser>
        <c:ser>
          <c:idx val="5"/>
          <c:order val="5"/>
          <c:tx>
            <c:strRef>
              <c:f>Sheet2!$A$7</c:f>
              <c:strCache>
                <c:ptCount val="1"/>
                <c:pt idx="0">
                  <c:v>World</c:v>
                </c:pt>
              </c:strCache>
            </c:strRef>
          </c:tx>
          <c:spPr>
            <a:ln w="57150" cap="rnd">
              <a:solidFill>
                <a:srgbClr val="00B0F0"/>
              </a:solidFill>
              <a:prstDash val="sysDash"/>
              <a:round/>
            </a:ln>
            <a:effectLst/>
          </c:spPr>
          <c:marker>
            <c:symbol val="none"/>
          </c:marker>
          <c:cat>
            <c:numRef>
              <c:f>Sheet2!$B$1:$BB$1</c:f>
              <c:numCache>
                <c:formatCode>General</c:formatCode>
                <c:ptCount val="53"/>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numCache>
            </c:numRef>
          </c:cat>
          <c:val>
            <c:numRef>
              <c:f>Sheet2!$B$7:$BB$7</c:f>
              <c:numCache>
                <c:formatCode>General</c:formatCode>
                <c:ptCount val="53"/>
                <c:pt idx="0">
                  <c:v>13532</c:v>
                </c:pt>
                <c:pt idx="1">
                  <c:v>14275</c:v>
                </c:pt>
                <c:pt idx="2">
                  <c:v>14401</c:v>
                </c:pt>
                <c:pt idx="3">
                  <c:v>14938</c:v>
                </c:pt>
                <c:pt idx="4">
                  <c:v>14967</c:v>
                </c:pt>
                <c:pt idx="5">
                  <c:v>16102</c:v>
                </c:pt>
                <c:pt idx="6">
                  <c:v>16533</c:v>
                </c:pt>
                <c:pt idx="7">
                  <c:v>16964</c:v>
                </c:pt>
                <c:pt idx="8">
                  <c:v>17088</c:v>
                </c:pt>
                <c:pt idx="9">
                  <c:v>17655</c:v>
                </c:pt>
                <c:pt idx="10">
                  <c:v>18922</c:v>
                </c:pt>
                <c:pt idx="11">
                  <c:v>18582</c:v>
                </c:pt>
                <c:pt idx="12">
                  <c:v>19404</c:v>
                </c:pt>
                <c:pt idx="13">
                  <c:v>18926</c:v>
                </c:pt>
                <c:pt idx="14">
                  <c:v>19126</c:v>
                </c:pt>
                <c:pt idx="15">
                  <c:v>20259</c:v>
                </c:pt>
                <c:pt idx="16">
                  <c:v>20253</c:v>
                </c:pt>
                <c:pt idx="17">
                  <c:v>22126</c:v>
                </c:pt>
                <c:pt idx="18">
                  <c:v>21761</c:v>
                </c:pt>
                <c:pt idx="19">
                  <c:v>21611</c:v>
                </c:pt>
                <c:pt idx="20">
                  <c:v>22468</c:v>
                </c:pt>
                <c:pt idx="21">
                  <c:v>23693</c:v>
                </c:pt>
                <c:pt idx="22">
                  <c:v>23086</c:v>
                </c:pt>
                <c:pt idx="23">
                  <c:v>24991</c:v>
                </c:pt>
                <c:pt idx="24">
                  <c:v>25288</c:v>
                </c:pt>
                <c:pt idx="25">
                  <c:v>25567</c:v>
                </c:pt>
                <c:pt idx="26">
                  <c:v>25397</c:v>
                </c:pt>
                <c:pt idx="27">
                  <c:v>24599</c:v>
                </c:pt>
                <c:pt idx="28">
                  <c:v>26292</c:v>
                </c:pt>
                <c:pt idx="29">
                  <c:v>27569</c:v>
                </c:pt>
                <c:pt idx="30">
                  <c:v>26855</c:v>
                </c:pt>
                <c:pt idx="31">
                  <c:v>27841</c:v>
                </c:pt>
                <c:pt idx="32">
                  <c:v>27329</c:v>
                </c:pt>
                <c:pt idx="33">
                  <c:v>28144</c:v>
                </c:pt>
                <c:pt idx="34">
                  <c:v>27647</c:v>
                </c:pt>
                <c:pt idx="35">
                  <c:v>29445</c:v>
                </c:pt>
                <c:pt idx="36">
                  <c:v>29935</c:v>
                </c:pt>
                <c:pt idx="37">
                  <c:v>30621</c:v>
                </c:pt>
                <c:pt idx="38">
                  <c:v>31079</c:v>
                </c:pt>
                <c:pt idx="39">
                  <c:v>30608</c:v>
                </c:pt>
                <c:pt idx="40">
                  <c:v>31341</c:v>
                </c:pt>
                <c:pt idx="41">
                  <c:v>30770</c:v>
                </c:pt>
                <c:pt idx="42">
                  <c:v>31146</c:v>
                </c:pt>
                <c:pt idx="43">
                  <c:v>33620</c:v>
                </c:pt>
                <c:pt idx="44">
                  <c:v>32835</c:v>
                </c:pt>
                <c:pt idx="45">
                  <c:v>32925</c:v>
                </c:pt>
                <c:pt idx="46">
                  <c:v>33777</c:v>
                </c:pt>
                <c:pt idx="47">
                  <c:v>35482</c:v>
                </c:pt>
                <c:pt idx="48">
                  <c:v>35709</c:v>
                </c:pt>
                <c:pt idx="49">
                  <c:v>35715</c:v>
                </c:pt>
                <c:pt idx="50">
                  <c:v>36668</c:v>
                </c:pt>
                <c:pt idx="51">
                  <c:v>36363</c:v>
                </c:pt>
                <c:pt idx="52">
                  <c:v>38513</c:v>
                </c:pt>
              </c:numCache>
            </c:numRef>
          </c:val>
          <c:smooth val="0"/>
        </c:ser>
        <c:dLbls>
          <c:showLegendKey val="0"/>
          <c:showVal val="0"/>
          <c:showCatName val="0"/>
          <c:showSerName val="0"/>
          <c:showPercent val="0"/>
          <c:showBubbleSize val="0"/>
        </c:dLbls>
        <c:marker val="1"/>
        <c:smooth val="0"/>
        <c:axId val="168153472"/>
        <c:axId val="168155008"/>
      </c:lineChart>
      <c:catAx>
        <c:axId val="168153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a:ea typeface="+mn-ea"/>
                <a:cs typeface="Times New Roman" panose="02020603050405020304" pitchFamily="18" charset="0"/>
              </a:defRPr>
            </a:pPr>
            <a:endParaRPr lang="en-US"/>
          </a:p>
        </c:txPr>
        <c:crossAx val="168155008"/>
        <c:crosses val="autoZero"/>
        <c:auto val="1"/>
        <c:lblAlgn val="ctr"/>
        <c:lblOffset val="100"/>
        <c:noMultiLvlLbl val="0"/>
      </c:catAx>
      <c:valAx>
        <c:axId val="168155008"/>
        <c:scaling>
          <c:orientation val="minMax"/>
          <c:max val="6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68153472"/>
        <c:crosses val="autoZero"/>
        <c:crossBetween val="between"/>
      </c:valAx>
      <c:spPr>
        <a:noFill/>
        <a:ln>
          <a:noFill/>
        </a:ln>
        <a:effectLst/>
      </c:spPr>
    </c:plotArea>
    <c:legend>
      <c:legendPos val="b"/>
      <c:layout>
        <c:manualLayout>
          <c:xMode val="edge"/>
          <c:yMode val="edge"/>
          <c:x val="1.7114321321492321E-2"/>
          <c:y val="0.92679344070318104"/>
          <c:w val="0.97432902339173999"/>
          <c:h val="6.0236390684627501E-2"/>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w="28575">
      <a:solidFill>
        <a:sysClr val="windowText" lastClr="000000"/>
      </a:solid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none"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sz="1600" b="1" cap="none" dirty="0"/>
              <a:t>Total Cereals Yield </a:t>
            </a:r>
            <a:r>
              <a:rPr lang="en-US" sz="1600" b="1" cap="none" dirty="0" smtClean="0"/>
              <a:t>Growths</a:t>
            </a:r>
            <a:r>
              <a:rPr lang="en-US" sz="1600" b="1" cap="none" baseline="0" dirty="0" smtClean="0"/>
              <a:t> </a:t>
            </a:r>
            <a:r>
              <a:rPr lang="en-US" sz="1600" b="1" cap="none" dirty="0" smtClean="0"/>
              <a:t>(1961−2013</a:t>
            </a:r>
            <a:r>
              <a:rPr lang="en-US" sz="1600" b="1" cap="none" dirty="0"/>
              <a:t>) </a:t>
            </a:r>
            <a:endParaRPr lang="en-US" sz="1600" b="1" cap="none" dirty="0" smtClean="0"/>
          </a:p>
          <a:p>
            <a:pPr>
              <a:defRPr sz="1600" b="1" i="0" u="none" strike="noStrike" kern="1200" cap="none"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sz="1600" b="1" cap="none" dirty="0" smtClean="0"/>
              <a:t>(</a:t>
            </a:r>
            <a:r>
              <a:rPr lang="en-US" sz="1600" b="1" cap="none" dirty="0"/>
              <a:t>Base Year 1961=100)</a:t>
            </a:r>
          </a:p>
          <a:p>
            <a:pPr>
              <a:defRPr sz="1600" b="1" i="0" u="none" strike="noStrike" kern="1200" cap="none"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sz="1600" b="1" cap="none" dirty="0"/>
              <a:t>(Brazil, China, India, Indonesia, Africa and World)</a:t>
            </a:r>
          </a:p>
        </c:rich>
      </c:tx>
      <c:layout/>
      <c:overlay val="0"/>
      <c:spPr>
        <a:noFill/>
        <a:ln>
          <a:noFill/>
        </a:ln>
        <a:effectLst/>
      </c:spPr>
    </c:title>
    <c:autoTitleDeleted val="0"/>
    <c:plotArea>
      <c:layout>
        <c:manualLayout>
          <c:layoutTarget val="inner"/>
          <c:xMode val="edge"/>
          <c:yMode val="edge"/>
          <c:x val="7.9013787872750874E-2"/>
          <c:y val="0.1627516693550225"/>
          <c:w val="0.90013215596519514"/>
          <c:h val="0.68821012476165633"/>
        </c:manualLayout>
      </c:layout>
      <c:lineChart>
        <c:grouping val="standard"/>
        <c:varyColors val="0"/>
        <c:ser>
          <c:idx val="0"/>
          <c:order val="0"/>
          <c:tx>
            <c:strRef>
              <c:f>Sheet2!$A$10</c:f>
              <c:strCache>
                <c:ptCount val="1"/>
                <c:pt idx="0">
                  <c:v>Brazil</c:v>
                </c:pt>
              </c:strCache>
            </c:strRef>
          </c:tx>
          <c:spPr>
            <a:ln w="57150" cap="rnd">
              <a:solidFill>
                <a:srgbClr val="FFC000"/>
              </a:solidFill>
              <a:round/>
            </a:ln>
            <a:effectLst/>
          </c:spPr>
          <c:marker>
            <c:symbol val="none"/>
          </c:marker>
          <c:cat>
            <c:numRef>
              <c:f>Sheet2!$B$9:$BB$9</c:f>
              <c:numCache>
                <c:formatCode>General</c:formatCode>
                <c:ptCount val="53"/>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numCache>
            </c:numRef>
          </c:cat>
          <c:val>
            <c:numRef>
              <c:f>Sheet2!$B$10:$BB$10</c:f>
              <c:numCache>
                <c:formatCode>General</c:formatCode>
                <c:ptCount val="53"/>
                <c:pt idx="0">
                  <c:v>100</c:v>
                </c:pt>
                <c:pt idx="1">
                  <c:v>102.6145732749016</c:v>
                </c:pt>
                <c:pt idx="2">
                  <c:v>98.224764168461689</c:v>
                </c:pt>
                <c:pt idx="3">
                  <c:v>93.322439278021207</c:v>
                </c:pt>
                <c:pt idx="4">
                  <c:v>106.090767288123</c:v>
                </c:pt>
                <c:pt idx="5">
                  <c:v>98.143058753621006</c:v>
                </c:pt>
                <c:pt idx="6">
                  <c:v>104.1521206269034</c:v>
                </c:pt>
                <c:pt idx="7">
                  <c:v>100.31196612939171</c:v>
                </c:pt>
                <c:pt idx="8">
                  <c:v>96.768922231300607</c:v>
                </c:pt>
                <c:pt idx="9">
                  <c:v>104.6423531159474</c:v>
                </c:pt>
                <c:pt idx="10">
                  <c:v>95.877590433038677</c:v>
                </c:pt>
                <c:pt idx="11">
                  <c:v>96.538661516749599</c:v>
                </c:pt>
                <c:pt idx="12">
                  <c:v>104.85775830052739</c:v>
                </c:pt>
                <c:pt idx="13">
                  <c:v>108.1334026591398</c:v>
                </c:pt>
                <c:pt idx="14">
                  <c:v>100.9284706231895</c:v>
                </c:pt>
                <c:pt idx="15">
                  <c:v>107.30149298076211</c:v>
                </c:pt>
                <c:pt idx="16">
                  <c:v>107.8882864146178</c:v>
                </c:pt>
                <c:pt idx="17">
                  <c:v>89.8833840897274</c:v>
                </c:pt>
                <c:pt idx="18">
                  <c:v>96.65750575651785</c:v>
                </c:pt>
                <c:pt idx="19">
                  <c:v>117.0392928767734</c:v>
                </c:pt>
                <c:pt idx="20">
                  <c:v>119.66872168164601</c:v>
                </c:pt>
                <c:pt idx="21">
                  <c:v>114.744113496249</c:v>
                </c:pt>
                <c:pt idx="22">
                  <c:v>119.928693456139</c:v>
                </c:pt>
                <c:pt idx="23">
                  <c:v>124.5859021020575</c:v>
                </c:pt>
                <c:pt idx="24">
                  <c:v>135.7646884052588</c:v>
                </c:pt>
                <c:pt idx="25">
                  <c:v>123.6500037138825</c:v>
                </c:pt>
                <c:pt idx="26">
                  <c:v>139.79796479239391</c:v>
                </c:pt>
                <c:pt idx="27">
                  <c:v>138.06729555076879</c:v>
                </c:pt>
                <c:pt idx="28">
                  <c:v>148.53301641536061</c:v>
                </c:pt>
                <c:pt idx="29">
                  <c:v>130.36470326078879</c:v>
                </c:pt>
                <c:pt idx="30">
                  <c:v>137.465646586942</c:v>
                </c:pt>
                <c:pt idx="31">
                  <c:v>159.1398648146772</c:v>
                </c:pt>
                <c:pt idx="32">
                  <c:v>174.8867265839709</c:v>
                </c:pt>
                <c:pt idx="33">
                  <c:v>169.6798633291242</c:v>
                </c:pt>
                <c:pt idx="34">
                  <c:v>186.67458961598459</c:v>
                </c:pt>
                <c:pt idx="35">
                  <c:v>191.1238208423085</c:v>
                </c:pt>
                <c:pt idx="36">
                  <c:v>187.33566069969541</c:v>
                </c:pt>
                <c:pt idx="37">
                  <c:v>191.72546980613541</c:v>
                </c:pt>
                <c:pt idx="38">
                  <c:v>202.10205749090099</c:v>
                </c:pt>
                <c:pt idx="39">
                  <c:v>197.6825373245191</c:v>
                </c:pt>
                <c:pt idx="40">
                  <c:v>233.94488598380741</c:v>
                </c:pt>
                <c:pt idx="41">
                  <c:v>211.39419148778131</c:v>
                </c:pt>
                <c:pt idx="42">
                  <c:v>251.45212805466841</c:v>
                </c:pt>
                <c:pt idx="43">
                  <c:v>232.60046052142911</c:v>
                </c:pt>
                <c:pt idx="44">
                  <c:v>214.11275347248011</c:v>
                </c:pt>
                <c:pt idx="45">
                  <c:v>238.46839485998669</c:v>
                </c:pt>
                <c:pt idx="46">
                  <c:v>263.91591770036388</c:v>
                </c:pt>
                <c:pt idx="47">
                  <c:v>284.54282106514148</c:v>
                </c:pt>
                <c:pt idx="48">
                  <c:v>262.31152046349251</c:v>
                </c:pt>
                <c:pt idx="49">
                  <c:v>300.14112753472477</c:v>
                </c:pt>
                <c:pt idx="50">
                  <c:v>299.89601129020258</c:v>
                </c:pt>
                <c:pt idx="51">
                  <c:v>340.52588576097452</c:v>
                </c:pt>
                <c:pt idx="52">
                  <c:v>358.49364926093727</c:v>
                </c:pt>
              </c:numCache>
            </c:numRef>
          </c:val>
          <c:smooth val="0"/>
        </c:ser>
        <c:ser>
          <c:idx val="1"/>
          <c:order val="1"/>
          <c:tx>
            <c:strRef>
              <c:f>Sheet2!$A$11</c:f>
              <c:strCache>
                <c:ptCount val="1"/>
                <c:pt idx="0">
                  <c:v>China</c:v>
                </c:pt>
              </c:strCache>
            </c:strRef>
          </c:tx>
          <c:spPr>
            <a:ln w="57150" cap="rnd">
              <a:solidFill>
                <a:srgbClr val="FF0000"/>
              </a:solidFill>
              <a:round/>
            </a:ln>
            <a:effectLst/>
          </c:spPr>
          <c:marker>
            <c:symbol val="none"/>
          </c:marker>
          <c:cat>
            <c:numRef>
              <c:f>Sheet2!$B$9:$BB$9</c:f>
              <c:numCache>
                <c:formatCode>General</c:formatCode>
                <c:ptCount val="53"/>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numCache>
            </c:numRef>
          </c:cat>
          <c:val>
            <c:numRef>
              <c:f>Sheet2!$B$11:$BB$11</c:f>
              <c:numCache>
                <c:formatCode>General</c:formatCode>
                <c:ptCount val="53"/>
                <c:pt idx="0">
                  <c:v>100</c:v>
                </c:pt>
                <c:pt idx="1">
                  <c:v>110.784475639967</c:v>
                </c:pt>
                <c:pt idx="2">
                  <c:v>124.4343517753922</c:v>
                </c:pt>
                <c:pt idx="3">
                  <c:v>135.43352601156059</c:v>
                </c:pt>
                <c:pt idx="4">
                  <c:v>145.68951279933941</c:v>
                </c:pt>
                <c:pt idx="5">
                  <c:v>156.50701899256811</c:v>
                </c:pt>
                <c:pt idx="6">
                  <c:v>161.20561519405439</c:v>
                </c:pt>
                <c:pt idx="7">
                  <c:v>161.64327002477279</c:v>
                </c:pt>
                <c:pt idx="8">
                  <c:v>158.20809248554909</c:v>
                </c:pt>
                <c:pt idx="9">
                  <c:v>176.9694467382329</c:v>
                </c:pt>
                <c:pt idx="10">
                  <c:v>180.60280759702721</c:v>
                </c:pt>
                <c:pt idx="11">
                  <c:v>175.23534269199001</c:v>
                </c:pt>
                <c:pt idx="12">
                  <c:v>188.94302229562351</c:v>
                </c:pt>
                <c:pt idx="13">
                  <c:v>198.3567299752271</c:v>
                </c:pt>
                <c:pt idx="14">
                  <c:v>205.84640792733279</c:v>
                </c:pt>
                <c:pt idx="15">
                  <c:v>209.49628406275801</c:v>
                </c:pt>
                <c:pt idx="16">
                  <c:v>206.56482246077621</c:v>
                </c:pt>
                <c:pt idx="17">
                  <c:v>231.37902559867871</c:v>
                </c:pt>
                <c:pt idx="18">
                  <c:v>251.1890999174237</c:v>
                </c:pt>
                <c:pt idx="19">
                  <c:v>243.49298100743189</c:v>
                </c:pt>
                <c:pt idx="20">
                  <c:v>255.29314616019821</c:v>
                </c:pt>
                <c:pt idx="21">
                  <c:v>286.15194054500409</c:v>
                </c:pt>
                <c:pt idx="22">
                  <c:v>307.54748142031377</c:v>
                </c:pt>
                <c:pt idx="23">
                  <c:v>327.07679603633358</c:v>
                </c:pt>
                <c:pt idx="24">
                  <c:v>316.0858794384805</c:v>
                </c:pt>
                <c:pt idx="25">
                  <c:v>321.63501238645739</c:v>
                </c:pt>
                <c:pt idx="26">
                  <c:v>328.51362510322048</c:v>
                </c:pt>
                <c:pt idx="27">
                  <c:v>325.07018992568118</c:v>
                </c:pt>
                <c:pt idx="28">
                  <c:v>331.97357555739052</c:v>
                </c:pt>
                <c:pt idx="29">
                  <c:v>357.1180842279108</c:v>
                </c:pt>
                <c:pt idx="30">
                  <c:v>349.52105697770418</c:v>
                </c:pt>
                <c:pt idx="31">
                  <c:v>360.58629232039641</c:v>
                </c:pt>
                <c:pt idx="32">
                  <c:v>377.18414533443439</c:v>
                </c:pt>
                <c:pt idx="33">
                  <c:v>372.42774566473992</c:v>
                </c:pt>
                <c:pt idx="34">
                  <c:v>385.11147811725851</c:v>
                </c:pt>
                <c:pt idx="35">
                  <c:v>404.46738232865403</c:v>
                </c:pt>
                <c:pt idx="36">
                  <c:v>398.53014037985139</c:v>
                </c:pt>
                <c:pt idx="37">
                  <c:v>409.08340214698592</c:v>
                </c:pt>
                <c:pt idx="38">
                  <c:v>408.51362510322048</c:v>
                </c:pt>
                <c:pt idx="39">
                  <c:v>392.76630883567287</c:v>
                </c:pt>
                <c:pt idx="40">
                  <c:v>396.5483071841453</c:v>
                </c:pt>
                <c:pt idx="41">
                  <c:v>403.77374071015691</c:v>
                </c:pt>
                <c:pt idx="42">
                  <c:v>402.7828241123039</c:v>
                </c:pt>
                <c:pt idx="43">
                  <c:v>428.54665565648219</c:v>
                </c:pt>
                <c:pt idx="44">
                  <c:v>431.51114781172578</c:v>
                </c:pt>
                <c:pt idx="45">
                  <c:v>448.05945499587119</c:v>
                </c:pt>
                <c:pt idx="46">
                  <c:v>439.28984310487198</c:v>
                </c:pt>
                <c:pt idx="47">
                  <c:v>458.16680429397201</c:v>
                </c:pt>
                <c:pt idx="48">
                  <c:v>450.02477291494631</c:v>
                </c:pt>
                <c:pt idx="49">
                  <c:v>456.47398843930631</c:v>
                </c:pt>
                <c:pt idx="50">
                  <c:v>470.96614368290659</c:v>
                </c:pt>
                <c:pt idx="51">
                  <c:v>483.30305532617672</c:v>
                </c:pt>
                <c:pt idx="52">
                  <c:v>486.48224607762171</c:v>
                </c:pt>
              </c:numCache>
            </c:numRef>
          </c:val>
          <c:smooth val="0"/>
        </c:ser>
        <c:ser>
          <c:idx val="2"/>
          <c:order val="2"/>
          <c:tx>
            <c:strRef>
              <c:f>Sheet2!$A$12</c:f>
              <c:strCache>
                <c:ptCount val="1"/>
                <c:pt idx="0">
                  <c:v>India</c:v>
                </c:pt>
              </c:strCache>
            </c:strRef>
          </c:tx>
          <c:spPr>
            <a:ln w="57150" cap="rnd">
              <a:solidFill>
                <a:srgbClr val="00B050"/>
              </a:solidFill>
              <a:round/>
            </a:ln>
            <a:effectLst/>
          </c:spPr>
          <c:marker>
            <c:symbol val="none"/>
          </c:marker>
          <c:cat>
            <c:numRef>
              <c:f>Sheet2!$B$9:$BB$9</c:f>
              <c:numCache>
                <c:formatCode>General</c:formatCode>
                <c:ptCount val="53"/>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numCache>
            </c:numRef>
          </c:cat>
          <c:val>
            <c:numRef>
              <c:f>Sheet2!$B$12:$BB$12</c:f>
              <c:numCache>
                <c:formatCode>General</c:formatCode>
                <c:ptCount val="53"/>
                <c:pt idx="0">
                  <c:v>100</c:v>
                </c:pt>
                <c:pt idx="1">
                  <c:v>98.142088039691714</c:v>
                </c:pt>
                <c:pt idx="2">
                  <c:v>101.95291882191491</c:v>
                </c:pt>
                <c:pt idx="3">
                  <c:v>104.8875752137654</c:v>
                </c:pt>
                <c:pt idx="4">
                  <c:v>90.193180618600209</c:v>
                </c:pt>
                <c:pt idx="5">
                  <c:v>91.227699778317344</c:v>
                </c:pt>
                <c:pt idx="6">
                  <c:v>104.8981315317217</c:v>
                </c:pt>
                <c:pt idx="7">
                  <c:v>109.4267919349731</c:v>
                </c:pt>
                <c:pt idx="8">
                  <c:v>111.23192230549979</c:v>
                </c:pt>
                <c:pt idx="9">
                  <c:v>119.79309616805661</c:v>
                </c:pt>
                <c:pt idx="10">
                  <c:v>119.9303283014884</c:v>
                </c:pt>
                <c:pt idx="11">
                  <c:v>116.9428903198564</c:v>
                </c:pt>
                <c:pt idx="12">
                  <c:v>121.69323340019</c:v>
                </c:pt>
                <c:pt idx="13">
                  <c:v>113.4276364404096</c:v>
                </c:pt>
                <c:pt idx="14">
                  <c:v>133.09405679299061</c:v>
                </c:pt>
                <c:pt idx="15">
                  <c:v>126.53858334213029</c:v>
                </c:pt>
                <c:pt idx="16">
                  <c:v>140.5151483162673</c:v>
                </c:pt>
                <c:pt idx="17">
                  <c:v>144.64266863717941</c:v>
                </c:pt>
                <c:pt idx="18">
                  <c:v>129.02987437981631</c:v>
                </c:pt>
                <c:pt idx="19">
                  <c:v>142.51029241000739</c:v>
                </c:pt>
                <c:pt idx="20">
                  <c:v>147.6617755726802</c:v>
                </c:pt>
                <c:pt idx="21">
                  <c:v>142.13026496358069</c:v>
                </c:pt>
                <c:pt idx="22">
                  <c:v>165.14303810830779</c:v>
                </c:pt>
                <c:pt idx="23">
                  <c:v>165.07970020056999</c:v>
                </c:pt>
                <c:pt idx="24">
                  <c:v>168.07769450015829</c:v>
                </c:pt>
                <c:pt idx="25">
                  <c:v>167.35986487913021</c:v>
                </c:pt>
                <c:pt idx="26">
                  <c:v>167.18040747387309</c:v>
                </c:pt>
                <c:pt idx="27">
                  <c:v>187.45909426791931</c:v>
                </c:pt>
                <c:pt idx="28">
                  <c:v>202.30127731447271</c:v>
                </c:pt>
                <c:pt idx="29">
                  <c:v>199.64108518948589</c:v>
                </c:pt>
                <c:pt idx="30">
                  <c:v>203.34635279214601</c:v>
                </c:pt>
                <c:pt idx="31">
                  <c:v>213.74432597909839</c:v>
                </c:pt>
                <c:pt idx="32">
                  <c:v>220.08867307083281</c:v>
                </c:pt>
                <c:pt idx="33">
                  <c:v>223.31890636545981</c:v>
                </c:pt>
                <c:pt idx="34">
                  <c:v>222.91776628312039</c:v>
                </c:pt>
                <c:pt idx="35">
                  <c:v>230.23329462683409</c:v>
                </c:pt>
                <c:pt idx="36">
                  <c:v>235.2581019740314</c:v>
                </c:pt>
                <c:pt idx="37">
                  <c:v>237.34825292937819</c:v>
                </c:pt>
                <c:pt idx="38">
                  <c:v>244.24152855483999</c:v>
                </c:pt>
                <c:pt idx="39">
                  <c:v>242.1830465533622</c:v>
                </c:pt>
                <c:pt idx="40">
                  <c:v>255.79014039902879</c:v>
                </c:pt>
                <c:pt idx="41">
                  <c:v>230.89834265808099</c:v>
                </c:pt>
                <c:pt idx="42">
                  <c:v>253.28829304338649</c:v>
                </c:pt>
                <c:pt idx="43">
                  <c:v>248.0734719729758</c:v>
                </c:pt>
                <c:pt idx="44">
                  <c:v>254.5761638340546</c:v>
                </c:pt>
                <c:pt idx="45">
                  <c:v>258.26031880080222</c:v>
                </c:pt>
                <c:pt idx="46">
                  <c:v>272.70136176501632</c:v>
                </c:pt>
                <c:pt idx="47">
                  <c:v>278.46511136915439</c:v>
                </c:pt>
                <c:pt idx="48">
                  <c:v>272.43745381610893</c:v>
                </c:pt>
                <c:pt idx="49">
                  <c:v>282.52929378232881</c:v>
                </c:pt>
                <c:pt idx="50">
                  <c:v>302.1007072733031</c:v>
                </c:pt>
                <c:pt idx="51">
                  <c:v>318.85358386994619</c:v>
                </c:pt>
                <c:pt idx="52">
                  <c:v>312.63591259368729</c:v>
                </c:pt>
              </c:numCache>
            </c:numRef>
          </c:val>
          <c:smooth val="0"/>
        </c:ser>
        <c:ser>
          <c:idx val="3"/>
          <c:order val="3"/>
          <c:tx>
            <c:strRef>
              <c:f>Sheet2!$A$13</c:f>
              <c:strCache>
                <c:ptCount val="1"/>
                <c:pt idx="0">
                  <c:v>Indonesia</c:v>
                </c:pt>
              </c:strCache>
            </c:strRef>
          </c:tx>
          <c:spPr>
            <a:ln w="57150" cap="rnd">
              <a:solidFill>
                <a:sysClr val="windowText" lastClr="000000">
                  <a:lumMod val="65000"/>
                  <a:lumOff val="35000"/>
                </a:sysClr>
              </a:solidFill>
              <a:round/>
            </a:ln>
            <a:effectLst/>
          </c:spPr>
          <c:marker>
            <c:symbol val="none"/>
          </c:marker>
          <c:cat>
            <c:numRef>
              <c:f>Sheet2!$B$9:$BB$9</c:f>
              <c:numCache>
                <c:formatCode>General</c:formatCode>
                <c:ptCount val="53"/>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numCache>
            </c:numRef>
          </c:cat>
          <c:val>
            <c:numRef>
              <c:f>Sheet2!$B$13:$BB$13</c:f>
              <c:numCache>
                <c:formatCode>General</c:formatCode>
                <c:ptCount val="53"/>
                <c:pt idx="0">
                  <c:v>100</c:v>
                </c:pt>
                <c:pt idx="1">
                  <c:v>100.76538885645709</c:v>
                </c:pt>
                <c:pt idx="2">
                  <c:v>97.418434196017387</c:v>
                </c:pt>
                <c:pt idx="3">
                  <c:v>98.125445936304075</c:v>
                </c:pt>
                <c:pt idx="4">
                  <c:v>101.1740286696504</c:v>
                </c:pt>
                <c:pt idx="5">
                  <c:v>98.222741129921488</c:v>
                </c:pt>
                <c:pt idx="6">
                  <c:v>100.4929623143283</c:v>
                </c:pt>
                <c:pt idx="7">
                  <c:v>117.3055717714211</c:v>
                </c:pt>
                <c:pt idx="8">
                  <c:v>126.1010572744373</c:v>
                </c:pt>
                <c:pt idx="9">
                  <c:v>129.77881559317629</c:v>
                </c:pt>
                <c:pt idx="10">
                  <c:v>135.02626970227669</c:v>
                </c:pt>
                <c:pt idx="11">
                  <c:v>139.61211649477849</c:v>
                </c:pt>
                <c:pt idx="12">
                  <c:v>137.97755724200559</c:v>
                </c:pt>
                <c:pt idx="13">
                  <c:v>147.9081533372252</c:v>
                </c:pt>
                <c:pt idx="14">
                  <c:v>149.659466822339</c:v>
                </c:pt>
                <c:pt idx="15">
                  <c:v>160.38139715898041</c:v>
                </c:pt>
                <c:pt idx="16">
                  <c:v>157.26146461698119</c:v>
                </c:pt>
                <c:pt idx="17">
                  <c:v>161.70461179217739</c:v>
                </c:pt>
                <c:pt idx="18">
                  <c:v>170.0979438282416</c:v>
                </c:pt>
                <c:pt idx="19">
                  <c:v>185.8792242329896</c:v>
                </c:pt>
                <c:pt idx="20">
                  <c:v>196.02386975416741</c:v>
                </c:pt>
                <c:pt idx="21">
                  <c:v>216.13154310177069</c:v>
                </c:pt>
                <c:pt idx="22">
                  <c:v>215.3661542453136</c:v>
                </c:pt>
                <c:pt idx="23">
                  <c:v>219.19958487384051</c:v>
                </c:pt>
                <c:pt idx="24">
                  <c:v>227.88480249075701</c:v>
                </c:pt>
                <c:pt idx="25">
                  <c:v>225.4783680352858</c:v>
                </c:pt>
                <c:pt idx="26">
                  <c:v>233.81332295517939</c:v>
                </c:pt>
                <c:pt idx="27">
                  <c:v>231.4522929233963</c:v>
                </c:pt>
                <c:pt idx="28">
                  <c:v>245.09307906856071</c:v>
                </c:pt>
                <c:pt idx="29">
                  <c:v>246.4941298566518</c:v>
                </c:pt>
                <c:pt idx="30">
                  <c:v>250.50917817993121</c:v>
                </c:pt>
                <c:pt idx="31">
                  <c:v>247.59032237140821</c:v>
                </c:pt>
                <c:pt idx="32">
                  <c:v>254.02477784264121</c:v>
                </c:pt>
                <c:pt idx="33">
                  <c:v>250.72971395213079</c:v>
                </c:pt>
                <c:pt idx="34">
                  <c:v>249.257313355387</c:v>
                </c:pt>
                <c:pt idx="35">
                  <c:v>255.8798728676137</c:v>
                </c:pt>
                <c:pt idx="36">
                  <c:v>260.19329311798668</c:v>
                </c:pt>
                <c:pt idx="37">
                  <c:v>247.577349678926</c:v>
                </c:pt>
                <c:pt idx="38">
                  <c:v>252.6885905169618</c:v>
                </c:pt>
                <c:pt idx="39">
                  <c:v>261.16624505416098</c:v>
                </c:pt>
                <c:pt idx="40">
                  <c:v>262.36621910877602</c:v>
                </c:pt>
                <c:pt idx="41">
                  <c:v>270.44820652526431</c:v>
                </c:pt>
                <c:pt idx="42">
                  <c:v>275.54647467081799</c:v>
                </c:pt>
                <c:pt idx="43">
                  <c:v>277.25887007848468</c:v>
                </c:pt>
                <c:pt idx="44">
                  <c:v>279.64584549523261</c:v>
                </c:pt>
                <c:pt idx="45">
                  <c:v>283.18090419666601</c:v>
                </c:pt>
                <c:pt idx="46">
                  <c:v>289.60238697541678</c:v>
                </c:pt>
                <c:pt idx="47">
                  <c:v>304.48855159888421</c:v>
                </c:pt>
                <c:pt idx="48">
                  <c:v>312.16838554842059</c:v>
                </c:pt>
                <c:pt idx="49">
                  <c:v>316.37802425893489</c:v>
                </c:pt>
                <c:pt idx="50">
                  <c:v>316.94233638191611</c:v>
                </c:pt>
                <c:pt idx="51">
                  <c:v>329.63611597587072</c:v>
                </c:pt>
                <c:pt idx="52">
                  <c:v>329.85665174807019</c:v>
                </c:pt>
              </c:numCache>
            </c:numRef>
          </c:val>
          <c:smooth val="0"/>
        </c:ser>
        <c:ser>
          <c:idx val="4"/>
          <c:order val="4"/>
          <c:tx>
            <c:strRef>
              <c:f>Sheet2!$A$14</c:f>
              <c:strCache>
                <c:ptCount val="1"/>
                <c:pt idx="0">
                  <c:v>Africa</c:v>
                </c:pt>
              </c:strCache>
            </c:strRef>
          </c:tx>
          <c:spPr>
            <a:ln w="57150" cap="rnd">
              <a:solidFill>
                <a:srgbClr val="FB8FEC"/>
              </a:solidFill>
              <a:round/>
            </a:ln>
            <a:effectLst/>
          </c:spPr>
          <c:marker>
            <c:symbol val="none"/>
          </c:marker>
          <c:cat>
            <c:numRef>
              <c:f>Sheet2!$B$9:$BB$9</c:f>
              <c:numCache>
                <c:formatCode>General</c:formatCode>
                <c:ptCount val="53"/>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numCache>
            </c:numRef>
          </c:cat>
          <c:val>
            <c:numRef>
              <c:f>Sheet2!$B$14:$BB$14</c:f>
              <c:numCache>
                <c:formatCode>General</c:formatCode>
                <c:ptCount val="53"/>
                <c:pt idx="0">
                  <c:v>100</c:v>
                </c:pt>
                <c:pt idx="1">
                  <c:v>112.4043446062701</c:v>
                </c:pt>
                <c:pt idx="2">
                  <c:v>110.99728462108121</c:v>
                </c:pt>
                <c:pt idx="3">
                  <c:v>105.52949888916319</c:v>
                </c:pt>
                <c:pt idx="4">
                  <c:v>104.0360404838311</c:v>
                </c:pt>
                <c:pt idx="5">
                  <c:v>100.77758578128859</c:v>
                </c:pt>
                <c:pt idx="6">
                  <c:v>118.5262898049864</c:v>
                </c:pt>
                <c:pt idx="7">
                  <c:v>113.0338188101703</c:v>
                </c:pt>
                <c:pt idx="8">
                  <c:v>108.0227104418662</c:v>
                </c:pt>
                <c:pt idx="9">
                  <c:v>112.0093803999012</c:v>
                </c:pt>
                <c:pt idx="10">
                  <c:v>121.6613181930387</c:v>
                </c:pt>
                <c:pt idx="11">
                  <c:v>124.21624290298691</c:v>
                </c:pt>
                <c:pt idx="12">
                  <c:v>107.3191804492718</c:v>
                </c:pt>
                <c:pt idx="13">
                  <c:v>132.97951123179459</c:v>
                </c:pt>
                <c:pt idx="14">
                  <c:v>133.41150333251051</c:v>
                </c:pt>
                <c:pt idx="15">
                  <c:v>128.15354233522589</c:v>
                </c:pt>
                <c:pt idx="16">
                  <c:v>127.43766971118239</c:v>
                </c:pt>
                <c:pt idx="17">
                  <c:v>134.8062206862503</c:v>
                </c:pt>
                <c:pt idx="18">
                  <c:v>130.93063441125651</c:v>
                </c:pt>
                <c:pt idx="19">
                  <c:v>139.58281905702299</c:v>
                </c:pt>
                <c:pt idx="20">
                  <c:v>153.2214268081955</c:v>
                </c:pt>
                <c:pt idx="21">
                  <c:v>143.38434954332271</c:v>
                </c:pt>
                <c:pt idx="22">
                  <c:v>126.70945445568999</c:v>
                </c:pt>
                <c:pt idx="23">
                  <c:v>122.9449518637374</c:v>
                </c:pt>
                <c:pt idx="24">
                  <c:v>140.8787953591706</c:v>
                </c:pt>
                <c:pt idx="25">
                  <c:v>142.68081955072819</c:v>
                </c:pt>
                <c:pt idx="26">
                  <c:v>137.2624043446063</c:v>
                </c:pt>
                <c:pt idx="27">
                  <c:v>148.82745001234261</c:v>
                </c:pt>
                <c:pt idx="28">
                  <c:v>152.18464576647739</c:v>
                </c:pt>
                <c:pt idx="29">
                  <c:v>145.7664774129845</c:v>
                </c:pt>
                <c:pt idx="30">
                  <c:v>153.06097259935811</c:v>
                </c:pt>
                <c:pt idx="31">
                  <c:v>128.61021969883981</c:v>
                </c:pt>
                <c:pt idx="32">
                  <c:v>144.29770427055041</c:v>
                </c:pt>
                <c:pt idx="33">
                  <c:v>149.21007158726241</c:v>
                </c:pt>
                <c:pt idx="34">
                  <c:v>137.52159960503579</c:v>
                </c:pt>
                <c:pt idx="35">
                  <c:v>164.31745248086889</c:v>
                </c:pt>
                <c:pt idx="36">
                  <c:v>148.4324858059739</c:v>
                </c:pt>
                <c:pt idx="37">
                  <c:v>151.78968156010859</c:v>
                </c:pt>
                <c:pt idx="38">
                  <c:v>156.87484571710689</c:v>
                </c:pt>
                <c:pt idx="39">
                  <c:v>156.65267835102449</c:v>
                </c:pt>
                <c:pt idx="40">
                  <c:v>159.45445568995311</c:v>
                </c:pt>
                <c:pt idx="41">
                  <c:v>162.62651197235249</c:v>
                </c:pt>
                <c:pt idx="42">
                  <c:v>163.21895828190571</c:v>
                </c:pt>
                <c:pt idx="43">
                  <c:v>170.7479634658109</c:v>
                </c:pt>
                <c:pt idx="44">
                  <c:v>164.70007405578869</c:v>
                </c:pt>
                <c:pt idx="45">
                  <c:v>178.82004443347321</c:v>
                </c:pt>
                <c:pt idx="46">
                  <c:v>168.0078992841274</c:v>
                </c:pt>
                <c:pt idx="47">
                  <c:v>180.6590965193779</c:v>
                </c:pt>
                <c:pt idx="48">
                  <c:v>189.63218958281911</c:v>
                </c:pt>
                <c:pt idx="49">
                  <c:v>191.27375956553931</c:v>
                </c:pt>
                <c:pt idx="50">
                  <c:v>183.91755122192049</c:v>
                </c:pt>
                <c:pt idx="51">
                  <c:v>195.038262157492</c:v>
                </c:pt>
                <c:pt idx="52">
                  <c:v>200.04937052579609</c:v>
                </c:pt>
              </c:numCache>
            </c:numRef>
          </c:val>
          <c:smooth val="0"/>
        </c:ser>
        <c:ser>
          <c:idx val="5"/>
          <c:order val="5"/>
          <c:tx>
            <c:strRef>
              <c:f>Sheet2!$A$15</c:f>
              <c:strCache>
                <c:ptCount val="1"/>
                <c:pt idx="0">
                  <c:v>World</c:v>
                </c:pt>
              </c:strCache>
            </c:strRef>
          </c:tx>
          <c:spPr>
            <a:ln w="57150" cap="rnd">
              <a:solidFill>
                <a:srgbClr val="00B0F0"/>
              </a:solidFill>
              <a:prstDash val="sysDash"/>
              <a:round/>
            </a:ln>
            <a:effectLst/>
          </c:spPr>
          <c:marker>
            <c:symbol val="none"/>
          </c:marker>
          <c:cat>
            <c:numRef>
              <c:f>Sheet2!$B$9:$BB$9</c:f>
              <c:numCache>
                <c:formatCode>General</c:formatCode>
                <c:ptCount val="53"/>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numCache>
            </c:numRef>
          </c:cat>
          <c:val>
            <c:numRef>
              <c:f>Sheet2!$B$15:$BB$15</c:f>
              <c:numCache>
                <c:formatCode>General</c:formatCode>
                <c:ptCount val="53"/>
                <c:pt idx="0">
                  <c:v>100</c:v>
                </c:pt>
                <c:pt idx="1">
                  <c:v>105.49068873780671</c:v>
                </c:pt>
                <c:pt idx="2">
                  <c:v>106.42181495713869</c:v>
                </c:pt>
                <c:pt idx="3">
                  <c:v>110.39018622524389</c:v>
                </c:pt>
                <c:pt idx="4">
                  <c:v>110.60449305350279</c:v>
                </c:pt>
                <c:pt idx="5">
                  <c:v>118.99201891812</c:v>
                </c:pt>
                <c:pt idx="6">
                  <c:v>122.1770617794856</c:v>
                </c:pt>
                <c:pt idx="7">
                  <c:v>125.3621046408513</c:v>
                </c:pt>
                <c:pt idx="8">
                  <c:v>126.27845107892399</c:v>
                </c:pt>
                <c:pt idx="9">
                  <c:v>130.4685190659178</c:v>
                </c:pt>
                <c:pt idx="10">
                  <c:v>139.83151049364471</c:v>
                </c:pt>
                <c:pt idx="11">
                  <c:v>137.31894767957439</c:v>
                </c:pt>
                <c:pt idx="12">
                  <c:v>143.39343777712099</c:v>
                </c:pt>
                <c:pt idx="13">
                  <c:v>139.86107005616319</c:v>
                </c:pt>
                <c:pt idx="14">
                  <c:v>141.339048182087</c:v>
                </c:pt>
                <c:pt idx="15">
                  <c:v>149.71179426544481</c:v>
                </c:pt>
                <c:pt idx="16">
                  <c:v>149.66745492166709</c:v>
                </c:pt>
                <c:pt idx="17">
                  <c:v>163.50872007094301</c:v>
                </c:pt>
                <c:pt idx="18">
                  <c:v>160.81140999113211</c:v>
                </c:pt>
                <c:pt idx="19">
                  <c:v>159.70292639668941</c:v>
                </c:pt>
                <c:pt idx="20">
                  <c:v>166.0360626662725</c:v>
                </c:pt>
                <c:pt idx="21">
                  <c:v>175.08867868755539</c:v>
                </c:pt>
                <c:pt idx="22">
                  <c:v>170.60301507537679</c:v>
                </c:pt>
                <c:pt idx="23">
                  <c:v>184.6807567248004</c:v>
                </c:pt>
                <c:pt idx="24">
                  <c:v>186.87555424179709</c:v>
                </c:pt>
                <c:pt idx="25">
                  <c:v>188.93733372746081</c:v>
                </c:pt>
                <c:pt idx="26">
                  <c:v>187.68105232042569</c:v>
                </c:pt>
                <c:pt idx="27">
                  <c:v>181.78391959799001</c:v>
                </c:pt>
                <c:pt idx="28">
                  <c:v>194.29500443393439</c:v>
                </c:pt>
                <c:pt idx="29">
                  <c:v>203.73189476795741</c:v>
                </c:pt>
                <c:pt idx="30">
                  <c:v>198.45551285840969</c:v>
                </c:pt>
                <c:pt idx="31">
                  <c:v>205.74194501921369</c:v>
                </c:pt>
                <c:pt idx="32">
                  <c:v>201.95832101684891</c:v>
                </c:pt>
                <c:pt idx="33">
                  <c:v>207.98108187998821</c:v>
                </c:pt>
                <c:pt idx="34">
                  <c:v>204.30830623706771</c:v>
                </c:pt>
                <c:pt idx="35">
                  <c:v>217.59532958912209</c:v>
                </c:pt>
                <c:pt idx="36">
                  <c:v>221.2163759976352</c:v>
                </c:pt>
                <c:pt idx="37">
                  <c:v>226.28584096955359</c:v>
                </c:pt>
                <c:pt idx="38">
                  <c:v>229.67041087791901</c:v>
                </c:pt>
                <c:pt idx="39">
                  <c:v>226.18977239136851</c:v>
                </c:pt>
                <c:pt idx="40">
                  <c:v>231.60656222287901</c:v>
                </c:pt>
                <c:pt idx="41">
                  <c:v>227.3869346733668</c:v>
                </c:pt>
                <c:pt idx="42">
                  <c:v>230.16553355010339</c:v>
                </c:pt>
                <c:pt idx="43">
                  <c:v>248.44812296778011</c:v>
                </c:pt>
                <c:pt idx="44">
                  <c:v>242.64705882352939</c:v>
                </c:pt>
                <c:pt idx="45">
                  <c:v>243.3121489801951</c:v>
                </c:pt>
                <c:pt idx="46">
                  <c:v>249.6083357966302</c:v>
                </c:pt>
                <c:pt idx="47">
                  <c:v>262.20809932012997</c:v>
                </c:pt>
                <c:pt idx="48">
                  <c:v>263.88560449305351</c:v>
                </c:pt>
                <c:pt idx="49">
                  <c:v>263.92994383683128</c:v>
                </c:pt>
                <c:pt idx="50">
                  <c:v>270.97250960685778</c:v>
                </c:pt>
                <c:pt idx="51">
                  <c:v>268.71859296482398</c:v>
                </c:pt>
                <c:pt idx="52">
                  <c:v>284.60685781850418</c:v>
                </c:pt>
              </c:numCache>
            </c:numRef>
          </c:val>
          <c:smooth val="0"/>
        </c:ser>
        <c:dLbls>
          <c:showLegendKey val="0"/>
          <c:showVal val="0"/>
          <c:showCatName val="0"/>
          <c:showSerName val="0"/>
          <c:showPercent val="0"/>
          <c:showBubbleSize val="0"/>
        </c:dLbls>
        <c:marker val="1"/>
        <c:smooth val="0"/>
        <c:axId val="168327040"/>
        <c:axId val="168328576"/>
      </c:lineChart>
      <c:catAx>
        <c:axId val="168327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a:ea typeface="+mn-ea"/>
                <a:cs typeface="Times New Roman" panose="02020603050405020304" pitchFamily="18" charset="0"/>
              </a:defRPr>
            </a:pPr>
            <a:endParaRPr lang="en-US"/>
          </a:p>
        </c:txPr>
        <c:crossAx val="168328576"/>
        <c:crosses val="autoZero"/>
        <c:auto val="1"/>
        <c:lblAlgn val="ctr"/>
        <c:lblOffset val="100"/>
        <c:noMultiLvlLbl val="0"/>
      </c:catAx>
      <c:valAx>
        <c:axId val="168328576"/>
        <c:scaling>
          <c:orientation val="minMax"/>
          <c:max val="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68327040"/>
        <c:crosses val="autoZero"/>
        <c:crossBetween val="between"/>
      </c:valAx>
      <c:spPr>
        <a:noFill/>
        <a:ln>
          <a:noFill/>
        </a:ln>
        <a:effectLst/>
      </c:spPr>
    </c:plotArea>
    <c:legend>
      <c:legendPos val="b"/>
      <c:layout>
        <c:manualLayout>
          <c:xMode val="edge"/>
          <c:yMode val="edge"/>
          <c:x val="3.5439166472440664E-2"/>
          <c:y val="0.93524788846900797"/>
          <c:w val="0.96270719449599318"/>
          <c:h val="5.3279836196383698E-2"/>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w="28575">
      <a:solidFill>
        <a:sysClr val="windowText" lastClr="000000"/>
      </a:solidFill>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sz="1600" b="1" dirty="0"/>
              <a:t>Rice, </a:t>
            </a:r>
            <a:r>
              <a:rPr lang="en-US" sz="1600" b="1" dirty="0" smtClean="0"/>
              <a:t>Paddy </a:t>
            </a:r>
            <a:r>
              <a:rPr lang="en-US" sz="1600" b="1" dirty="0"/>
              <a:t>Yield </a:t>
            </a:r>
            <a:r>
              <a:rPr lang="en-US" sz="1600" b="1" dirty="0" smtClean="0"/>
              <a:t>(Hg/Ha</a:t>
            </a:r>
            <a:r>
              <a:rPr lang="en-US" sz="1600" b="1" dirty="0"/>
              <a:t>) (</a:t>
            </a:r>
            <a:r>
              <a:rPr lang="en-US" sz="1600" b="1" dirty="0" smtClean="0"/>
              <a:t>1961−2014</a:t>
            </a:r>
            <a:r>
              <a:rPr lang="en-US" sz="1600" b="1" dirty="0"/>
              <a:t>)</a:t>
            </a:r>
          </a:p>
          <a:p>
            <a:pPr>
              <a:defRPr sz="16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sz="1600" b="1" dirty="0"/>
              <a:t>(Bangladesh, China, India, Indonesia and </a:t>
            </a:r>
            <a:r>
              <a:rPr lang="en-US" sz="1600" b="1" dirty="0" smtClean="0"/>
              <a:t>Vietnam</a:t>
            </a:r>
            <a:r>
              <a:rPr lang="en-US" sz="1600" b="1" dirty="0"/>
              <a:t>)</a:t>
            </a:r>
          </a:p>
        </c:rich>
      </c:tx>
      <c:layout>
        <c:manualLayout>
          <c:xMode val="edge"/>
          <c:yMode val="edge"/>
          <c:x val="0.16613217476952924"/>
          <c:y val="1.2158605660038365E-2"/>
        </c:manualLayout>
      </c:layout>
      <c:overlay val="0"/>
      <c:spPr>
        <a:noFill/>
        <a:ln>
          <a:noFill/>
        </a:ln>
        <a:effectLst/>
      </c:spPr>
    </c:title>
    <c:autoTitleDeleted val="0"/>
    <c:plotArea>
      <c:layout>
        <c:manualLayout>
          <c:layoutTarget val="inner"/>
          <c:xMode val="edge"/>
          <c:yMode val="edge"/>
          <c:x val="0.12655831679737944"/>
          <c:y val="0.14478407093114384"/>
          <c:w val="0.85028305906029367"/>
          <c:h val="0.69944732137183541"/>
        </c:manualLayout>
      </c:layout>
      <c:lineChart>
        <c:grouping val="standard"/>
        <c:varyColors val="0"/>
        <c:ser>
          <c:idx val="0"/>
          <c:order val="0"/>
          <c:tx>
            <c:strRef>
              <c:f>Sheet1!$H$3</c:f>
              <c:strCache>
                <c:ptCount val="1"/>
                <c:pt idx="0">
                  <c:v>Bangladesh</c:v>
                </c:pt>
              </c:strCache>
            </c:strRef>
          </c:tx>
          <c:spPr>
            <a:ln w="57150" cap="rnd">
              <a:solidFill>
                <a:srgbClr val="ED7D31">
                  <a:lumMod val="60000"/>
                  <a:lumOff val="40000"/>
                </a:srgbClr>
              </a:solidFill>
              <a:round/>
            </a:ln>
            <a:effectLst/>
          </c:spPr>
          <c:marker>
            <c:symbol val="none"/>
          </c:marker>
          <c:cat>
            <c:numRef>
              <c:f>Sheet1!$I$2:$BJ$2</c:f>
              <c:numCache>
                <c:formatCode>General</c:formatCode>
                <c:ptCount val="54"/>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numCache>
            </c:numRef>
          </c:cat>
          <c:val>
            <c:numRef>
              <c:f>Sheet1!$I$3:$BJ$3</c:f>
              <c:numCache>
                <c:formatCode>General</c:formatCode>
                <c:ptCount val="54"/>
                <c:pt idx="0">
                  <c:v>17005</c:v>
                </c:pt>
                <c:pt idx="1">
                  <c:v>15302</c:v>
                </c:pt>
                <c:pt idx="2">
                  <c:v>17690</c:v>
                </c:pt>
                <c:pt idx="3">
                  <c:v>17070</c:v>
                </c:pt>
                <c:pt idx="4">
                  <c:v>16827</c:v>
                </c:pt>
                <c:pt idx="5">
                  <c:v>15827</c:v>
                </c:pt>
                <c:pt idx="6">
                  <c:v>16944</c:v>
                </c:pt>
                <c:pt idx="7">
                  <c:v>17466</c:v>
                </c:pt>
                <c:pt idx="8">
                  <c:v>17459</c:v>
                </c:pt>
                <c:pt idx="9">
                  <c:v>16862</c:v>
                </c:pt>
                <c:pt idx="10">
                  <c:v>16022</c:v>
                </c:pt>
                <c:pt idx="11">
                  <c:v>15716</c:v>
                </c:pt>
                <c:pt idx="12">
                  <c:v>18083</c:v>
                </c:pt>
                <c:pt idx="13">
                  <c:v>17289</c:v>
                </c:pt>
                <c:pt idx="14">
                  <c:v>18531</c:v>
                </c:pt>
                <c:pt idx="15">
                  <c:v>17839</c:v>
                </c:pt>
                <c:pt idx="16">
                  <c:v>19398</c:v>
                </c:pt>
                <c:pt idx="17">
                  <c:v>19385</c:v>
                </c:pt>
                <c:pt idx="18">
                  <c:v>18809</c:v>
                </c:pt>
                <c:pt idx="19">
                  <c:v>20197</c:v>
                </c:pt>
                <c:pt idx="20">
                  <c:v>19545</c:v>
                </c:pt>
                <c:pt idx="21">
                  <c:v>20145</c:v>
                </c:pt>
                <c:pt idx="22">
                  <c:v>22345</c:v>
                </c:pt>
                <c:pt idx="23">
                  <c:v>21454</c:v>
                </c:pt>
                <c:pt idx="24">
                  <c:v>21693</c:v>
                </c:pt>
                <c:pt idx="25">
                  <c:v>21783</c:v>
                </c:pt>
                <c:pt idx="26">
                  <c:v>22399</c:v>
                </c:pt>
                <c:pt idx="27">
                  <c:v>22805</c:v>
                </c:pt>
                <c:pt idx="28">
                  <c:v>25562</c:v>
                </c:pt>
                <c:pt idx="29">
                  <c:v>25661</c:v>
                </c:pt>
                <c:pt idx="30">
                  <c:v>26592</c:v>
                </c:pt>
                <c:pt idx="31">
                  <c:v>26893</c:v>
                </c:pt>
                <c:pt idx="32">
                  <c:v>27185</c:v>
                </c:pt>
                <c:pt idx="33">
                  <c:v>25328</c:v>
                </c:pt>
                <c:pt idx="34">
                  <c:v>26527</c:v>
                </c:pt>
                <c:pt idx="35">
                  <c:v>27629</c:v>
                </c:pt>
                <c:pt idx="36">
                  <c:v>27431</c:v>
                </c:pt>
                <c:pt idx="37">
                  <c:v>29358</c:v>
                </c:pt>
                <c:pt idx="38">
                  <c:v>32139</c:v>
                </c:pt>
                <c:pt idx="39">
                  <c:v>34836</c:v>
                </c:pt>
                <c:pt idx="40">
                  <c:v>34020</c:v>
                </c:pt>
                <c:pt idx="41">
                  <c:v>34902</c:v>
                </c:pt>
                <c:pt idx="42">
                  <c:v>35768</c:v>
                </c:pt>
                <c:pt idx="43">
                  <c:v>35359</c:v>
                </c:pt>
                <c:pt idx="44">
                  <c:v>37814</c:v>
                </c:pt>
                <c:pt idx="45">
                  <c:v>38541</c:v>
                </c:pt>
                <c:pt idx="46">
                  <c:v>40833</c:v>
                </c:pt>
                <c:pt idx="47">
                  <c:v>41441</c:v>
                </c:pt>
                <c:pt idx="48">
                  <c:v>42404</c:v>
                </c:pt>
                <c:pt idx="49">
                  <c:v>43422</c:v>
                </c:pt>
                <c:pt idx="50">
                  <c:v>43917</c:v>
                </c:pt>
                <c:pt idx="51">
                  <c:v>44206</c:v>
                </c:pt>
                <c:pt idx="52">
                  <c:v>45317</c:v>
                </c:pt>
                <c:pt idx="53">
                  <c:v>46226</c:v>
                </c:pt>
              </c:numCache>
            </c:numRef>
          </c:val>
          <c:smooth val="0"/>
        </c:ser>
        <c:ser>
          <c:idx val="1"/>
          <c:order val="1"/>
          <c:tx>
            <c:strRef>
              <c:f>Sheet1!$H$4</c:f>
              <c:strCache>
                <c:ptCount val="1"/>
                <c:pt idx="0">
                  <c:v>China</c:v>
                </c:pt>
              </c:strCache>
            </c:strRef>
          </c:tx>
          <c:spPr>
            <a:ln w="57150" cap="rnd">
              <a:solidFill>
                <a:srgbClr val="FF0000"/>
              </a:solidFill>
              <a:round/>
            </a:ln>
            <a:effectLst/>
          </c:spPr>
          <c:marker>
            <c:symbol val="none"/>
          </c:marker>
          <c:cat>
            <c:numRef>
              <c:f>Sheet1!$I$2:$BJ$2</c:f>
              <c:numCache>
                <c:formatCode>General</c:formatCode>
                <c:ptCount val="54"/>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numCache>
            </c:numRef>
          </c:cat>
          <c:val>
            <c:numRef>
              <c:f>Sheet1!$I$4:$BJ$4</c:f>
              <c:numCache>
                <c:formatCode>General</c:formatCode>
                <c:ptCount val="54"/>
                <c:pt idx="0">
                  <c:v>20434</c:v>
                </c:pt>
                <c:pt idx="1">
                  <c:v>23408</c:v>
                </c:pt>
                <c:pt idx="2">
                  <c:v>26642</c:v>
                </c:pt>
                <c:pt idx="3">
                  <c:v>28062</c:v>
                </c:pt>
                <c:pt idx="4">
                  <c:v>29441</c:v>
                </c:pt>
                <c:pt idx="5">
                  <c:v>31277</c:v>
                </c:pt>
                <c:pt idx="6">
                  <c:v>30811</c:v>
                </c:pt>
                <c:pt idx="7">
                  <c:v>31653</c:v>
                </c:pt>
                <c:pt idx="8">
                  <c:v>31269</c:v>
                </c:pt>
                <c:pt idx="9">
                  <c:v>34025</c:v>
                </c:pt>
                <c:pt idx="10">
                  <c:v>33026</c:v>
                </c:pt>
                <c:pt idx="11">
                  <c:v>32288</c:v>
                </c:pt>
                <c:pt idx="12">
                  <c:v>34727</c:v>
                </c:pt>
                <c:pt idx="13">
                  <c:v>34926</c:v>
                </c:pt>
                <c:pt idx="14">
                  <c:v>35178</c:v>
                </c:pt>
                <c:pt idx="15">
                  <c:v>34771</c:v>
                </c:pt>
                <c:pt idx="16">
                  <c:v>36226</c:v>
                </c:pt>
                <c:pt idx="17">
                  <c:v>39781</c:v>
                </c:pt>
                <c:pt idx="18">
                  <c:v>42481</c:v>
                </c:pt>
                <c:pt idx="19">
                  <c:v>41338</c:v>
                </c:pt>
                <c:pt idx="20">
                  <c:v>43280</c:v>
                </c:pt>
                <c:pt idx="21">
                  <c:v>48913</c:v>
                </c:pt>
                <c:pt idx="22">
                  <c:v>50961</c:v>
                </c:pt>
                <c:pt idx="23">
                  <c:v>53726</c:v>
                </c:pt>
                <c:pt idx="24">
                  <c:v>52563</c:v>
                </c:pt>
                <c:pt idx="25">
                  <c:v>53376</c:v>
                </c:pt>
                <c:pt idx="26">
                  <c:v>54130</c:v>
                </c:pt>
                <c:pt idx="27">
                  <c:v>52868</c:v>
                </c:pt>
                <c:pt idx="28">
                  <c:v>55085</c:v>
                </c:pt>
                <c:pt idx="29">
                  <c:v>57261</c:v>
                </c:pt>
                <c:pt idx="30">
                  <c:v>56269</c:v>
                </c:pt>
                <c:pt idx="31">
                  <c:v>58031</c:v>
                </c:pt>
                <c:pt idx="32">
                  <c:v>58479</c:v>
                </c:pt>
                <c:pt idx="33">
                  <c:v>58311</c:v>
                </c:pt>
                <c:pt idx="34">
                  <c:v>60248</c:v>
                </c:pt>
                <c:pt idx="35">
                  <c:v>62122</c:v>
                </c:pt>
                <c:pt idx="36">
                  <c:v>63192</c:v>
                </c:pt>
                <c:pt idx="37">
                  <c:v>63662</c:v>
                </c:pt>
                <c:pt idx="38">
                  <c:v>63447</c:v>
                </c:pt>
                <c:pt idx="39">
                  <c:v>62716</c:v>
                </c:pt>
                <c:pt idx="40">
                  <c:v>61634</c:v>
                </c:pt>
                <c:pt idx="41">
                  <c:v>61889</c:v>
                </c:pt>
                <c:pt idx="42">
                  <c:v>60607</c:v>
                </c:pt>
                <c:pt idx="43">
                  <c:v>63107</c:v>
                </c:pt>
                <c:pt idx="44">
                  <c:v>62601</c:v>
                </c:pt>
                <c:pt idx="45">
                  <c:v>62031</c:v>
                </c:pt>
                <c:pt idx="46">
                  <c:v>64329</c:v>
                </c:pt>
                <c:pt idx="47">
                  <c:v>65602</c:v>
                </c:pt>
                <c:pt idx="48">
                  <c:v>65853</c:v>
                </c:pt>
                <c:pt idx="49">
                  <c:v>65530</c:v>
                </c:pt>
                <c:pt idx="50">
                  <c:v>66873</c:v>
                </c:pt>
                <c:pt idx="51">
                  <c:v>67411</c:v>
                </c:pt>
                <c:pt idx="52">
                  <c:v>67173</c:v>
                </c:pt>
                <c:pt idx="53">
                  <c:v>68152</c:v>
                </c:pt>
              </c:numCache>
            </c:numRef>
          </c:val>
          <c:smooth val="0"/>
        </c:ser>
        <c:ser>
          <c:idx val="2"/>
          <c:order val="2"/>
          <c:tx>
            <c:strRef>
              <c:f>Sheet1!$H$5</c:f>
              <c:strCache>
                <c:ptCount val="1"/>
                <c:pt idx="0">
                  <c:v>India</c:v>
                </c:pt>
              </c:strCache>
            </c:strRef>
          </c:tx>
          <c:spPr>
            <a:ln w="57150" cap="rnd">
              <a:solidFill>
                <a:srgbClr val="00B050"/>
              </a:solidFill>
              <a:round/>
            </a:ln>
            <a:effectLst/>
          </c:spPr>
          <c:marker>
            <c:symbol val="none"/>
          </c:marker>
          <c:cat>
            <c:numRef>
              <c:f>Sheet1!$I$2:$BJ$2</c:f>
              <c:numCache>
                <c:formatCode>General</c:formatCode>
                <c:ptCount val="54"/>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numCache>
            </c:numRef>
          </c:cat>
          <c:val>
            <c:numRef>
              <c:f>Sheet1!$I$5:$BJ$5</c:f>
              <c:numCache>
                <c:formatCode>General</c:formatCode>
                <c:ptCount val="54"/>
                <c:pt idx="0">
                  <c:v>15419</c:v>
                </c:pt>
                <c:pt idx="1">
                  <c:v>13959</c:v>
                </c:pt>
                <c:pt idx="2">
                  <c:v>15498</c:v>
                </c:pt>
                <c:pt idx="3">
                  <c:v>16171</c:v>
                </c:pt>
                <c:pt idx="4">
                  <c:v>12936</c:v>
                </c:pt>
                <c:pt idx="5">
                  <c:v>12952</c:v>
                </c:pt>
                <c:pt idx="6">
                  <c:v>15484</c:v>
                </c:pt>
                <c:pt idx="7">
                  <c:v>16134</c:v>
                </c:pt>
                <c:pt idx="8">
                  <c:v>16094</c:v>
                </c:pt>
                <c:pt idx="9">
                  <c:v>16849</c:v>
                </c:pt>
                <c:pt idx="10">
                  <c:v>17110</c:v>
                </c:pt>
                <c:pt idx="11">
                  <c:v>16046</c:v>
                </c:pt>
                <c:pt idx="12">
                  <c:v>17259</c:v>
                </c:pt>
                <c:pt idx="13">
                  <c:v>15744</c:v>
                </c:pt>
                <c:pt idx="14">
                  <c:v>18582</c:v>
                </c:pt>
                <c:pt idx="15">
                  <c:v>16372</c:v>
                </c:pt>
                <c:pt idx="16">
                  <c:v>19613</c:v>
                </c:pt>
                <c:pt idx="17">
                  <c:v>19912</c:v>
                </c:pt>
                <c:pt idx="18">
                  <c:v>16105</c:v>
                </c:pt>
                <c:pt idx="19">
                  <c:v>20002</c:v>
                </c:pt>
                <c:pt idx="20">
                  <c:v>19623</c:v>
                </c:pt>
                <c:pt idx="21">
                  <c:v>18497</c:v>
                </c:pt>
                <c:pt idx="22">
                  <c:v>21833</c:v>
                </c:pt>
                <c:pt idx="23">
                  <c:v>21272</c:v>
                </c:pt>
                <c:pt idx="24">
                  <c:v>23292</c:v>
                </c:pt>
                <c:pt idx="25">
                  <c:v>22052</c:v>
                </c:pt>
                <c:pt idx="26">
                  <c:v>21991</c:v>
                </c:pt>
                <c:pt idx="27">
                  <c:v>25486</c:v>
                </c:pt>
                <c:pt idx="28">
                  <c:v>26160</c:v>
                </c:pt>
                <c:pt idx="29">
                  <c:v>26125</c:v>
                </c:pt>
                <c:pt idx="30">
                  <c:v>26271</c:v>
                </c:pt>
                <c:pt idx="31">
                  <c:v>26092</c:v>
                </c:pt>
                <c:pt idx="32">
                  <c:v>28303</c:v>
                </c:pt>
                <c:pt idx="33">
                  <c:v>28645</c:v>
                </c:pt>
                <c:pt idx="34">
                  <c:v>26972</c:v>
                </c:pt>
                <c:pt idx="35">
                  <c:v>28226</c:v>
                </c:pt>
                <c:pt idx="36">
                  <c:v>28457</c:v>
                </c:pt>
                <c:pt idx="37">
                  <c:v>28805</c:v>
                </c:pt>
                <c:pt idx="38">
                  <c:v>29782</c:v>
                </c:pt>
                <c:pt idx="39">
                  <c:v>28508</c:v>
                </c:pt>
                <c:pt idx="40">
                  <c:v>31158</c:v>
                </c:pt>
                <c:pt idx="41">
                  <c:v>26163</c:v>
                </c:pt>
                <c:pt idx="42">
                  <c:v>31177</c:v>
                </c:pt>
                <c:pt idx="43">
                  <c:v>29756</c:v>
                </c:pt>
                <c:pt idx="44">
                  <c:v>31537</c:v>
                </c:pt>
                <c:pt idx="45">
                  <c:v>31759</c:v>
                </c:pt>
                <c:pt idx="46">
                  <c:v>32924</c:v>
                </c:pt>
                <c:pt idx="47">
                  <c:v>32509</c:v>
                </c:pt>
                <c:pt idx="48">
                  <c:v>32366</c:v>
                </c:pt>
                <c:pt idx="49">
                  <c:v>33587</c:v>
                </c:pt>
                <c:pt idx="50">
                  <c:v>35878</c:v>
                </c:pt>
                <c:pt idx="51">
                  <c:v>36909</c:v>
                </c:pt>
                <c:pt idx="52">
                  <c:v>36070</c:v>
                </c:pt>
                <c:pt idx="53">
                  <c:v>35845</c:v>
                </c:pt>
              </c:numCache>
            </c:numRef>
          </c:val>
          <c:smooth val="0"/>
        </c:ser>
        <c:ser>
          <c:idx val="3"/>
          <c:order val="3"/>
          <c:tx>
            <c:strRef>
              <c:f>Sheet1!$H$6</c:f>
              <c:strCache>
                <c:ptCount val="1"/>
                <c:pt idx="0">
                  <c:v>Indonesia</c:v>
                </c:pt>
              </c:strCache>
            </c:strRef>
          </c:tx>
          <c:spPr>
            <a:ln w="57150" cap="rnd">
              <a:solidFill>
                <a:sysClr val="windowText" lastClr="000000">
                  <a:lumMod val="65000"/>
                  <a:lumOff val="35000"/>
                </a:sysClr>
              </a:solidFill>
              <a:round/>
            </a:ln>
            <a:effectLst/>
          </c:spPr>
          <c:marker>
            <c:symbol val="none"/>
          </c:marker>
          <c:cat>
            <c:numRef>
              <c:f>Sheet1!$I$2:$BJ$2</c:f>
              <c:numCache>
                <c:formatCode>General</c:formatCode>
                <c:ptCount val="54"/>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numCache>
            </c:numRef>
          </c:cat>
          <c:val>
            <c:numRef>
              <c:f>Sheet1!$I$6:$BJ$6</c:f>
              <c:numCache>
                <c:formatCode>General</c:formatCode>
                <c:ptCount val="54"/>
                <c:pt idx="0">
                  <c:v>17623</c:v>
                </c:pt>
                <c:pt idx="1">
                  <c:v>17855</c:v>
                </c:pt>
                <c:pt idx="2">
                  <c:v>17226</c:v>
                </c:pt>
                <c:pt idx="3">
                  <c:v>17630</c:v>
                </c:pt>
                <c:pt idx="4">
                  <c:v>17708</c:v>
                </c:pt>
                <c:pt idx="5">
                  <c:v>17748</c:v>
                </c:pt>
                <c:pt idx="6">
                  <c:v>17592</c:v>
                </c:pt>
                <c:pt idx="7">
                  <c:v>21398</c:v>
                </c:pt>
                <c:pt idx="8">
                  <c:v>22487</c:v>
                </c:pt>
                <c:pt idx="9">
                  <c:v>23763</c:v>
                </c:pt>
                <c:pt idx="10">
                  <c:v>24254</c:v>
                </c:pt>
                <c:pt idx="11">
                  <c:v>24556</c:v>
                </c:pt>
                <c:pt idx="12">
                  <c:v>25572</c:v>
                </c:pt>
                <c:pt idx="13">
                  <c:v>26412</c:v>
                </c:pt>
                <c:pt idx="14">
                  <c:v>26297</c:v>
                </c:pt>
                <c:pt idx="15">
                  <c:v>27843</c:v>
                </c:pt>
                <c:pt idx="16">
                  <c:v>27929</c:v>
                </c:pt>
                <c:pt idx="17">
                  <c:v>28862</c:v>
                </c:pt>
                <c:pt idx="18">
                  <c:v>29855</c:v>
                </c:pt>
                <c:pt idx="19">
                  <c:v>32928</c:v>
                </c:pt>
                <c:pt idx="20">
                  <c:v>34934</c:v>
                </c:pt>
                <c:pt idx="21">
                  <c:v>37363</c:v>
                </c:pt>
                <c:pt idx="22">
                  <c:v>38530</c:v>
                </c:pt>
                <c:pt idx="23">
                  <c:v>39060</c:v>
                </c:pt>
                <c:pt idx="24">
                  <c:v>39418</c:v>
                </c:pt>
                <c:pt idx="25">
                  <c:v>39773</c:v>
                </c:pt>
                <c:pt idx="26">
                  <c:v>40391</c:v>
                </c:pt>
                <c:pt idx="27">
                  <c:v>41108</c:v>
                </c:pt>
                <c:pt idx="28">
                  <c:v>42470</c:v>
                </c:pt>
                <c:pt idx="29">
                  <c:v>43018</c:v>
                </c:pt>
                <c:pt idx="30">
                  <c:v>43465</c:v>
                </c:pt>
                <c:pt idx="31">
                  <c:v>43446</c:v>
                </c:pt>
                <c:pt idx="32">
                  <c:v>43750</c:v>
                </c:pt>
                <c:pt idx="33">
                  <c:v>43453</c:v>
                </c:pt>
                <c:pt idx="34">
                  <c:v>43487</c:v>
                </c:pt>
                <c:pt idx="35">
                  <c:v>44168</c:v>
                </c:pt>
                <c:pt idx="36">
                  <c:v>44322</c:v>
                </c:pt>
                <c:pt idx="37">
                  <c:v>41974</c:v>
                </c:pt>
                <c:pt idx="38">
                  <c:v>42519</c:v>
                </c:pt>
                <c:pt idx="39">
                  <c:v>44007</c:v>
                </c:pt>
                <c:pt idx="40">
                  <c:v>43879</c:v>
                </c:pt>
                <c:pt idx="41">
                  <c:v>44691</c:v>
                </c:pt>
                <c:pt idx="42">
                  <c:v>45426</c:v>
                </c:pt>
                <c:pt idx="43">
                  <c:v>45365</c:v>
                </c:pt>
                <c:pt idx="44">
                  <c:v>45739</c:v>
                </c:pt>
                <c:pt idx="45">
                  <c:v>46201</c:v>
                </c:pt>
                <c:pt idx="46">
                  <c:v>47052</c:v>
                </c:pt>
                <c:pt idx="47">
                  <c:v>48948</c:v>
                </c:pt>
                <c:pt idx="48">
                  <c:v>49985</c:v>
                </c:pt>
                <c:pt idx="49">
                  <c:v>50153</c:v>
                </c:pt>
                <c:pt idx="50">
                  <c:v>49802</c:v>
                </c:pt>
                <c:pt idx="51">
                  <c:v>51360</c:v>
                </c:pt>
                <c:pt idx="52">
                  <c:v>51520</c:v>
                </c:pt>
                <c:pt idx="53">
                  <c:v>51348</c:v>
                </c:pt>
              </c:numCache>
            </c:numRef>
          </c:val>
          <c:smooth val="0"/>
        </c:ser>
        <c:ser>
          <c:idx val="4"/>
          <c:order val="4"/>
          <c:tx>
            <c:strRef>
              <c:f>Sheet1!$H$7</c:f>
              <c:strCache>
                <c:ptCount val="1"/>
                <c:pt idx="0">
                  <c:v>Viet Nam</c:v>
                </c:pt>
              </c:strCache>
            </c:strRef>
          </c:tx>
          <c:spPr>
            <a:ln w="57150" cap="rnd">
              <a:solidFill>
                <a:srgbClr val="00B0F0"/>
              </a:solidFill>
              <a:round/>
            </a:ln>
            <a:effectLst/>
          </c:spPr>
          <c:marker>
            <c:symbol val="none"/>
          </c:marker>
          <c:cat>
            <c:numRef>
              <c:f>Sheet1!$I$2:$BJ$2</c:f>
              <c:numCache>
                <c:formatCode>General</c:formatCode>
                <c:ptCount val="54"/>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numCache>
            </c:numRef>
          </c:cat>
          <c:val>
            <c:numRef>
              <c:f>Sheet1!$I$7:$BJ$7</c:f>
              <c:numCache>
                <c:formatCode>General</c:formatCode>
                <c:ptCount val="54"/>
                <c:pt idx="0">
                  <c:v>18966</c:v>
                </c:pt>
                <c:pt idx="1">
                  <c:v>19937</c:v>
                </c:pt>
                <c:pt idx="2">
                  <c:v>21400</c:v>
                </c:pt>
                <c:pt idx="3">
                  <c:v>19441</c:v>
                </c:pt>
                <c:pt idx="4">
                  <c:v>19414</c:v>
                </c:pt>
                <c:pt idx="5">
                  <c:v>18079</c:v>
                </c:pt>
                <c:pt idx="6">
                  <c:v>19159</c:v>
                </c:pt>
                <c:pt idx="7">
                  <c:v>17095</c:v>
                </c:pt>
                <c:pt idx="8">
                  <c:v>17880</c:v>
                </c:pt>
                <c:pt idx="9">
                  <c:v>21534</c:v>
                </c:pt>
                <c:pt idx="10">
                  <c:v>22265</c:v>
                </c:pt>
                <c:pt idx="11">
                  <c:v>21935</c:v>
                </c:pt>
                <c:pt idx="12">
                  <c:v>22117</c:v>
                </c:pt>
                <c:pt idx="13">
                  <c:v>21564</c:v>
                </c:pt>
                <c:pt idx="14">
                  <c:v>21198</c:v>
                </c:pt>
                <c:pt idx="15">
                  <c:v>22327</c:v>
                </c:pt>
                <c:pt idx="16">
                  <c:v>19378</c:v>
                </c:pt>
                <c:pt idx="17">
                  <c:v>17922</c:v>
                </c:pt>
                <c:pt idx="18">
                  <c:v>20716</c:v>
                </c:pt>
                <c:pt idx="19">
                  <c:v>20798</c:v>
                </c:pt>
                <c:pt idx="20">
                  <c:v>21966</c:v>
                </c:pt>
                <c:pt idx="21">
                  <c:v>25194</c:v>
                </c:pt>
                <c:pt idx="22">
                  <c:v>26272</c:v>
                </c:pt>
                <c:pt idx="23">
                  <c:v>27323</c:v>
                </c:pt>
                <c:pt idx="24">
                  <c:v>27761</c:v>
                </c:pt>
                <c:pt idx="25">
                  <c:v>28060</c:v>
                </c:pt>
                <c:pt idx="26">
                  <c:v>26954</c:v>
                </c:pt>
                <c:pt idx="27">
                  <c:v>29613</c:v>
                </c:pt>
                <c:pt idx="28">
                  <c:v>32136</c:v>
                </c:pt>
                <c:pt idx="29">
                  <c:v>31815</c:v>
                </c:pt>
                <c:pt idx="30">
                  <c:v>31133</c:v>
                </c:pt>
                <c:pt idx="31">
                  <c:v>33342</c:v>
                </c:pt>
                <c:pt idx="32">
                  <c:v>34815</c:v>
                </c:pt>
                <c:pt idx="33">
                  <c:v>35657</c:v>
                </c:pt>
                <c:pt idx="34">
                  <c:v>36898</c:v>
                </c:pt>
                <c:pt idx="35">
                  <c:v>37689</c:v>
                </c:pt>
                <c:pt idx="36">
                  <c:v>38768</c:v>
                </c:pt>
                <c:pt idx="37">
                  <c:v>39585</c:v>
                </c:pt>
                <c:pt idx="38">
                  <c:v>41018</c:v>
                </c:pt>
                <c:pt idx="39">
                  <c:v>42432</c:v>
                </c:pt>
                <c:pt idx="40">
                  <c:v>42853</c:v>
                </c:pt>
                <c:pt idx="41">
                  <c:v>45903</c:v>
                </c:pt>
                <c:pt idx="42">
                  <c:v>46387</c:v>
                </c:pt>
                <c:pt idx="43">
                  <c:v>48553</c:v>
                </c:pt>
                <c:pt idx="44">
                  <c:v>48891</c:v>
                </c:pt>
                <c:pt idx="45">
                  <c:v>48943</c:v>
                </c:pt>
                <c:pt idx="46">
                  <c:v>49869</c:v>
                </c:pt>
                <c:pt idx="47">
                  <c:v>52336</c:v>
                </c:pt>
                <c:pt idx="48">
                  <c:v>52372</c:v>
                </c:pt>
                <c:pt idx="49">
                  <c:v>53416</c:v>
                </c:pt>
                <c:pt idx="50">
                  <c:v>55383</c:v>
                </c:pt>
                <c:pt idx="51">
                  <c:v>56353</c:v>
                </c:pt>
                <c:pt idx="52">
                  <c:v>55728</c:v>
                </c:pt>
                <c:pt idx="53">
                  <c:v>57538</c:v>
                </c:pt>
              </c:numCache>
            </c:numRef>
          </c:val>
          <c:smooth val="0"/>
        </c:ser>
        <c:dLbls>
          <c:showLegendKey val="0"/>
          <c:showVal val="0"/>
          <c:showCatName val="0"/>
          <c:showSerName val="0"/>
          <c:showPercent val="0"/>
          <c:showBubbleSize val="0"/>
        </c:dLbls>
        <c:marker val="1"/>
        <c:smooth val="0"/>
        <c:axId val="168406400"/>
        <c:axId val="168424576"/>
      </c:lineChart>
      <c:catAx>
        <c:axId val="168406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68424576"/>
        <c:crosses val="autoZero"/>
        <c:auto val="1"/>
        <c:lblAlgn val="ctr"/>
        <c:lblOffset val="100"/>
        <c:noMultiLvlLbl val="0"/>
      </c:catAx>
      <c:valAx>
        <c:axId val="168424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684064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w="28575">
      <a:solidFill>
        <a:sysClr val="windowText" lastClr="000000"/>
      </a:solidFill>
    </a:ln>
    <a:effectLst/>
  </c:spPr>
  <c:txPr>
    <a:bodyPr/>
    <a:lstStyle/>
    <a:p>
      <a:pPr>
        <a:defRPr sz="16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sz="1600" b="1" dirty="0"/>
              <a:t>Rice, paddy Yield </a:t>
            </a:r>
            <a:r>
              <a:rPr lang="en-US" sz="1600" b="1" dirty="0" smtClean="0"/>
              <a:t>(Hg/Ha</a:t>
            </a:r>
            <a:r>
              <a:rPr lang="en-US" sz="1600" b="1" dirty="0"/>
              <a:t>) Growths </a:t>
            </a:r>
            <a:r>
              <a:rPr lang="en-US" sz="1600" b="1" i="0" u="none" strike="noStrike" baseline="0" dirty="0" smtClean="0">
                <a:effectLst/>
              </a:rPr>
              <a:t> (1961−2014) </a:t>
            </a:r>
            <a:endParaRPr lang="en-US" sz="1600" b="1" dirty="0" smtClean="0"/>
          </a:p>
          <a:p>
            <a:pPr>
              <a:defRPr sz="16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sz="1600" b="1" dirty="0" smtClean="0"/>
              <a:t>(</a:t>
            </a:r>
            <a:r>
              <a:rPr lang="en-US" sz="1600" b="1" dirty="0"/>
              <a:t>Base Year 1961=100)</a:t>
            </a:r>
          </a:p>
          <a:p>
            <a:pPr>
              <a:defRPr sz="16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sz="1600" b="1" dirty="0" smtClean="0"/>
              <a:t>(</a:t>
            </a:r>
            <a:r>
              <a:rPr lang="en-US" sz="1600" b="1" dirty="0"/>
              <a:t>Bangladesh, China, India, Indonesia </a:t>
            </a:r>
            <a:r>
              <a:rPr lang="en-US" sz="1600" b="1" dirty="0" smtClean="0"/>
              <a:t>and</a:t>
            </a:r>
            <a:r>
              <a:rPr lang="en-US" sz="1600" b="1" baseline="0" dirty="0" smtClean="0"/>
              <a:t> </a:t>
            </a:r>
            <a:r>
              <a:rPr lang="en-US" sz="1600" b="1" dirty="0" smtClean="0"/>
              <a:t>Vietnam</a:t>
            </a:r>
            <a:r>
              <a:rPr lang="en-US" sz="1600" b="1" dirty="0"/>
              <a:t>)</a:t>
            </a:r>
          </a:p>
        </c:rich>
      </c:tx>
      <c:layout/>
      <c:overlay val="0"/>
      <c:spPr>
        <a:noFill/>
        <a:ln>
          <a:noFill/>
        </a:ln>
        <a:effectLst/>
      </c:spPr>
    </c:title>
    <c:autoTitleDeleted val="0"/>
    <c:plotArea>
      <c:layout>
        <c:manualLayout>
          <c:layoutTarget val="inner"/>
          <c:xMode val="edge"/>
          <c:yMode val="edge"/>
          <c:x val="9.797106295050742E-2"/>
          <c:y val="0.15554421695060772"/>
          <c:w val="0.87759908212295967"/>
          <c:h val="0.68897369830670907"/>
        </c:manualLayout>
      </c:layout>
      <c:lineChart>
        <c:grouping val="standard"/>
        <c:varyColors val="0"/>
        <c:ser>
          <c:idx val="0"/>
          <c:order val="0"/>
          <c:tx>
            <c:strRef>
              <c:f>Sheet1!$H$10</c:f>
              <c:strCache>
                <c:ptCount val="1"/>
                <c:pt idx="0">
                  <c:v>Bangladesh</c:v>
                </c:pt>
              </c:strCache>
            </c:strRef>
          </c:tx>
          <c:spPr>
            <a:ln w="57150" cap="rnd">
              <a:solidFill>
                <a:srgbClr val="ED7D31">
                  <a:lumMod val="60000"/>
                  <a:lumOff val="40000"/>
                </a:srgbClr>
              </a:solidFill>
              <a:round/>
            </a:ln>
            <a:effectLst/>
          </c:spPr>
          <c:marker>
            <c:symbol val="none"/>
          </c:marker>
          <c:cat>
            <c:numRef>
              <c:f>Sheet1!$I$9:$BJ$9</c:f>
              <c:numCache>
                <c:formatCode>General</c:formatCode>
                <c:ptCount val="54"/>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numCache>
            </c:numRef>
          </c:cat>
          <c:val>
            <c:numRef>
              <c:f>Sheet1!$I$10:$BJ$10</c:f>
              <c:numCache>
                <c:formatCode>General</c:formatCode>
                <c:ptCount val="54"/>
                <c:pt idx="0">
                  <c:v>100</c:v>
                </c:pt>
                <c:pt idx="1">
                  <c:v>89.985298441634811</c:v>
                </c:pt>
                <c:pt idx="2">
                  <c:v>104.02822699206109</c:v>
                </c:pt>
                <c:pt idx="3">
                  <c:v>100.38224051749479</c:v>
                </c:pt>
                <c:pt idx="4">
                  <c:v>98.953249044398731</c:v>
                </c:pt>
                <c:pt idx="5">
                  <c:v>93.072625698324032</c:v>
                </c:pt>
                <c:pt idx="6">
                  <c:v>99.641281975889456</c:v>
                </c:pt>
                <c:pt idx="7">
                  <c:v>102.7109673625404</c:v>
                </c:pt>
                <c:pt idx="8">
                  <c:v>102.66980299911791</c:v>
                </c:pt>
                <c:pt idx="9">
                  <c:v>99.159070861511296</c:v>
                </c:pt>
                <c:pt idx="10">
                  <c:v>94.219347250808582</c:v>
                </c:pt>
                <c:pt idx="11">
                  <c:v>92.419876506909731</c:v>
                </c:pt>
                <c:pt idx="12">
                  <c:v>106.3393119670685</c:v>
                </c:pt>
                <c:pt idx="13">
                  <c:v>101.67009703028521</c:v>
                </c:pt>
                <c:pt idx="14">
                  <c:v>108.97383122610999</c:v>
                </c:pt>
                <c:pt idx="15">
                  <c:v>104.90443987062631</c:v>
                </c:pt>
                <c:pt idx="16">
                  <c:v>114.0723316671567</c:v>
                </c:pt>
                <c:pt idx="17">
                  <c:v>113.9958835636578</c:v>
                </c:pt>
                <c:pt idx="18">
                  <c:v>110.60864451631871</c:v>
                </c:pt>
                <c:pt idx="19">
                  <c:v>118.7709497206704</c:v>
                </c:pt>
                <c:pt idx="20">
                  <c:v>114.9367832990297</c:v>
                </c:pt>
                <c:pt idx="21">
                  <c:v>118.4651573066745</c:v>
                </c:pt>
                <c:pt idx="22">
                  <c:v>131.4025286680388</c:v>
                </c:pt>
                <c:pt idx="23">
                  <c:v>126.1628932666863</c:v>
                </c:pt>
                <c:pt idx="24">
                  <c:v>127.5683622463981</c:v>
                </c:pt>
                <c:pt idx="25">
                  <c:v>128.09761834754491</c:v>
                </c:pt>
                <c:pt idx="26">
                  <c:v>131.72008232872679</c:v>
                </c:pt>
                <c:pt idx="27">
                  <c:v>134.1076154072332</c:v>
                </c:pt>
                <c:pt idx="28">
                  <c:v>150.32049397236111</c:v>
                </c:pt>
                <c:pt idx="29">
                  <c:v>150.9026756836225</c:v>
                </c:pt>
                <c:pt idx="30">
                  <c:v>156.37753601881801</c:v>
                </c:pt>
                <c:pt idx="31">
                  <c:v>158.14760364598649</c:v>
                </c:pt>
                <c:pt idx="32">
                  <c:v>159.86474566304031</c:v>
                </c:pt>
                <c:pt idx="33">
                  <c:v>148.9444281093796</c:v>
                </c:pt>
                <c:pt idx="34">
                  <c:v>155.99529550132311</c:v>
                </c:pt>
                <c:pt idx="35">
                  <c:v>162.47574242869749</c:v>
                </c:pt>
                <c:pt idx="36">
                  <c:v>161.31137900617469</c:v>
                </c:pt>
                <c:pt idx="37">
                  <c:v>172.64334019406061</c:v>
                </c:pt>
                <c:pt idx="38">
                  <c:v>188.9973537194943</c:v>
                </c:pt>
                <c:pt idx="39">
                  <c:v>204.85739488385769</c:v>
                </c:pt>
                <c:pt idx="40">
                  <c:v>200.05880623346081</c:v>
                </c:pt>
                <c:pt idx="41">
                  <c:v>205.24551602469859</c:v>
                </c:pt>
                <c:pt idx="42">
                  <c:v>210.33813584239931</c:v>
                </c:pt>
                <c:pt idx="43">
                  <c:v>207.93296089385481</c:v>
                </c:pt>
                <c:pt idx="44">
                  <c:v>222.36989120846809</c:v>
                </c:pt>
                <c:pt idx="45">
                  <c:v>226.64510438106441</c:v>
                </c:pt>
                <c:pt idx="46">
                  <c:v>240.12349309026749</c:v>
                </c:pt>
                <c:pt idx="47">
                  <c:v>243.69891208468101</c:v>
                </c:pt>
                <c:pt idx="48">
                  <c:v>249.36195236695099</c:v>
                </c:pt>
                <c:pt idx="49">
                  <c:v>255.34842693325501</c:v>
                </c:pt>
                <c:pt idx="50">
                  <c:v>258.25933548956198</c:v>
                </c:pt>
                <c:pt idx="51">
                  <c:v>259.95883563657742</c:v>
                </c:pt>
                <c:pt idx="52">
                  <c:v>266.49220817406649</c:v>
                </c:pt>
                <c:pt idx="53">
                  <c:v>271.83769479564842</c:v>
                </c:pt>
              </c:numCache>
            </c:numRef>
          </c:val>
          <c:smooth val="0"/>
        </c:ser>
        <c:ser>
          <c:idx val="1"/>
          <c:order val="1"/>
          <c:tx>
            <c:strRef>
              <c:f>Sheet1!$H$11</c:f>
              <c:strCache>
                <c:ptCount val="1"/>
                <c:pt idx="0">
                  <c:v>China</c:v>
                </c:pt>
              </c:strCache>
            </c:strRef>
          </c:tx>
          <c:spPr>
            <a:ln w="57150" cap="rnd">
              <a:solidFill>
                <a:srgbClr val="FF0000"/>
              </a:solidFill>
              <a:round/>
            </a:ln>
            <a:effectLst/>
          </c:spPr>
          <c:marker>
            <c:symbol val="none"/>
          </c:marker>
          <c:cat>
            <c:numRef>
              <c:f>Sheet1!$I$9:$BJ$9</c:f>
              <c:numCache>
                <c:formatCode>General</c:formatCode>
                <c:ptCount val="54"/>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numCache>
            </c:numRef>
          </c:cat>
          <c:val>
            <c:numRef>
              <c:f>Sheet1!$I$11:$BJ$11</c:f>
              <c:numCache>
                <c:formatCode>General</c:formatCode>
                <c:ptCount val="54"/>
                <c:pt idx="0">
                  <c:v>100</c:v>
                </c:pt>
                <c:pt idx="1">
                  <c:v>114.5541744151904</c:v>
                </c:pt>
                <c:pt idx="2">
                  <c:v>130.38073798571011</c:v>
                </c:pt>
                <c:pt idx="3">
                  <c:v>137.3299402955858</c:v>
                </c:pt>
                <c:pt idx="4">
                  <c:v>144.07849662327499</c:v>
                </c:pt>
                <c:pt idx="5">
                  <c:v>153.06352158167761</c:v>
                </c:pt>
                <c:pt idx="6">
                  <c:v>150.7830087109719</c:v>
                </c:pt>
                <c:pt idx="7">
                  <c:v>154.90359205246159</c:v>
                </c:pt>
                <c:pt idx="8">
                  <c:v>153.024371146129</c:v>
                </c:pt>
                <c:pt idx="9">
                  <c:v>166.51169619262021</c:v>
                </c:pt>
                <c:pt idx="10">
                  <c:v>161.62278555348931</c:v>
                </c:pt>
                <c:pt idx="11">
                  <c:v>158.01115787413141</c:v>
                </c:pt>
                <c:pt idx="12">
                  <c:v>169.9471469120094</c:v>
                </c:pt>
                <c:pt idx="13">
                  <c:v>170.92101399628069</c:v>
                </c:pt>
                <c:pt idx="14">
                  <c:v>172.15425271606139</c:v>
                </c:pt>
                <c:pt idx="15">
                  <c:v>170.16247430752671</c:v>
                </c:pt>
                <c:pt idx="16">
                  <c:v>177.28295977292751</c:v>
                </c:pt>
                <c:pt idx="17">
                  <c:v>194.6804345698346</c:v>
                </c:pt>
                <c:pt idx="18">
                  <c:v>207.89370656748559</c:v>
                </c:pt>
                <c:pt idx="19">
                  <c:v>202.30008808848001</c:v>
                </c:pt>
                <c:pt idx="20">
                  <c:v>211.80385631790159</c:v>
                </c:pt>
                <c:pt idx="21">
                  <c:v>239.37065674855631</c:v>
                </c:pt>
                <c:pt idx="22">
                  <c:v>249.3931682489968</c:v>
                </c:pt>
                <c:pt idx="23">
                  <c:v>262.92453753548011</c:v>
                </c:pt>
                <c:pt idx="24">
                  <c:v>257.2330429676029</c:v>
                </c:pt>
                <c:pt idx="25">
                  <c:v>261.21170598022888</c:v>
                </c:pt>
                <c:pt idx="26">
                  <c:v>264.90163453068408</c:v>
                </c:pt>
                <c:pt idx="27">
                  <c:v>258.72565332289321</c:v>
                </c:pt>
                <c:pt idx="28">
                  <c:v>269.57521777429758</c:v>
                </c:pt>
                <c:pt idx="29">
                  <c:v>280.2241362435156</c:v>
                </c:pt>
                <c:pt idx="30">
                  <c:v>275.36948223549001</c:v>
                </c:pt>
                <c:pt idx="31">
                  <c:v>283.99236566506801</c:v>
                </c:pt>
                <c:pt idx="32">
                  <c:v>286.18479005578939</c:v>
                </c:pt>
                <c:pt idx="33">
                  <c:v>285.362630909269</c:v>
                </c:pt>
                <c:pt idx="34">
                  <c:v>294.84193011647261</c:v>
                </c:pt>
                <c:pt idx="35">
                  <c:v>304.0129196437311</c:v>
                </c:pt>
                <c:pt idx="36">
                  <c:v>309.2492903983557</c:v>
                </c:pt>
                <c:pt idx="37">
                  <c:v>311.54937848683568</c:v>
                </c:pt>
                <c:pt idx="38">
                  <c:v>310.49721053146709</c:v>
                </c:pt>
                <c:pt idx="39">
                  <c:v>306.91983948321422</c:v>
                </c:pt>
                <c:pt idx="40">
                  <c:v>301.62474307526679</c:v>
                </c:pt>
                <c:pt idx="41">
                  <c:v>302.87266320837819</c:v>
                </c:pt>
                <c:pt idx="42">
                  <c:v>296.59880591171571</c:v>
                </c:pt>
                <c:pt idx="43">
                  <c:v>308.8333170206518</c:v>
                </c:pt>
                <c:pt idx="44">
                  <c:v>306.35705197220312</c:v>
                </c:pt>
                <c:pt idx="45">
                  <c:v>303.56758343936582</c:v>
                </c:pt>
                <c:pt idx="46">
                  <c:v>314.8135460506997</c:v>
                </c:pt>
                <c:pt idx="47">
                  <c:v>321.04335910737001</c:v>
                </c:pt>
                <c:pt idx="48">
                  <c:v>322.27170402270718</c:v>
                </c:pt>
                <c:pt idx="49">
                  <c:v>320.69100518743272</c:v>
                </c:pt>
                <c:pt idx="50">
                  <c:v>327.26338455515321</c:v>
                </c:pt>
                <c:pt idx="51">
                  <c:v>329.8962513457962</c:v>
                </c:pt>
                <c:pt idx="52">
                  <c:v>328.73152588822541</c:v>
                </c:pt>
                <c:pt idx="53">
                  <c:v>333.52256043848479</c:v>
                </c:pt>
              </c:numCache>
            </c:numRef>
          </c:val>
          <c:smooth val="0"/>
        </c:ser>
        <c:ser>
          <c:idx val="2"/>
          <c:order val="2"/>
          <c:tx>
            <c:strRef>
              <c:f>Sheet1!$H$12</c:f>
              <c:strCache>
                <c:ptCount val="1"/>
                <c:pt idx="0">
                  <c:v>India</c:v>
                </c:pt>
              </c:strCache>
            </c:strRef>
          </c:tx>
          <c:spPr>
            <a:ln w="57150" cap="rnd">
              <a:solidFill>
                <a:srgbClr val="00B050"/>
              </a:solidFill>
              <a:round/>
            </a:ln>
            <a:effectLst/>
          </c:spPr>
          <c:marker>
            <c:symbol val="none"/>
          </c:marker>
          <c:cat>
            <c:numRef>
              <c:f>Sheet1!$I$9:$BJ$9</c:f>
              <c:numCache>
                <c:formatCode>General</c:formatCode>
                <c:ptCount val="54"/>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numCache>
            </c:numRef>
          </c:cat>
          <c:val>
            <c:numRef>
              <c:f>Sheet1!$I$12:$BJ$12</c:f>
              <c:numCache>
                <c:formatCode>General</c:formatCode>
                <c:ptCount val="54"/>
                <c:pt idx="0">
                  <c:v>100</c:v>
                </c:pt>
                <c:pt idx="1">
                  <c:v>90.531162851027972</c:v>
                </c:pt>
                <c:pt idx="2">
                  <c:v>100.51235488682789</c:v>
                </c:pt>
                <c:pt idx="3">
                  <c:v>104.8770996822103</c:v>
                </c:pt>
                <c:pt idx="4">
                  <c:v>83.896491341850947</c:v>
                </c:pt>
                <c:pt idx="5">
                  <c:v>84.000259420195874</c:v>
                </c:pt>
                <c:pt idx="6">
                  <c:v>100.4215578182762</c:v>
                </c:pt>
                <c:pt idx="7">
                  <c:v>104.6371360010377</c:v>
                </c:pt>
                <c:pt idx="8">
                  <c:v>104.3777158051754</c:v>
                </c:pt>
                <c:pt idx="9">
                  <c:v>109.27427200207531</c:v>
                </c:pt>
                <c:pt idx="10">
                  <c:v>110.96698878007651</c:v>
                </c:pt>
                <c:pt idx="11">
                  <c:v>104.0664115701407</c:v>
                </c:pt>
                <c:pt idx="12">
                  <c:v>111.9333290096634</c:v>
                </c:pt>
                <c:pt idx="13">
                  <c:v>102.10778909138079</c:v>
                </c:pt>
                <c:pt idx="14">
                  <c:v>120.51365198780729</c:v>
                </c:pt>
                <c:pt idx="15">
                  <c:v>106.180686166418</c:v>
                </c:pt>
                <c:pt idx="16">
                  <c:v>127.2002075361567</c:v>
                </c:pt>
                <c:pt idx="17">
                  <c:v>129.13937350022701</c:v>
                </c:pt>
                <c:pt idx="18">
                  <c:v>104.4490563590376</c:v>
                </c:pt>
                <c:pt idx="19">
                  <c:v>129.72306894091699</c:v>
                </c:pt>
                <c:pt idx="20">
                  <c:v>127.26506258512229</c:v>
                </c:pt>
                <c:pt idx="21">
                  <c:v>119.9623840716</c:v>
                </c:pt>
                <c:pt idx="22">
                  <c:v>141.5980284065115</c:v>
                </c:pt>
                <c:pt idx="23">
                  <c:v>137.9596601595434</c:v>
                </c:pt>
                <c:pt idx="24">
                  <c:v>151.06038005058701</c:v>
                </c:pt>
                <c:pt idx="25">
                  <c:v>143.01835397885719</c:v>
                </c:pt>
                <c:pt idx="26">
                  <c:v>142.62273818016729</c:v>
                </c:pt>
                <c:pt idx="27">
                  <c:v>165.2895777936312</c:v>
                </c:pt>
                <c:pt idx="28">
                  <c:v>169.66080809391011</c:v>
                </c:pt>
                <c:pt idx="29">
                  <c:v>169.43381542253061</c:v>
                </c:pt>
                <c:pt idx="30">
                  <c:v>170.38069913742791</c:v>
                </c:pt>
                <c:pt idx="31">
                  <c:v>169.21979376094421</c:v>
                </c:pt>
                <c:pt idx="32">
                  <c:v>183.5592450872301</c:v>
                </c:pt>
                <c:pt idx="33">
                  <c:v>185.77728776185219</c:v>
                </c:pt>
                <c:pt idx="34">
                  <c:v>174.92703806991381</c:v>
                </c:pt>
                <c:pt idx="35">
                  <c:v>183.05986121019521</c:v>
                </c:pt>
                <c:pt idx="36">
                  <c:v>184.5580128412997</c:v>
                </c:pt>
                <c:pt idx="37">
                  <c:v>186.81496854530121</c:v>
                </c:pt>
                <c:pt idx="38">
                  <c:v>193.15130682923669</c:v>
                </c:pt>
                <c:pt idx="39">
                  <c:v>184.88877359102409</c:v>
                </c:pt>
                <c:pt idx="40">
                  <c:v>202.07536156689801</c:v>
                </c:pt>
                <c:pt idx="41">
                  <c:v>169.6802646085998</c:v>
                </c:pt>
                <c:pt idx="42">
                  <c:v>202.1985861599326</c:v>
                </c:pt>
                <c:pt idx="43">
                  <c:v>192.98268370192619</c:v>
                </c:pt>
                <c:pt idx="44">
                  <c:v>204.5333679226928</c:v>
                </c:pt>
                <c:pt idx="45">
                  <c:v>205.97315000972819</c:v>
                </c:pt>
                <c:pt idx="46">
                  <c:v>213.52876321421621</c:v>
                </c:pt>
                <c:pt idx="47">
                  <c:v>210.83727868214541</c:v>
                </c:pt>
                <c:pt idx="48">
                  <c:v>209.90985148193781</c:v>
                </c:pt>
                <c:pt idx="49">
                  <c:v>217.82865296063301</c:v>
                </c:pt>
                <c:pt idx="50">
                  <c:v>232.68694467864319</c:v>
                </c:pt>
                <c:pt idx="51">
                  <c:v>239.3735002269926</c:v>
                </c:pt>
                <c:pt idx="52">
                  <c:v>233.932161618782</c:v>
                </c:pt>
                <c:pt idx="53">
                  <c:v>232.4729230170569</c:v>
                </c:pt>
              </c:numCache>
            </c:numRef>
          </c:val>
          <c:smooth val="0"/>
        </c:ser>
        <c:ser>
          <c:idx val="3"/>
          <c:order val="3"/>
          <c:tx>
            <c:strRef>
              <c:f>Sheet1!$H$13</c:f>
              <c:strCache>
                <c:ptCount val="1"/>
                <c:pt idx="0">
                  <c:v>Indonesia</c:v>
                </c:pt>
              </c:strCache>
            </c:strRef>
          </c:tx>
          <c:spPr>
            <a:ln w="57150" cap="rnd">
              <a:solidFill>
                <a:sysClr val="windowText" lastClr="000000">
                  <a:lumMod val="65000"/>
                  <a:lumOff val="35000"/>
                </a:sysClr>
              </a:solidFill>
              <a:round/>
            </a:ln>
            <a:effectLst/>
          </c:spPr>
          <c:marker>
            <c:symbol val="none"/>
          </c:marker>
          <c:cat>
            <c:numRef>
              <c:f>Sheet1!$I$9:$BJ$9</c:f>
              <c:numCache>
                <c:formatCode>General</c:formatCode>
                <c:ptCount val="54"/>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numCache>
            </c:numRef>
          </c:cat>
          <c:val>
            <c:numRef>
              <c:f>Sheet1!$I$13:$BJ$13</c:f>
              <c:numCache>
                <c:formatCode>General</c:formatCode>
                <c:ptCount val="54"/>
                <c:pt idx="0">
                  <c:v>100</c:v>
                </c:pt>
                <c:pt idx="1">
                  <c:v>101.31646144243319</c:v>
                </c:pt>
                <c:pt idx="2">
                  <c:v>97.747262100663903</c:v>
                </c:pt>
                <c:pt idx="3">
                  <c:v>100.0397208193837</c:v>
                </c:pt>
                <c:pt idx="4">
                  <c:v>100.48232423537419</c:v>
                </c:pt>
                <c:pt idx="5">
                  <c:v>100.7093003461386</c:v>
                </c:pt>
                <c:pt idx="6">
                  <c:v>99.824093514157639</c:v>
                </c:pt>
                <c:pt idx="7">
                  <c:v>121.42087045338479</c:v>
                </c:pt>
                <c:pt idx="8">
                  <c:v>127.60029506894401</c:v>
                </c:pt>
                <c:pt idx="9">
                  <c:v>134.84083300232649</c:v>
                </c:pt>
                <c:pt idx="10">
                  <c:v>137.62696476195879</c:v>
                </c:pt>
                <c:pt idx="11">
                  <c:v>139.34063439822961</c:v>
                </c:pt>
                <c:pt idx="12">
                  <c:v>145.10582761164389</c:v>
                </c:pt>
                <c:pt idx="13">
                  <c:v>149.87232593769511</c:v>
                </c:pt>
                <c:pt idx="14">
                  <c:v>149.2197696192475</c:v>
                </c:pt>
                <c:pt idx="15">
                  <c:v>157.99239630028941</c:v>
                </c:pt>
                <c:pt idx="16">
                  <c:v>158.4803949384328</c:v>
                </c:pt>
                <c:pt idx="17">
                  <c:v>163.77461272201089</c:v>
                </c:pt>
                <c:pt idx="18">
                  <c:v>169.40929467173581</c:v>
                </c:pt>
                <c:pt idx="19">
                  <c:v>186.8467343812064</c:v>
                </c:pt>
                <c:pt idx="20">
                  <c:v>198.2295863360381</c:v>
                </c:pt>
                <c:pt idx="21">
                  <c:v>212.01271066220281</c:v>
                </c:pt>
                <c:pt idx="22">
                  <c:v>218.6347386937525</c:v>
                </c:pt>
                <c:pt idx="23">
                  <c:v>221.64217216137999</c:v>
                </c:pt>
                <c:pt idx="24">
                  <c:v>223.67360835272089</c:v>
                </c:pt>
                <c:pt idx="25">
                  <c:v>225.68802133575451</c:v>
                </c:pt>
                <c:pt idx="26">
                  <c:v>229.19480224706351</c:v>
                </c:pt>
                <c:pt idx="27">
                  <c:v>233.26334903251441</c:v>
                </c:pt>
                <c:pt idx="28">
                  <c:v>240.99188560404019</c:v>
                </c:pt>
                <c:pt idx="29">
                  <c:v>244.10145832151159</c:v>
                </c:pt>
                <c:pt idx="30">
                  <c:v>246.6379163593032</c:v>
                </c:pt>
                <c:pt idx="31">
                  <c:v>246.53010270669009</c:v>
                </c:pt>
                <c:pt idx="32">
                  <c:v>248.25512114849909</c:v>
                </c:pt>
                <c:pt idx="33">
                  <c:v>246.56982352607389</c:v>
                </c:pt>
                <c:pt idx="34">
                  <c:v>246.76275322022349</c:v>
                </c:pt>
                <c:pt idx="35">
                  <c:v>250.62702150598651</c:v>
                </c:pt>
                <c:pt idx="36">
                  <c:v>251.50087953242931</c:v>
                </c:pt>
                <c:pt idx="37">
                  <c:v>238.1773818305623</c:v>
                </c:pt>
                <c:pt idx="38">
                  <c:v>241.2699313397265</c:v>
                </c:pt>
                <c:pt idx="39">
                  <c:v>249.71344266016001</c:v>
                </c:pt>
                <c:pt idx="40">
                  <c:v>248.98711910571421</c:v>
                </c:pt>
                <c:pt idx="41">
                  <c:v>253.59473415423031</c:v>
                </c:pt>
                <c:pt idx="42">
                  <c:v>257.76542018952512</c:v>
                </c:pt>
                <c:pt idx="43">
                  <c:v>257.41928162060941</c:v>
                </c:pt>
                <c:pt idx="44">
                  <c:v>259.54150825625601</c:v>
                </c:pt>
                <c:pt idx="45">
                  <c:v>262.16308233558419</c:v>
                </c:pt>
                <c:pt idx="46">
                  <c:v>266.99199909209551</c:v>
                </c:pt>
                <c:pt idx="47">
                  <c:v>277.75066674232539</c:v>
                </c:pt>
                <c:pt idx="48">
                  <c:v>283.63502241389102</c:v>
                </c:pt>
                <c:pt idx="49">
                  <c:v>284.5883220791012</c:v>
                </c:pt>
                <c:pt idx="50">
                  <c:v>282.59660670714402</c:v>
                </c:pt>
                <c:pt idx="51">
                  <c:v>291.43732622141522</c:v>
                </c:pt>
                <c:pt idx="52">
                  <c:v>292.34523066447258</c:v>
                </c:pt>
                <c:pt idx="53">
                  <c:v>291.36923338818582</c:v>
                </c:pt>
              </c:numCache>
            </c:numRef>
          </c:val>
          <c:smooth val="0"/>
        </c:ser>
        <c:ser>
          <c:idx val="4"/>
          <c:order val="4"/>
          <c:tx>
            <c:strRef>
              <c:f>Sheet1!$H$14</c:f>
              <c:strCache>
                <c:ptCount val="1"/>
                <c:pt idx="0">
                  <c:v>Viet Nam</c:v>
                </c:pt>
              </c:strCache>
            </c:strRef>
          </c:tx>
          <c:spPr>
            <a:ln w="57150" cap="rnd">
              <a:solidFill>
                <a:srgbClr val="00B0F0"/>
              </a:solidFill>
              <a:round/>
            </a:ln>
            <a:effectLst/>
          </c:spPr>
          <c:marker>
            <c:symbol val="none"/>
          </c:marker>
          <c:cat>
            <c:numRef>
              <c:f>Sheet1!$I$9:$BJ$9</c:f>
              <c:numCache>
                <c:formatCode>General</c:formatCode>
                <c:ptCount val="54"/>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numCache>
            </c:numRef>
          </c:cat>
          <c:val>
            <c:numRef>
              <c:f>Sheet1!$I$14:$BJ$14</c:f>
              <c:numCache>
                <c:formatCode>General</c:formatCode>
                <c:ptCount val="54"/>
                <c:pt idx="0">
                  <c:v>100</c:v>
                </c:pt>
                <c:pt idx="1">
                  <c:v>105.11968786249081</c:v>
                </c:pt>
                <c:pt idx="2">
                  <c:v>112.8334915111252</c:v>
                </c:pt>
                <c:pt idx="3">
                  <c:v>102.5044817041021</c:v>
                </c:pt>
                <c:pt idx="4">
                  <c:v>102.3621216914479</c:v>
                </c:pt>
                <c:pt idx="5">
                  <c:v>95.323209954655709</c:v>
                </c:pt>
                <c:pt idx="6">
                  <c:v>101.0176104608247</c:v>
                </c:pt>
                <c:pt idx="7">
                  <c:v>90.134978382368459</c:v>
                </c:pt>
                <c:pt idx="8">
                  <c:v>94.27396393546347</c:v>
                </c:pt>
                <c:pt idx="9">
                  <c:v>113.540018981335</c:v>
                </c:pt>
                <c:pt idx="10">
                  <c:v>117.3942845091216</c:v>
                </c:pt>
                <c:pt idx="11">
                  <c:v>115.65432879890329</c:v>
                </c:pt>
                <c:pt idx="12">
                  <c:v>116.613940736054</c:v>
                </c:pt>
                <c:pt idx="13">
                  <c:v>113.69819677317309</c:v>
                </c:pt>
                <c:pt idx="14">
                  <c:v>111.7684277127491</c:v>
                </c:pt>
                <c:pt idx="15">
                  <c:v>117.7211852789202</c:v>
                </c:pt>
                <c:pt idx="16">
                  <c:v>102.1723083412422</c:v>
                </c:pt>
                <c:pt idx="17">
                  <c:v>94.495412844036693</c:v>
                </c:pt>
                <c:pt idx="18">
                  <c:v>109.22703785721821</c:v>
                </c:pt>
                <c:pt idx="19">
                  <c:v>109.6593904882421</c:v>
                </c:pt>
                <c:pt idx="20">
                  <c:v>115.8177791838026</c:v>
                </c:pt>
                <c:pt idx="21">
                  <c:v>132.8377095855742</c:v>
                </c:pt>
                <c:pt idx="22">
                  <c:v>138.52156490562061</c:v>
                </c:pt>
                <c:pt idx="23">
                  <c:v>144.0630602130127</c:v>
                </c:pt>
                <c:pt idx="24">
                  <c:v>146.37245597384791</c:v>
                </c:pt>
                <c:pt idx="25">
                  <c:v>147.94896129916691</c:v>
                </c:pt>
                <c:pt idx="26">
                  <c:v>142.11747337340509</c:v>
                </c:pt>
                <c:pt idx="27">
                  <c:v>156.13729832331541</c:v>
                </c:pt>
                <c:pt idx="28">
                  <c:v>169.44005061689339</c:v>
                </c:pt>
                <c:pt idx="29">
                  <c:v>167.74754824422649</c:v>
                </c:pt>
                <c:pt idx="30">
                  <c:v>164.15163977644201</c:v>
                </c:pt>
                <c:pt idx="31">
                  <c:v>175.79879784878199</c:v>
                </c:pt>
                <c:pt idx="32">
                  <c:v>183.56532742802921</c:v>
                </c:pt>
                <c:pt idx="33">
                  <c:v>188.00485078561641</c:v>
                </c:pt>
                <c:pt idx="34">
                  <c:v>194.5481387746494</c:v>
                </c:pt>
                <c:pt idx="35">
                  <c:v>198.718759886112</c:v>
                </c:pt>
                <c:pt idx="36">
                  <c:v>204.40788779921971</c:v>
                </c:pt>
                <c:pt idx="37">
                  <c:v>208.71559633027519</c:v>
                </c:pt>
                <c:pt idx="38">
                  <c:v>216.2712221870716</c:v>
                </c:pt>
                <c:pt idx="39">
                  <c:v>223.7266687757039</c:v>
                </c:pt>
                <c:pt idx="40">
                  <c:v>225.9464304544976</c:v>
                </c:pt>
                <c:pt idx="41">
                  <c:v>242.02783929136351</c:v>
                </c:pt>
                <c:pt idx="42">
                  <c:v>244.57977433301701</c:v>
                </c:pt>
                <c:pt idx="43">
                  <c:v>256.00021090372252</c:v>
                </c:pt>
                <c:pt idx="44">
                  <c:v>257.78234735843091</c:v>
                </c:pt>
                <c:pt idx="45">
                  <c:v>258.0565221976168</c:v>
                </c:pt>
                <c:pt idx="46">
                  <c:v>262.93894337235048</c:v>
                </c:pt>
                <c:pt idx="47">
                  <c:v>275.94643045449749</c:v>
                </c:pt>
                <c:pt idx="48">
                  <c:v>276.13624380470321</c:v>
                </c:pt>
                <c:pt idx="49">
                  <c:v>281.64083096066651</c:v>
                </c:pt>
                <c:pt idx="50">
                  <c:v>292.01202151217967</c:v>
                </c:pt>
                <c:pt idx="51">
                  <c:v>297.12643678160919</c:v>
                </c:pt>
                <c:pt idx="52">
                  <c:v>293.83106611831698</c:v>
                </c:pt>
                <c:pt idx="53">
                  <c:v>303.37445955921129</c:v>
                </c:pt>
              </c:numCache>
            </c:numRef>
          </c:val>
          <c:smooth val="0"/>
        </c:ser>
        <c:dLbls>
          <c:showLegendKey val="0"/>
          <c:showVal val="0"/>
          <c:showCatName val="0"/>
          <c:showSerName val="0"/>
          <c:showPercent val="0"/>
          <c:showBubbleSize val="0"/>
        </c:dLbls>
        <c:marker val="1"/>
        <c:smooth val="0"/>
        <c:axId val="180912512"/>
        <c:axId val="180914048"/>
      </c:lineChart>
      <c:catAx>
        <c:axId val="180912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a:ea typeface="+mn-ea"/>
                <a:cs typeface="Times New Roman" panose="02020603050405020304" pitchFamily="18" charset="0"/>
              </a:defRPr>
            </a:pPr>
            <a:endParaRPr lang="en-US"/>
          </a:p>
        </c:txPr>
        <c:crossAx val="180914048"/>
        <c:crosses val="autoZero"/>
        <c:auto val="1"/>
        <c:lblAlgn val="ctr"/>
        <c:lblOffset val="100"/>
        <c:noMultiLvlLbl val="0"/>
      </c:catAx>
      <c:valAx>
        <c:axId val="180914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80912512"/>
        <c:crosses val="autoZero"/>
        <c:crossBetween val="between"/>
      </c:valAx>
      <c:spPr>
        <a:noFill/>
        <a:ln>
          <a:noFill/>
        </a:ln>
        <a:effectLst/>
      </c:spPr>
    </c:plotArea>
    <c:legend>
      <c:legendPos val="b"/>
      <c:layout>
        <c:manualLayout>
          <c:xMode val="edge"/>
          <c:yMode val="edge"/>
          <c:x val="9.825803068088999E-3"/>
          <c:y val="0.93108439844569069"/>
          <c:w val="0.9870110815710581"/>
          <c:h val="5.6959858514293388E-2"/>
        </c:manualLayout>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w="28575">
      <a:solidFill>
        <a:sysClr val="windowText" lastClr="000000"/>
      </a:solidFill>
    </a:ln>
    <a:effectLst/>
  </c:spPr>
  <c:txPr>
    <a:bodyPr/>
    <a:lstStyle/>
    <a:p>
      <a:pPr>
        <a:defRPr sz="160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400" b="1" dirty="0"/>
              <a:t>Agricultural Total Factor Productivity (TFP) Index Growth (</a:t>
            </a:r>
            <a:r>
              <a:rPr lang="en-US" sz="2400" b="1" dirty="0" smtClean="0"/>
              <a:t>1961−2013</a:t>
            </a:r>
            <a:r>
              <a:rPr lang="en-US" sz="2400" b="1" dirty="0"/>
              <a:t>) (Base Year 1961=100)</a:t>
            </a:r>
          </a:p>
          <a:p>
            <a:pPr>
              <a:defRPr sz="2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400" b="1" dirty="0"/>
              <a:t>(Bangladesh, China, India, Indonesia and </a:t>
            </a:r>
            <a:r>
              <a:rPr lang="en-US" sz="2400" b="1" dirty="0" smtClean="0"/>
              <a:t>Vietnam</a:t>
            </a:r>
            <a:r>
              <a:rPr lang="en-US" sz="2400" b="1" dirty="0"/>
              <a:t>)</a:t>
            </a:r>
          </a:p>
        </c:rich>
      </c:tx>
      <c:layout/>
      <c:overlay val="0"/>
      <c:spPr>
        <a:noFill/>
        <a:ln>
          <a:noFill/>
        </a:ln>
        <a:effectLst/>
      </c:spPr>
    </c:title>
    <c:autoTitleDeleted val="0"/>
    <c:plotArea>
      <c:layout>
        <c:manualLayout>
          <c:layoutTarget val="inner"/>
          <c:xMode val="edge"/>
          <c:yMode val="edge"/>
          <c:x val="4.2251155132895998E-2"/>
          <c:y val="0.122170822042532"/>
          <c:w val="0.945956089417618"/>
          <c:h val="0.727404168097596"/>
        </c:manualLayout>
      </c:layout>
      <c:lineChart>
        <c:grouping val="standard"/>
        <c:varyColors val="0"/>
        <c:ser>
          <c:idx val="0"/>
          <c:order val="0"/>
          <c:tx>
            <c:strRef>
              <c:f>Sheet1!$A$4</c:f>
              <c:strCache>
                <c:ptCount val="1"/>
                <c:pt idx="0">
                  <c:v>Bangladesh</c:v>
                </c:pt>
              </c:strCache>
            </c:strRef>
          </c:tx>
          <c:spPr>
            <a:ln w="57150" cap="rnd">
              <a:solidFill>
                <a:srgbClr val="ED7D31">
                  <a:lumMod val="60000"/>
                  <a:lumOff val="40000"/>
                </a:srgbClr>
              </a:solidFill>
              <a:round/>
            </a:ln>
            <a:effectLst/>
          </c:spPr>
          <c:marker>
            <c:symbol val="none"/>
          </c:marker>
          <c:cat>
            <c:numRef>
              <c:f>Sheet1!$B$3:$BB$3</c:f>
              <c:numCache>
                <c:formatCode>General</c:formatCode>
                <c:ptCount val="53"/>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numCache>
            </c:numRef>
          </c:cat>
          <c:val>
            <c:numRef>
              <c:f>Sheet1!$B$4:$BB$4</c:f>
              <c:numCache>
                <c:formatCode>General</c:formatCode>
                <c:ptCount val="53"/>
                <c:pt idx="0">
                  <c:v>100</c:v>
                </c:pt>
                <c:pt idx="1">
                  <c:v>101.05918527878789</c:v>
                </c:pt>
                <c:pt idx="2">
                  <c:v>100.6952865469115</c:v>
                </c:pt>
                <c:pt idx="3">
                  <c:v>100.9251102164107</c:v>
                </c:pt>
                <c:pt idx="4">
                  <c:v>102.364118104516</c:v>
                </c:pt>
                <c:pt idx="5">
                  <c:v>102.6687335103891</c:v>
                </c:pt>
                <c:pt idx="6">
                  <c:v>102.1029765013861</c:v>
                </c:pt>
                <c:pt idx="7">
                  <c:v>99.160842889518008</c:v>
                </c:pt>
                <c:pt idx="8">
                  <c:v>96.685040886418179</c:v>
                </c:pt>
                <c:pt idx="9">
                  <c:v>97.329242638530118</c:v>
                </c:pt>
                <c:pt idx="10">
                  <c:v>97.784576503080018</c:v>
                </c:pt>
                <c:pt idx="11">
                  <c:v>95.215260337789729</c:v>
                </c:pt>
                <c:pt idx="12">
                  <c:v>95.143252173340784</c:v>
                </c:pt>
                <c:pt idx="13">
                  <c:v>96.937340013945672</c:v>
                </c:pt>
                <c:pt idx="14">
                  <c:v>95.058083522315982</c:v>
                </c:pt>
                <c:pt idx="15">
                  <c:v>96.256455550903254</c:v>
                </c:pt>
                <c:pt idx="16">
                  <c:v>96.679179410426784</c:v>
                </c:pt>
                <c:pt idx="17">
                  <c:v>93.530270431082016</c:v>
                </c:pt>
                <c:pt idx="18">
                  <c:v>93.086019549806622</c:v>
                </c:pt>
                <c:pt idx="19">
                  <c:v>103.15472196032491</c:v>
                </c:pt>
                <c:pt idx="20">
                  <c:v>103.29346219798281</c:v>
                </c:pt>
                <c:pt idx="21">
                  <c:v>101.95322947062709</c:v>
                </c:pt>
                <c:pt idx="22">
                  <c:v>100.0357068378036</c:v>
                </c:pt>
                <c:pt idx="23">
                  <c:v>99.766063611696694</c:v>
                </c:pt>
                <c:pt idx="24">
                  <c:v>99.535008927497273</c:v>
                </c:pt>
                <c:pt idx="25">
                  <c:v>98.456981131543287</c:v>
                </c:pt>
                <c:pt idx="26">
                  <c:v>96.806154870364182</c:v>
                </c:pt>
                <c:pt idx="27">
                  <c:v>95.409084869890677</c:v>
                </c:pt>
                <c:pt idx="28">
                  <c:v>93.255418188382791</c:v>
                </c:pt>
                <c:pt idx="29">
                  <c:v>93.285365065783111</c:v>
                </c:pt>
                <c:pt idx="30">
                  <c:v>91.920539441262036</c:v>
                </c:pt>
                <c:pt idx="31">
                  <c:v>92.366654098775498</c:v>
                </c:pt>
                <c:pt idx="32">
                  <c:v>92.058965401595515</c:v>
                </c:pt>
                <c:pt idx="33">
                  <c:v>91.828695730149619</c:v>
                </c:pt>
                <c:pt idx="34">
                  <c:v>90.305468466979619</c:v>
                </c:pt>
                <c:pt idx="35">
                  <c:v>92.059163340519262</c:v>
                </c:pt>
                <c:pt idx="36">
                  <c:v>94.878043560569694</c:v>
                </c:pt>
                <c:pt idx="37">
                  <c:v>97.353936193636443</c:v>
                </c:pt>
                <c:pt idx="38">
                  <c:v>98.643586391715317</c:v>
                </c:pt>
                <c:pt idx="39">
                  <c:v>100.6015209183425</c:v>
                </c:pt>
                <c:pt idx="40">
                  <c:v>101.8434326390171</c:v>
                </c:pt>
                <c:pt idx="41">
                  <c:v>102.73888903315731</c:v>
                </c:pt>
                <c:pt idx="42">
                  <c:v>103.69054586768711</c:v>
                </c:pt>
                <c:pt idx="43">
                  <c:v>105.9252184618631</c:v>
                </c:pt>
                <c:pt idx="44">
                  <c:v>109.3357127467969</c:v>
                </c:pt>
                <c:pt idx="45">
                  <c:v>113.25440882173589</c:v>
                </c:pt>
                <c:pt idx="46">
                  <c:v>116.9550952706734</c:v>
                </c:pt>
                <c:pt idx="47">
                  <c:v>122.3930557189681</c:v>
                </c:pt>
                <c:pt idx="48">
                  <c:v>125.5091889256457</c:v>
                </c:pt>
                <c:pt idx="49">
                  <c:v>127.74842494479959</c:v>
                </c:pt>
                <c:pt idx="50">
                  <c:v>130.8801454129655</c:v>
                </c:pt>
                <c:pt idx="51">
                  <c:v>133.9776916115888</c:v>
                </c:pt>
                <c:pt idx="52">
                  <c:v>135.63289470262399</c:v>
                </c:pt>
              </c:numCache>
            </c:numRef>
          </c:val>
          <c:smooth val="0"/>
        </c:ser>
        <c:ser>
          <c:idx val="1"/>
          <c:order val="1"/>
          <c:tx>
            <c:strRef>
              <c:f>Sheet1!$A$5</c:f>
              <c:strCache>
                <c:ptCount val="1"/>
                <c:pt idx="0">
                  <c:v>China</c:v>
                </c:pt>
              </c:strCache>
            </c:strRef>
          </c:tx>
          <c:spPr>
            <a:ln w="57150" cap="rnd">
              <a:solidFill>
                <a:srgbClr val="FF0000"/>
              </a:solidFill>
              <a:round/>
            </a:ln>
            <a:effectLst/>
          </c:spPr>
          <c:marker>
            <c:symbol val="none"/>
          </c:marker>
          <c:cat>
            <c:numRef>
              <c:f>Sheet1!$B$3:$BB$3</c:f>
              <c:numCache>
                <c:formatCode>General</c:formatCode>
                <c:ptCount val="53"/>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numCache>
            </c:numRef>
          </c:cat>
          <c:val>
            <c:numRef>
              <c:f>Sheet1!$B$5:$BB$5</c:f>
              <c:numCache>
                <c:formatCode>General</c:formatCode>
                <c:ptCount val="53"/>
                <c:pt idx="0">
                  <c:v>100</c:v>
                </c:pt>
                <c:pt idx="1">
                  <c:v>104.8822766294744</c:v>
                </c:pt>
                <c:pt idx="2">
                  <c:v>107.9908070917264</c:v>
                </c:pt>
                <c:pt idx="3">
                  <c:v>109.40909042712831</c:v>
                </c:pt>
                <c:pt idx="4">
                  <c:v>110.05175552065521</c:v>
                </c:pt>
                <c:pt idx="5">
                  <c:v>108.95436317886281</c:v>
                </c:pt>
                <c:pt idx="6">
                  <c:v>110.2664863873586</c:v>
                </c:pt>
                <c:pt idx="7">
                  <c:v>110.8879716388318</c:v>
                </c:pt>
                <c:pt idx="8">
                  <c:v>110.56619973325169</c:v>
                </c:pt>
                <c:pt idx="9">
                  <c:v>110.8488285354635</c:v>
                </c:pt>
                <c:pt idx="10">
                  <c:v>109.88837969938869</c:v>
                </c:pt>
                <c:pt idx="11">
                  <c:v>109.8322839399071</c:v>
                </c:pt>
                <c:pt idx="12">
                  <c:v>108.25387162375669</c:v>
                </c:pt>
                <c:pt idx="13">
                  <c:v>110.39851374416691</c:v>
                </c:pt>
                <c:pt idx="14">
                  <c:v>110.43983187549949</c:v>
                </c:pt>
                <c:pt idx="15">
                  <c:v>112.18994711754181</c:v>
                </c:pt>
                <c:pt idx="16">
                  <c:v>113.39806252892819</c:v>
                </c:pt>
                <c:pt idx="17">
                  <c:v>118.2540518923351</c:v>
                </c:pt>
                <c:pt idx="18">
                  <c:v>120.728827761871</c:v>
                </c:pt>
                <c:pt idx="19">
                  <c:v>124.2248541788862</c:v>
                </c:pt>
                <c:pt idx="20">
                  <c:v>129.4329414645336</c:v>
                </c:pt>
                <c:pt idx="21">
                  <c:v>133.38154099138939</c:v>
                </c:pt>
                <c:pt idx="22">
                  <c:v>136.5213829013226</c:v>
                </c:pt>
                <c:pt idx="23">
                  <c:v>141.82960754739011</c:v>
                </c:pt>
                <c:pt idx="24">
                  <c:v>148.37332920487071</c:v>
                </c:pt>
                <c:pt idx="25">
                  <c:v>151.19425346739769</c:v>
                </c:pt>
                <c:pt idx="26">
                  <c:v>150.14761087967369</c:v>
                </c:pt>
                <c:pt idx="27">
                  <c:v>152.44151875841601</c:v>
                </c:pt>
                <c:pt idx="28">
                  <c:v>154.56388558127449</c:v>
                </c:pt>
                <c:pt idx="29">
                  <c:v>148.62560374687229</c:v>
                </c:pt>
                <c:pt idx="30">
                  <c:v>153.3631894646029</c:v>
                </c:pt>
                <c:pt idx="31">
                  <c:v>162.0049531010545</c:v>
                </c:pt>
                <c:pt idx="32">
                  <c:v>175.43061398475021</c:v>
                </c:pt>
                <c:pt idx="33">
                  <c:v>182.6335313528653</c:v>
                </c:pt>
                <c:pt idx="34">
                  <c:v>188.1875819853806</c:v>
                </c:pt>
                <c:pt idx="35">
                  <c:v>196.65521935850191</c:v>
                </c:pt>
                <c:pt idx="36">
                  <c:v>203.69080926847019</c:v>
                </c:pt>
                <c:pt idx="37">
                  <c:v>210.88170523991391</c:v>
                </c:pt>
                <c:pt idx="38">
                  <c:v>214.69871266957719</c:v>
                </c:pt>
                <c:pt idx="39">
                  <c:v>219.84976009256059</c:v>
                </c:pt>
                <c:pt idx="40">
                  <c:v>225.01201608551619</c:v>
                </c:pt>
                <c:pt idx="41">
                  <c:v>227.43725322100579</c:v>
                </c:pt>
                <c:pt idx="42">
                  <c:v>236.15450618969999</c:v>
                </c:pt>
                <c:pt idx="43">
                  <c:v>242.19565843880449</c:v>
                </c:pt>
                <c:pt idx="44">
                  <c:v>248.22361947375691</c:v>
                </c:pt>
                <c:pt idx="45">
                  <c:v>256.79678202922662</c:v>
                </c:pt>
                <c:pt idx="46">
                  <c:v>266.8589683415002</c:v>
                </c:pt>
                <c:pt idx="47">
                  <c:v>274.73534964794089</c:v>
                </c:pt>
                <c:pt idx="48">
                  <c:v>283.47807535245181</c:v>
                </c:pt>
                <c:pt idx="49">
                  <c:v>291.32430317034732</c:v>
                </c:pt>
                <c:pt idx="50">
                  <c:v>303.8508865905726</c:v>
                </c:pt>
                <c:pt idx="51">
                  <c:v>313.2437642734501</c:v>
                </c:pt>
                <c:pt idx="52">
                  <c:v>327.66348511527758</c:v>
                </c:pt>
              </c:numCache>
            </c:numRef>
          </c:val>
          <c:smooth val="0"/>
        </c:ser>
        <c:ser>
          <c:idx val="2"/>
          <c:order val="2"/>
          <c:tx>
            <c:strRef>
              <c:f>Sheet1!$A$6</c:f>
              <c:strCache>
                <c:ptCount val="1"/>
                <c:pt idx="0">
                  <c:v>India</c:v>
                </c:pt>
              </c:strCache>
            </c:strRef>
          </c:tx>
          <c:spPr>
            <a:ln w="57150" cap="rnd">
              <a:solidFill>
                <a:srgbClr val="00B050"/>
              </a:solidFill>
              <a:round/>
            </a:ln>
            <a:effectLst/>
          </c:spPr>
          <c:marker>
            <c:symbol val="none"/>
          </c:marker>
          <c:cat>
            <c:numRef>
              <c:f>Sheet1!$B$3:$BB$3</c:f>
              <c:numCache>
                <c:formatCode>General</c:formatCode>
                <c:ptCount val="53"/>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numCache>
            </c:numRef>
          </c:cat>
          <c:val>
            <c:numRef>
              <c:f>Sheet1!$B$6:$BB$6</c:f>
              <c:numCache>
                <c:formatCode>General</c:formatCode>
                <c:ptCount val="53"/>
                <c:pt idx="0">
                  <c:v>100</c:v>
                </c:pt>
                <c:pt idx="1">
                  <c:v>99.432062691991007</c:v>
                </c:pt>
                <c:pt idx="2">
                  <c:v>99.054019524975047</c:v>
                </c:pt>
                <c:pt idx="3">
                  <c:v>98.523361498370676</c:v>
                </c:pt>
                <c:pt idx="4">
                  <c:v>98.736117064391166</c:v>
                </c:pt>
                <c:pt idx="5">
                  <c:v>98.853150445115475</c:v>
                </c:pt>
                <c:pt idx="6">
                  <c:v>99.205518728440254</c:v>
                </c:pt>
                <c:pt idx="7">
                  <c:v>100.7303469156891</c:v>
                </c:pt>
                <c:pt idx="8">
                  <c:v>103.0718471555863</c:v>
                </c:pt>
                <c:pt idx="9">
                  <c:v>104.1004321763581</c:v>
                </c:pt>
                <c:pt idx="10">
                  <c:v>103.7927029233835</c:v>
                </c:pt>
                <c:pt idx="11">
                  <c:v>104.9662813279491</c:v>
                </c:pt>
                <c:pt idx="12">
                  <c:v>105.92841157148381</c:v>
                </c:pt>
                <c:pt idx="13">
                  <c:v>107.5540642993073</c:v>
                </c:pt>
                <c:pt idx="14">
                  <c:v>108.9271744111014</c:v>
                </c:pt>
                <c:pt idx="15">
                  <c:v>110.43193598412979</c:v>
                </c:pt>
                <c:pt idx="16">
                  <c:v>110.683498135896</c:v>
                </c:pt>
                <c:pt idx="17">
                  <c:v>110.9041301559153</c:v>
                </c:pt>
                <c:pt idx="18">
                  <c:v>112.2403995776455</c:v>
                </c:pt>
                <c:pt idx="19">
                  <c:v>113.5971723146456</c:v>
                </c:pt>
                <c:pt idx="20">
                  <c:v>114.40999161700751</c:v>
                </c:pt>
                <c:pt idx="21">
                  <c:v>116.816435318003</c:v>
                </c:pt>
                <c:pt idx="22">
                  <c:v>117.74422520924141</c:v>
                </c:pt>
                <c:pt idx="23">
                  <c:v>118.3877766190725</c:v>
                </c:pt>
                <c:pt idx="24">
                  <c:v>119.6846723555535</c:v>
                </c:pt>
                <c:pt idx="25">
                  <c:v>121.0841429875428</c:v>
                </c:pt>
                <c:pt idx="26">
                  <c:v>124.7520156094657</c:v>
                </c:pt>
                <c:pt idx="27">
                  <c:v>124.4925961773931</c:v>
                </c:pt>
                <c:pt idx="28">
                  <c:v>126.3027131824069</c:v>
                </c:pt>
                <c:pt idx="29">
                  <c:v>128.19868213104681</c:v>
                </c:pt>
                <c:pt idx="30">
                  <c:v>129.48360119445101</c:v>
                </c:pt>
                <c:pt idx="31">
                  <c:v>131.95388614205169</c:v>
                </c:pt>
                <c:pt idx="32">
                  <c:v>134.4726327296444</c:v>
                </c:pt>
                <c:pt idx="33">
                  <c:v>135.76088955640719</c:v>
                </c:pt>
                <c:pt idx="34">
                  <c:v>137.77142920092041</c:v>
                </c:pt>
                <c:pt idx="35">
                  <c:v>139.00924866071219</c:v>
                </c:pt>
                <c:pt idx="36">
                  <c:v>139.58605040389421</c:v>
                </c:pt>
                <c:pt idx="37">
                  <c:v>140.02694514487709</c:v>
                </c:pt>
                <c:pt idx="38">
                  <c:v>140.02597318279649</c:v>
                </c:pt>
                <c:pt idx="39">
                  <c:v>140.9671076803028</c:v>
                </c:pt>
                <c:pt idx="40">
                  <c:v>140.43874312589551</c:v>
                </c:pt>
                <c:pt idx="41">
                  <c:v>142.24574005359699</c:v>
                </c:pt>
                <c:pt idx="42">
                  <c:v>142.32932704227809</c:v>
                </c:pt>
                <c:pt idx="43">
                  <c:v>144.6122675806775</c:v>
                </c:pt>
                <c:pt idx="44">
                  <c:v>147.0320976969671</c:v>
                </c:pt>
                <c:pt idx="45">
                  <c:v>151.07616198641159</c:v>
                </c:pt>
                <c:pt idx="46">
                  <c:v>154.84278056580749</c:v>
                </c:pt>
                <c:pt idx="47">
                  <c:v>159.7061443440285</c:v>
                </c:pt>
                <c:pt idx="48">
                  <c:v>163.35679372061699</c:v>
                </c:pt>
                <c:pt idx="49">
                  <c:v>166.114708594105</c:v>
                </c:pt>
                <c:pt idx="50">
                  <c:v>171.15210837073479</c:v>
                </c:pt>
                <c:pt idx="51">
                  <c:v>176.53929188607921</c:v>
                </c:pt>
                <c:pt idx="52">
                  <c:v>181.99289055871901</c:v>
                </c:pt>
              </c:numCache>
            </c:numRef>
          </c:val>
          <c:smooth val="0"/>
        </c:ser>
        <c:ser>
          <c:idx val="3"/>
          <c:order val="3"/>
          <c:tx>
            <c:strRef>
              <c:f>Sheet1!$A$7</c:f>
              <c:strCache>
                <c:ptCount val="1"/>
                <c:pt idx="0">
                  <c:v>Indonesia</c:v>
                </c:pt>
              </c:strCache>
            </c:strRef>
          </c:tx>
          <c:spPr>
            <a:ln w="57150" cap="rnd">
              <a:solidFill>
                <a:sysClr val="windowText" lastClr="000000">
                  <a:lumMod val="65000"/>
                  <a:lumOff val="35000"/>
                </a:sysClr>
              </a:solidFill>
              <a:round/>
            </a:ln>
            <a:effectLst/>
          </c:spPr>
          <c:marker>
            <c:symbol val="none"/>
          </c:marker>
          <c:cat>
            <c:numRef>
              <c:f>Sheet1!$B$3:$BB$3</c:f>
              <c:numCache>
                <c:formatCode>General</c:formatCode>
                <c:ptCount val="53"/>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numCache>
            </c:numRef>
          </c:cat>
          <c:val>
            <c:numRef>
              <c:f>Sheet1!$B$7:$BB$7</c:f>
              <c:numCache>
                <c:formatCode>General</c:formatCode>
                <c:ptCount val="53"/>
                <c:pt idx="0">
                  <c:v>100</c:v>
                </c:pt>
                <c:pt idx="1">
                  <c:v>99.260345800005808</c:v>
                </c:pt>
                <c:pt idx="2">
                  <c:v>100.4870798970598</c:v>
                </c:pt>
                <c:pt idx="3">
                  <c:v>101.7333677795805</c:v>
                </c:pt>
                <c:pt idx="4">
                  <c:v>101.2646964653744</c:v>
                </c:pt>
                <c:pt idx="5">
                  <c:v>104.278799830469</c:v>
                </c:pt>
                <c:pt idx="6">
                  <c:v>110.558782663923</c:v>
                </c:pt>
                <c:pt idx="7">
                  <c:v>106.1807687656094</c:v>
                </c:pt>
                <c:pt idx="8">
                  <c:v>112.7904862812747</c:v>
                </c:pt>
                <c:pt idx="9">
                  <c:v>116.91558247328079</c:v>
                </c:pt>
                <c:pt idx="10">
                  <c:v>119.08485783617991</c:v>
                </c:pt>
                <c:pt idx="11">
                  <c:v>120.4646427132012</c:v>
                </c:pt>
                <c:pt idx="12">
                  <c:v>121.3763182500328</c:v>
                </c:pt>
                <c:pt idx="13">
                  <c:v>122.7091894005646</c:v>
                </c:pt>
                <c:pt idx="14">
                  <c:v>124.5566212425893</c:v>
                </c:pt>
                <c:pt idx="15">
                  <c:v>126.5613726017765</c:v>
                </c:pt>
                <c:pt idx="16">
                  <c:v>127.2707850588174</c:v>
                </c:pt>
                <c:pt idx="17">
                  <c:v>128.955747707173</c:v>
                </c:pt>
                <c:pt idx="18">
                  <c:v>132.46859168980299</c:v>
                </c:pt>
                <c:pt idx="19">
                  <c:v>134.86157583098819</c:v>
                </c:pt>
                <c:pt idx="20">
                  <c:v>135.41517035908811</c:v>
                </c:pt>
                <c:pt idx="21">
                  <c:v>138.47146554546521</c:v>
                </c:pt>
                <c:pt idx="22">
                  <c:v>136.9169591177656</c:v>
                </c:pt>
                <c:pt idx="23">
                  <c:v>136.86785452034201</c:v>
                </c:pt>
                <c:pt idx="24">
                  <c:v>140.76838374664081</c:v>
                </c:pt>
                <c:pt idx="25">
                  <c:v>135.51241140357311</c:v>
                </c:pt>
                <c:pt idx="26">
                  <c:v>136.40559131567011</c:v>
                </c:pt>
                <c:pt idx="27">
                  <c:v>138.26734657788779</c:v>
                </c:pt>
                <c:pt idx="28">
                  <c:v>141.3267600877607</c:v>
                </c:pt>
                <c:pt idx="29">
                  <c:v>142.85023678936881</c:v>
                </c:pt>
                <c:pt idx="30">
                  <c:v>148.74152972168571</c:v>
                </c:pt>
                <c:pt idx="31">
                  <c:v>150.63679084437209</c:v>
                </c:pt>
                <c:pt idx="32">
                  <c:v>153.98837837395979</c:v>
                </c:pt>
                <c:pt idx="33">
                  <c:v>154.87693285573749</c:v>
                </c:pt>
                <c:pt idx="34">
                  <c:v>152.02258327946689</c:v>
                </c:pt>
                <c:pt idx="35">
                  <c:v>152.31091991465459</c:v>
                </c:pt>
                <c:pt idx="36">
                  <c:v>155.75769008139301</c:v>
                </c:pt>
                <c:pt idx="37">
                  <c:v>161.43863406233709</c:v>
                </c:pt>
                <c:pt idx="38">
                  <c:v>157.45158227501361</c:v>
                </c:pt>
                <c:pt idx="39">
                  <c:v>156.60994612925009</c:v>
                </c:pt>
                <c:pt idx="40">
                  <c:v>160.3352614271154</c:v>
                </c:pt>
                <c:pt idx="41">
                  <c:v>162.4433268293165</c:v>
                </c:pt>
                <c:pt idx="42">
                  <c:v>166.89894342127039</c:v>
                </c:pt>
                <c:pt idx="43">
                  <c:v>171.58753855958301</c:v>
                </c:pt>
                <c:pt idx="44">
                  <c:v>179.74118821332519</c:v>
                </c:pt>
                <c:pt idx="45">
                  <c:v>188.6435820974595</c:v>
                </c:pt>
                <c:pt idx="46">
                  <c:v>190.46954454225789</c:v>
                </c:pt>
                <c:pt idx="47">
                  <c:v>197.388948879959</c:v>
                </c:pt>
                <c:pt idx="48">
                  <c:v>199.17504079248661</c:v>
                </c:pt>
                <c:pt idx="49">
                  <c:v>203.80765068309259</c:v>
                </c:pt>
                <c:pt idx="50">
                  <c:v>206.7741823165384</c:v>
                </c:pt>
                <c:pt idx="51">
                  <c:v>212.31592459948419</c:v>
                </c:pt>
                <c:pt idx="52">
                  <c:v>218.32197965209519</c:v>
                </c:pt>
              </c:numCache>
            </c:numRef>
          </c:val>
          <c:smooth val="0"/>
        </c:ser>
        <c:ser>
          <c:idx val="4"/>
          <c:order val="4"/>
          <c:tx>
            <c:strRef>
              <c:f>Sheet1!$A$8</c:f>
              <c:strCache>
                <c:ptCount val="1"/>
                <c:pt idx="0">
                  <c:v>Viet Nam</c:v>
                </c:pt>
              </c:strCache>
            </c:strRef>
          </c:tx>
          <c:spPr>
            <a:ln w="57150" cap="rnd">
              <a:solidFill>
                <a:srgbClr val="00B0F0"/>
              </a:solidFill>
              <a:round/>
            </a:ln>
            <a:effectLst/>
          </c:spPr>
          <c:marker>
            <c:symbol val="none"/>
          </c:marker>
          <c:cat>
            <c:numRef>
              <c:f>Sheet1!$B$3:$BB$3</c:f>
              <c:numCache>
                <c:formatCode>General</c:formatCode>
                <c:ptCount val="53"/>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numCache>
            </c:numRef>
          </c:cat>
          <c:val>
            <c:numRef>
              <c:f>Sheet1!$B$8:$BB$8</c:f>
              <c:numCache>
                <c:formatCode>General</c:formatCode>
                <c:ptCount val="53"/>
                <c:pt idx="0">
                  <c:v>100</c:v>
                </c:pt>
                <c:pt idx="1">
                  <c:v>98.410630659195846</c:v>
                </c:pt>
                <c:pt idx="2">
                  <c:v>94.826635084622808</c:v>
                </c:pt>
                <c:pt idx="3">
                  <c:v>94.982578067278851</c:v>
                </c:pt>
                <c:pt idx="4">
                  <c:v>93.767611125144171</c:v>
                </c:pt>
                <c:pt idx="5">
                  <c:v>94.810113198213926</c:v>
                </c:pt>
                <c:pt idx="6">
                  <c:v>94.03034538877445</c:v>
                </c:pt>
                <c:pt idx="7">
                  <c:v>94.836908092101893</c:v>
                </c:pt>
                <c:pt idx="8">
                  <c:v>92.796555247867801</c:v>
                </c:pt>
                <c:pt idx="9">
                  <c:v>93.538404074008753</c:v>
                </c:pt>
                <c:pt idx="10">
                  <c:v>95.641180738960017</c:v>
                </c:pt>
                <c:pt idx="11">
                  <c:v>96.362553044825532</c:v>
                </c:pt>
                <c:pt idx="12">
                  <c:v>94.646048944791147</c:v>
                </c:pt>
                <c:pt idx="13">
                  <c:v>94.005060634469729</c:v>
                </c:pt>
                <c:pt idx="14">
                  <c:v>96.262131644758639</c:v>
                </c:pt>
                <c:pt idx="15">
                  <c:v>97.082215463166065</c:v>
                </c:pt>
                <c:pt idx="16">
                  <c:v>96.262748482237711</c:v>
                </c:pt>
                <c:pt idx="17">
                  <c:v>99.992850323894658</c:v>
                </c:pt>
                <c:pt idx="18">
                  <c:v>106.6640347518489</c:v>
                </c:pt>
                <c:pt idx="19">
                  <c:v>110.78564922631629</c:v>
                </c:pt>
                <c:pt idx="20">
                  <c:v>113.7778384027413</c:v>
                </c:pt>
                <c:pt idx="21">
                  <c:v>115.4235862216363</c:v>
                </c:pt>
                <c:pt idx="22">
                  <c:v>116.1200700343754</c:v>
                </c:pt>
                <c:pt idx="23">
                  <c:v>117.121022226446</c:v>
                </c:pt>
                <c:pt idx="24">
                  <c:v>117.312246872853</c:v>
                </c:pt>
                <c:pt idx="25">
                  <c:v>118.1504229719842</c:v>
                </c:pt>
                <c:pt idx="26">
                  <c:v>121.561275396363</c:v>
                </c:pt>
                <c:pt idx="27">
                  <c:v>121.7575297223148</c:v>
                </c:pt>
                <c:pt idx="28">
                  <c:v>124.10723632464951</c:v>
                </c:pt>
                <c:pt idx="29">
                  <c:v>128.07065753892101</c:v>
                </c:pt>
                <c:pt idx="30">
                  <c:v>128.82589279534551</c:v>
                </c:pt>
                <c:pt idx="31">
                  <c:v>131.113491801424</c:v>
                </c:pt>
                <c:pt idx="32">
                  <c:v>134.5088235639781</c:v>
                </c:pt>
                <c:pt idx="33">
                  <c:v>136.01434684855519</c:v>
                </c:pt>
                <c:pt idx="34">
                  <c:v>140.54374961803401</c:v>
                </c:pt>
                <c:pt idx="35">
                  <c:v>142.66607649011851</c:v>
                </c:pt>
                <c:pt idx="36">
                  <c:v>147.41729301412889</c:v>
                </c:pt>
                <c:pt idx="37">
                  <c:v>152.13003703042429</c:v>
                </c:pt>
                <c:pt idx="38">
                  <c:v>154.9994023291994</c:v>
                </c:pt>
                <c:pt idx="39">
                  <c:v>157.33229799639989</c:v>
                </c:pt>
                <c:pt idx="40">
                  <c:v>161.34683275183451</c:v>
                </c:pt>
                <c:pt idx="41">
                  <c:v>165.5855129287981</c:v>
                </c:pt>
                <c:pt idx="42">
                  <c:v>169.14163923328789</c:v>
                </c:pt>
                <c:pt idx="43">
                  <c:v>172.687429798035</c:v>
                </c:pt>
                <c:pt idx="44">
                  <c:v>174.93384651237949</c:v>
                </c:pt>
                <c:pt idx="45">
                  <c:v>179.5730051199568</c:v>
                </c:pt>
                <c:pt idx="46">
                  <c:v>185.03899956890129</c:v>
                </c:pt>
                <c:pt idx="47">
                  <c:v>191.56834678910059</c:v>
                </c:pt>
                <c:pt idx="48">
                  <c:v>196.94285696844</c:v>
                </c:pt>
                <c:pt idx="49">
                  <c:v>198.97990433966771</c:v>
                </c:pt>
                <c:pt idx="50">
                  <c:v>205.92373023366719</c:v>
                </c:pt>
                <c:pt idx="51">
                  <c:v>212.39848018663</c:v>
                </c:pt>
                <c:pt idx="52">
                  <c:v>219.21241366924579</c:v>
                </c:pt>
              </c:numCache>
            </c:numRef>
          </c:val>
          <c:smooth val="0"/>
        </c:ser>
        <c:dLbls>
          <c:showLegendKey val="0"/>
          <c:showVal val="0"/>
          <c:showCatName val="0"/>
          <c:showSerName val="0"/>
          <c:showPercent val="0"/>
          <c:showBubbleSize val="0"/>
        </c:dLbls>
        <c:marker val="1"/>
        <c:smooth val="0"/>
        <c:axId val="7169920"/>
        <c:axId val="7171456"/>
      </c:lineChart>
      <c:catAx>
        <c:axId val="7169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a:ea typeface="+mn-ea"/>
                <a:cs typeface="Times New Roman" panose="02020603050405020304" pitchFamily="18" charset="0"/>
              </a:defRPr>
            </a:pPr>
            <a:endParaRPr lang="en-US"/>
          </a:p>
        </c:txPr>
        <c:crossAx val="7171456"/>
        <c:crosses val="autoZero"/>
        <c:auto val="1"/>
        <c:lblAlgn val="ctr"/>
        <c:lblOffset val="100"/>
        <c:noMultiLvlLbl val="0"/>
      </c:catAx>
      <c:valAx>
        <c:axId val="7171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71699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w="28575">
      <a:solidFill>
        <a:sysClr val="windowText" lastClr="000000"/>
      </a:solidFill>
    </a:ln>
    <a:effectLst/>
  </c:spPr>
  <c:txPr>
    <a:bodyPr/>
    <a:lstStyle/>
    <a:p>
      <a:pPr>
        <a:defRPr sz="1400">
          <a:latin typeface="Times New Roman" panose="02020603050405020304" pitchFamily="18" charset="0"/>
          <a:cs typeface="Times New Roman" panose="02020603050405020304" pitchFamily="18" charset="0"/>
        </a:defRPr>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A26F97-4998-4891-AF8C-6BC07E6360C2}" type="doc">
      <dgm:prSet loTypeId="urn:microsoft.com/office/officeart/2005/8/layout/venn1" loCatId="relationship" qsTypeId="urn:microsoft.com/office/officeart/2005/8/quickstyle/3d4" qsCatId="3D" csTypeId="urn:microsoft.com/office/officeart/2005/8/colors/colorful2" csCatId="colorful" phldr="1"/>
      <dgm:spPr/>
    </dgm:pt>
    <dgm:pt modelId="{33EEF25B-ACA8-41DB-A7EB-B9369C769925}">
      <dgm:prSet phldrT="[Text]"/>
      <dgm:spPr/>
      <dgm:t>
        <a:bodyPr/>
        <a:lstStyle/>
        <a:p>
          <a:r>
            <a:rPr lang="en-US" dirty="0" smtClean="0">
              <a:latin typeface="Times New Roman" panose="02020603050405020304" pitchFamily="18" charset="0"/>
              <a:cs typeface="Times New Roman" panose="02020603050405020304" pitchFamily="18" charset="0"/>
            </a:rPr>
            <a:t>Increased Productivity</a:t>
          </a:r>
          <a:endParaRPr lang="en-US" dirty="0">
            <a:latin typeface="Times New Roman" panose="02020603050405020304" pitchFamily="18" charset="0"/>
            <a:cs typeface="Times New Roman" panose="02020603050405020304" pitchFamily="18" charset="0"/>
          </a:endParaRPr>
        </a:p>
      </dgm:t>
    </dgm:pt>
    <dgm:pt modelId="{A0D6A6C2-0AF2-4B73-AB51-B91B7F88F22A}" type="parTrans" cxnId="{08FA2159-02A6-4A4B-8222-786115E10658}">
      <dgm:prSet/>
      <dgm:spPr/>
      <dgm:t>
        <a:bodyPr/>
        <a:lstStyle/>
        <a:p>
          <a:endParaRPr lang="en-US"/>
        </a:p>
      </dgm:t>
    </dgm:pt>
    <dgm:pt modelId="{12946895-3604-46F7-B654-FAD6E43C4DDD}" type="sibTrans" cxnId="{08FA2159-02A6-4A4B-8222-786115E10658}">
      <dgm:prSet/>
      <dgm:spPr/>
      <dgm:t>
        <a:bodyPr/>
        <a:lstStyle/>
        <a:p>
          <a:endParaRPr lang="en-US"/>
        </a:p>
      </dgm:t>
    </dgm:pt>
    <dgm:pt modelId="{8A720B32-25AC-489A-9678-9375F02A992C}">
      <dgm:prSet phldrT="[Text]"/>
      <dgm:spPr/>
      <dgm:t>
        <a:bodyPr/>
        <a:lstStyle/>
        <a:p>
          <a:r>
            <a:rPr lang="en-US" dirty="0" smtClean="0">
              <a:latin typeface="Times New Roman" panose="02020603050405020304" pitchFamily="18" charset="0"/>
              <a:cs typeface="Times New Roman" panose="02020603050405020304" pitchFamily="18" charset="0"/>
            </a:rPr>
            <a:t>Reduced GHG Emissions and Other Environmental Degradation</a:t>
          </a:r>
          <a:endParaRPr lang="en-US" dirty="0">
            <a:latin typeface="Times New Roman" panose="02020603050405020304" pitchFamily="18" charset="0"/>
            <a:cs typeface="Times New Roman" panose="02020603050405020304" pitchFamily="18" charset="0"/>
          </a:endParaRPr>
        </a:p>
      </dgm:t>
    </dgm:pt>
    <dgm:pt modelId="{C026516A-D96F-4B76-B6D8-E7C1E58E1C75}" type="parTrans" cxnId="{9B1DBB87-CE1E-4DF6-A311-42ADD9816FC6}">
      <dgm:prSet/>
      <dgm:spPr/>
      <dgm:t>
        <a:bodyPr/>
        <a:lstStyle/>
        <a:p>
          <a:endParaRPr lang="en-US"/>
        </a:p>
      </dgm:t>
    </dgm:pt>
    <dgm:pt modelId="{56A8EA66-9CFC-4C87-9EF4-A4AD14295853}" type="sibTrans" cxnId="{9B1DBB87-CE1E-4DF6-A311-42ADD9816FC6}">
      <dgm:prSet/>
      <dgm:spPr/>
      <dgm:t>
        <a:bodyPr/>
        <a:lstStyle/>
        <a:p>
          <a:endParaRPr lang="en-US"/>
        </a:p>
      </dgm:t>
    </dgm:pt>
    <dgm:pt modelId="{E5DC09DB-2C90-43BC-9187-670702FDB48F}">
      <dgm:prSet phldrT="[Text]"/>
      <dgm:spPr/>
      <dgm:t>
        <a:bodyPr/>
        <a:lstStyle/>
        <a:p>
          <a:r>
            <a:rPr lang="en-US" dirty="0" smtClean="0">
              <a:latin typeface="Times New Roman" panose="02020603050405020304" pitchFamily="18" charset="0"/>
              <a:cs typeface="Times New Roman" panose="02020603050405020304" pitchFamily="18" charset="0"/>
            </a:rPr>
            <a:t>Increased Resilience through Adaptation</a:t>
          </a:r>
          <a:endParaRPr lang="en-US" dirty="0">
            <a:latin typeface="Times New Roman" panose="02020603050405020304" pitchFamily="18" charset="0"/>
            <a:cs typeface="Times New Roman" panose="02020603050405020304" pitchFamily="18" charset="0"/>
          </a:endParaRPr>
        </a:p>
      </dgm:t>
    </dgm:pt>
    <dgm:pt modelId="{78486D95-E983-4204-84F6-75D7840026B3}" type="parTrans" cxnId="{BCDFD59D-1FE3-4E6A-BE74-3A625E7612E5}">
      <dgm:prSet/>
      <dgm:spPr/>
      <dgm:t>
        <a:bodyPr/>
        <a:lstStyle/>
        <a:p>
          <a:endParaRPr lang="en-US"/>
        </a:p>
      </dgm:t>
    </dgm:pt>
    <dgm:pt modelId="{5AD52AB1-3B96-478D-8CAE-75EC8FB5FAB4}" type="sibTrans" cxnId="{BCDFD59D-1FE3-4E6A-BE74-3A625E7612E5}">
      <dgm:prSet/>
      <dgm:spPr/>
      <dgm:t>
        <a:bodyPr/>
        <a:lstStyle/>
        <a:p>
          <a:endParaRPr lang="en-US"/>
        </a:p>
      </dgm:t>
    </dgm:pt>
    <dgm:pt modelId="{E8238938-9EAA-4786-BC82-7ED019081975}" type="pres">
      <dgm:prSet presAssocID="{DBA26F97-4998-4891-AF8C-6BC07E6360C2}" presName="compositeShape" presStyleCnt="0">
        <dgm:presLayoutVars>
          <dgm:chMax val="7"/>
          <dgm:dir/>
          <dgm:resizeHandles val="exact"/>
        </dgm:presLayoutVars>
      </dgm:prSet>
      <dgm:spPr/>
    </dgm:pt>
    <dgm:pt modelId="{D94F6B86-D3D8-4744-B989-A33D369A726A}" type="pres">
      <dgm:prSet presAssocID="{33EEF25B-ACA8-41DB-A7EB-B9369C769925}" presName="circ1" presStyleLbl="vennNode1" presStyleIdx="0" presStyleCnt="3" custScaleY="106870" custLinFactNeighborX="8081" custLinFactNeighborY="9946"/>
      <dgm:spPr/>
      <dgm:t>
        <a:bodyPr/>
        <a:lstStyle/>
        <a:p>
          <a:endParaRPr lang="en-US"/>
        </a:p>
      </dgm:t>
    </dgm:pt>
    <dgm:pt modelId="{9EE068D2-3A9C-449B-8F4E-21F175181079}" type="pres">
      <dgm:prSet presAssocID="{33EEF25B-ACA8-41DB-A7EB-B9369C769925}" presName="circ1Tx" presStyleLbl="revTx" presStyleIdx="0" presStyleCnt="0">
        <dgm:presLayoutVars>
          <dgm:chMax val="0"/>
          <dgm:chPref val="0"/>
          <dgm:bulletEnabled val="1"/>
        </dgm:presLayoutVars>
      </dgm:prSet>
      <dgm:spPr/>
      <dgm:t>
        <a:bodyPr/>
        <a:lstStyle/>
        <a:p>
          <a:endParaRPr lang="en-US"/>
        </a:p>
      </dgm:t>
    </dgm:pt>
    <dgm:pt modelId="{C914856C-D5C8-4452-A7A1-8923766C8568}" type="pres">
      <dgm:prSet presAssocID="{8A720B32-25AC-489A-9678-9375F02A992C}" presName="circ2" presStyleLbl="vennNode1" presStyleIdx="1" presStyleCnt="3" custScaleX="101771" custLinFactNeighborX="7770" custLinFactNeighborY="-5595"/>
      <dgm:spPr/>
      <dgm:t>
        <a:bodyPr/>
        <a:lstStyle/>
        <a:p>
          <a:endParaRPr lang="en-US"/>
        </a:p>
      </dgm:t>
    </dgm:pt>
    <dgm:pt modelId="{2C7E29BE-9948-46A1-97E8-F9986766305E}" type="pres">
      <dgm:prSet presAssocID="{8A720B32-25AC-489A-9678-9375F02A992C}" presName="circ2Tx" presStyleLbl="revTx" presStyleIdx="0" presStyleCnt="0">
        <dgm:presLayoutVars>
          <dgm:chMax val="0"/>
          <dgm:chPref val="0"/>
          <dgm:bulletEnabled val="1"/>
        </dgm:presLayoutVars>
      </dgm:prSet>
      <dgm:spPr/>
      <dgm:t>
        <a:bodyPr/>
        <a:lstStyle/>
        <a:p>
          <a:endParaRPr lang="en-US"/>
        </a:p>
      </dgm:t>
    </dgm:pt>
    <dgm:pt modelId="{CC679F8E-DB30-49ED-A3E6-C4EE92C81C41}" type="pres">
      <dgm:prSet presAssocID="{E5DC09DB-2C90-43BC-9187-670702FDB48F}" presName="circ3" presStyleLbl="vennNode1" presStyleIdx="2" presStyleCnt="3" custScaleX="105892" custScaleY="103393" custLinFactNeighborX="2797" custLinFactNeighborY="-8082"/>
      <dgm:spPr/>
      <dgm:t>
        <a:bodyPr/>
        <a:lstStyle/>
        <a:p>
          <a:endParaRPr lang="en-US"/>
        </a:p>
      </dgm:t>
    </dgm:pt>
    <dgm:pt modelId="{6E686BA9-0253-4D9D-ACF6-4F7BCBF80104}" type="pres">
      <dgm:prSet presAssocID="{E5DC09DB-2C90-43BC-9187-670702FDB48F}" presName="circ3Tx" presStyleLbl="revTx" presStyleIdx="0" presStyleCnt="0">
        <dgm:presLayoutVars>
          <dgm:chMax val="0"/>
          <dgm:chPref val="0"/>
          <dgm:bulletEnabled val="1"/>
        </dgm:presLayoutVars>
      </dgm:prSet>
      <dgm:spPr/>
      <dgm:t>
        <a:bodyPr/>
        <a:lstStyle/>
        <a:p>
          <a:endParaRPr lang="en-US"/>
        </a:p>
      </dgm:t>
    </dgm:pt>
  </dgm:ptLst>
  <dgm:cxnLst>
    <dgm:cxn modelId="{A0B3B6A7-C25B-452E-87AC-720AFCD8CB1C}" type="presOf" srcId="{8A720B32-25AC-489A-9678-9375F02A992C}" destId="{C914856C-D5C8-4452-A7A1-8923766C8568}" srcOrd="0" destOrd="0" presId="urn:microsoft.com/office/officeart/2005/8/layout/venn1"/>
    <dgm:cxn modelId="{41943FA3-9C68-4B47-BB81-B65658596713}" type="presOf" srcId="{33EEF25B-ACA8-41DB-A7EB-B9369C769925}" destId="{D94F6B86-D3D8-4744-B989-A33D369A726A}" srcOrd="0" destOrd="0" presId="urn:microsoft.com/office/officeart/2005/8/layout/venn1"/>
    <dgm:cxn modelId="{3CE90FF8-28F2-4D83-97FE-B31D042E98EE}" type="presOf" srcId="{E5DC09DB-2C90-43BC-9187-670702FDB48F}" destId="{6E686BA9-0253-4D9D-ACF6-4F7BCBF80104}" srcOrd="1" destOrd="0" presId="urn:microsoft.com/office/officeart/2005/8/layout/venn1"/>
    <dgm:cxn modelId="{A4EE63B0-85D7-4BD2-A2FE-8ABB72844C42}" type="presOf" srcId="{8A720B32-25AC-489A-9678-9375F02A992C}" destId="{2C7E29BE-9948-46A1-97E8-F9986766305E}" srcOrd="1" destOrd="0" presId="urn:microsoft.com/office/officeart/2005/8/layout/venn1"/>
    <dgm:cxn modelId="{9B1DBB87-CE1E-4DF6-A311-42ADD9816FC6}" srcId="{DBA26F97-4998-4891-AF8C-6BC07E6360C2}" destId="{8A720B32-25AC-489A-9678-9375F02A992C}" srcOrd="1" destOrd="0" parTransId="{C026516A-D96F-4B76-B6D8-E7C1E58E1C75}" sibTransId="{56A8EA66-9CFC-4C87-9EF4-A4AD14295853}"/>
    <dgm:cxn modelId="{08FA2159-02A6-4A4B-8222-786115E10658}" srcId="{DBA26F97-4998-4891-AF8C-6BC07E6360C2}" destId="{33EEF25B-ACA8-41DB-A7EB-B9369C769925}" srcOrd="0" destOrd="0" parTransId="{A0D6A6C2-0AF2-4B73-AB51-B91B7F88F22A}" sibTransId="{12946895-3604-46F7-B654-FAD6E43C4DDD}"/>
    <dgm:cxn modelId="{E7CC690C-572A-4398-B89A-F175FB0B033C}" type="presOf" srcId="{E5DC09DB-2C90-43BC-9187-670702FDB48F}" destId="{CC679F8E-DB30-49ED-A3E6-C4EE92C81C41}" srcOrd="0" destOrd="0" presId="urn:microsoft.com/office/officeart/2005/8/layout/venn1"/>
    <dgm:cxn modelId="{8BF5DC9C-A2C2-46A5-98F7-0ACBF4F2BBD8}" type="presOf" srcId="{33EEF25B-ACA8-41DB-A7EB-B9369C769925}" destId="{9EE068D2-3A9C-449B-8F4E-21F175181079}" srcOrd="1" destOrd="0" presId="urn:microsoft.com/office/officeart/2005/8/layout/venn1"/>
    <dgm:cxn modelId="{BE38A929-C0C4-4808-9367-22945BDFA453}" type="presOf" srcId="{DBA26F97-4998-4891-AF8C-6BC07E6360C2}" destId="{E8238938-9EAA-4786-BC82-7ED019081975}" srcOrd="0" destOrd="0" presId="urn:microsoft.com/office/officeart/2005/8/layout/venn1"/>
    <dgm:cxn modelId="{BCDFD59D-1FE3-4E6A-BE74-3A625E7612E5}" srcId="{DBA26F97-4998-4891-AF8C-6BC07E6360C2}" destId="{E5DC09DB-2C90-43BC-9187-670702FDB48F}" srcOrd="2" destOrd="0" parTransId="{78486D95-E983-4204-84F6-75D7840026B3}" sibTransId="{5AD52AB1-3B96-478D-8CAE-75EC8FB5FAB4}"/>
    <dgm:cxn modelId="{AE503867-F9EB-48BC-856B-9BF0765FDA05}" type="presParOf" srcId="{E8238938-9EAA-4786-BC82-7ED019081975}" destId="{D94F6B86-D3D8-4744-B989-A33D369A726A}" srcOrd="0" destOrd="0" presId="urn:microsoft.com/office/officeart/2005/8/layout/venn1"/>
    <dgm:cxn modelId="{DFCA11FB-8D4D-4033-91C9-687C2C25C064}" type="presParOf" srcId="{E8238938-9EAA-4786-BC82-7ED019081975}" destId="{9EE068D2-3A9C-449B-8F4E-21F175181079}" srcOrd="1" destOrd="0" presId="urn:microsoft.com/office/officeart/2005/8/layout/venn1"/>
    <dgm:cxn modelId="{46AAD11C-E165-4210-9453-E609A3DC69C4}" type="presParOf" srcId="{E8238938-9EAA-4786-BC82-7ED019081975}" destId="{C914856C-D5C8-4452-A7A1-8923766C8568}" srcOrd="2" destOrd="0" presId="urn:microsoft.com/office/officeart/2005/8/layout/venn1"/>
    <dgm:cxn modelId="{A06E0892-9DB4-41DA-9FBD-BCE4A868EA4E}" type="presParOf" srcId="{E8238938-9EAA-4786-BC82-7ED019081975}" destId="{2C7E29BE-9948-46A1-97E8-F9986766305E}" srcOrd="3" destOrd="0" presId="urn:microsoft.com/office/officeart/2005/8/layout/venn1"/>
    <dgm:cxn modelId="{D529F479-335E-4CF3-A77B-BAB03A812F45}" type="presParOf" srcId="{E8238938-9EAA-4786-BC82-7ED019081975}" destId="{CC679F8E-DB30-49ED-A3E6-C4EE92C81C41}" srcOrd="4" destOrd="0" presId="urn:microsoft.com/office/officeart/2005/8/layout/venn1"/>
    <dgm:cxn modelId="{8FB407A9-3D1E-494B-BBA8-DA55F93FAF6F}" type="presParOf" srcId="{E8238938-9EAA-4786-BC82-7ED019081975}" destId="{6E686BA9-0253-4D9D-ACF6-4F7BCBF80104}" srcOrd="5" destOrd="0" presId="urn:microsoft.com/office/officeart/2005/8/layout/venn1"/>
  </dgm:cxnLst>
  <dgm:bg>
    <a:noFill/>
  </dgm:bg>
  <dgm:whole>
    <a:ln w="38100">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F6B86-D3D8-4744-B989-A33D369A726A}">
      <dsp:nvSpPr>
        <dsp:cNvPr id="0" name=""/>
        <dsp:cNvSpPr/>
      </dsp:nvSpPr>
      <dsp:spPr>
        <a:xfrm>
          <a:off x="3884825" y="296169"/>
          <a:ext cx="3129566" cy="3344567"/>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US" sz="2500" kern="1200" dirty="0" smtClean="0">
              <a:latin typeface="Times New Roman" panose="02020603050405020304" pitchFamily="18" charset="0"/>
              <a:cs typeface="Times New Roman" panose="02020603050405020304" pitchFamily="18" charset="0"/>
            </a:rPr>
            <a:t>Increased Productivity</a:t>
          </a:r>
          <a:endParaRPr lang="en-US" sz="2500" kern="1200" dirty="0">
            <a:latin typeface="Times New Roman" panose="02020603050405020304" pitchFamily="18" charset="0"/>
            <a:cs typeface="Times New Roman" panose="02020603050405020304" pitchFamily="18" charset="0"/>
          </a:endParaRPr>
        </a:p>
      </dsp:txBody>
      <dsp:txXfrm>
        <a:off x="4302101" y="881468"/>
        <a:ext cx="2295015" cy="1505055"/>
      </dsp:txXfrm>
    </dsp:sp>
    <dsp:sp modelId="{C914856C-D5C8-4452-A7A1-8923766C8568}">
      <dsp:nvSpPr>
        <dsp:cNvPr id="0" name=""/>
        <dsp:cNvSpPr/>
      </dsp:nvSpPr>
      <dsp:spPr>
        <a:xfrm>
          <a:off x="4976632" y="1873282"/>
          <a:ext cx="3184991" cy="3129566"/>
        </a:xfrm>
        <a:prstGeom prst="ellipse">
          <a:avLst/>
        </a:prstGeom>
        <a:solidFill>
          <a:schemeClr val="accent2">
            <a:alpha val="50000"/>
            <a:hueOff val="-727682"/>
            <a:satOff val="-41964"/>
            <a:lumOff val="4314"/>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US" sz="2500" kern="1200" dirty="0" smtClean="0">
              <a:latin typeface="Times New Roman" panose="02020603050405020304" pitchFamily="18" charset="0"/>
              <a:cs typeface="Times New Roman" panose="02020603050405020304" pitchFamily="18" charset="0"/>
            </a:rPr>
            <a:t>Reduced GHG Emissions and Other Environmental Degradation</a:t>
          </a:r>
          <a:endParaRPr lang="en-US" sz="2500" kern="1200" dirty="0">
            <a:latin typeface="Times New Roman" panose="02020603050405020304" pitchFamily="18" charset="0"/>
            <a:cs typeface="Times New Roman" panose="02020603050405020304" pitchFamily="18" charset="0"/>
          </a:endParaRPr>
        </a:p>
      </dsp:txBody>
      <dsp:txXfrm>
        <a:off x="5950708" y="2681754"/>
        <a:ext cx="1910994" cy="1721261"/>
      </dsp:txXfrm>
    </dsp:sp>
    <dsp:sp modelId="{CC679F8E-DB30-49ED-A3E6-C4EE92C81C41}">
      <dsp:nvSpPr>
        <dsp:cNvPr id="0" name=""/>
        <dsp:cNvSpPr/>
      </dsp:nvSpPr>
      <dsp:spPr>
        <a:xfrm>
          <a:off x="2498010" y="1742357"/>
          <a:ext cx="3313960" cy="3235752"/>
        </a:xfrm>
        <a:prstGeom prst="ellipse">
          <a:avLst/>
        </a:prstGeom>
        <a:solidFill>
          <a:schemeClr val="accent2">
            <a:alpha val="50000"/>
            <a:hueOff val="-1455363"/>
            <a:satOff val="-83928"/>
            <a:lumOff val="862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r>
            <a:rPr lang="en-US" sz="2500" kern="1200" dirty="0" smtClean="0">
              <a:latin typeface="Times New Roman" panose="02020603050405020304" pitchFamily="18" charset="0"/>
              <a:cs typeface="Times New Roman" panose="02020603050405020304" pitchFamily="18" charset="0"/>
            </a:rPr>
            <a:t>Increased Resilience through Adaptation</a:t>
          </a:r>
          <a:endParaRPr lang="en-US" sz="2500" kern="1200" dirty="0">
            <a:latin typeface="Times New Roman" panose="02020603050405020304" pitchFamily="18" charset="0"/>
            <a:cs typeface="Times New Roman" panose="02020603050405020304" pitchFamily="18" charset="0"/>
          </a:endParaRPr>
        </a:p>
      </dsp:txBody>
      <dsp:txXfrm>
        <a:off x="2810075" y="2578260"/>
        <a:ext cx="1988376" cy="177966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0.0128</cdr:x>
      <cdr:y>0.26033</cdr:y>
    </cdr:from>
    <cdr:to>
      <cdr:x>0.07358</cdr:x>
      <cdr:y>0.72501</cdr:y>
    </cdr:to>
    <cdr:sp macro="" textlink="">
      <cdr:nvSpPr>
        <cdr:cNvPr id="2" name="TextBox 1"/>
        <cdr:cNvSpPr txBox="1"/>
      </cdr:nvSpPr>
      <cdr:spPr>
        <a:xfrm xmlns:a="http://schemas.openxmlformats.org/drawingml/2006/main" rot="16200000">
          <a:off x="-813659" y="2444415"/>
          <a:ext cx="2642347" cy="71420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IN" sz="1400" b="1" dirty="0">
              <a:latin typeface="Times New Roman" panose="02020603050405020304" pitchFamily="18" charset="0"/>
              <a:cs typeface="Times New Roman" panose="02020603050405020304" pitchFamily="18" charset="0"/>
            </a:rPr>
            <a:t>Aggregate</a:t>
          </a:r>
          <a:r>
            <a:rPr lang="en-IN" sz="1400" b="1" baseline="0" dirty="0">
              <a:latin typeface="Times New Roman" panose="02020603050405020304" pitchFamily="18" charset="0"/>
              <a:cs typeface="Times New Roman" panose="02020603050405020304" pitchFamily="18" charset="0"/>
            </a:rPr>
            <a:t> crop productivity (Rs/ha)</a:t>
          </a:r>
          <a:endParaRPr lang="en-IN" sz="14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0.42983</cdr:x>
      <cdr:y>0.92661</cdr:y>
    </cdr:from>
    <cdr:to>
      <cdr:x>0.61807</cdr:x>
      <cdr:y>1</cdr:y>
    </cdr:to>
    <cdr:sp macro="" textlink="">
      <cdr:nvSpPr>
        <cdr:cNvPr id="3" name="TextBox 2"/>
        <cdr:cNvSpPr txBox="1"/>
      </cdr:nvSpPr>
      <cdr:spPr>
        <a:xfrm xmlns:a="http://schemas.openxmlformats.org/drawingml/2006/main">
          <a:off x="5050811" y="5685432"/>
          <a:ext cx="2211955" cy="45030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IN" sz="1400" b="1" dirty="0">
              <a:latin typeface="Times New Roman" panose="02020603050405020304" pitchFamily="18" charset="0"/>
              <a:cs typeface="Times New Roman" panose="02020603050405020304" pitchFamily="18" charset="0"/>
            </a:rPr>
            <a:t>Irrigation coverage (%)</a:t>
          </a:r>
        </a:p>
      </cdr:txBody>
    </cdr:sp>
  </cdr:relSizeAnchor>
  <cdr:relSizeAnchor xmlns:cdr="http://schemas.openxmlformats.org/drawingml/2006/chartDrawing">
    <cdr:from>
      <cdr:x>0.19159</cdr:x>
      <cdr:y>0.26345</cdr:y>
    </cdr:from>
    <cdr:to>
      <cdr:x>0.45871</cdr:x>
      <cdr:y>0.4118</cdr:y>
    </cdr:to>
    <cdr:sp macro="" textlink="">
      <cdr:nvSpPr>
        <cdr:cNvPr id="4" name="Rectangle 3"/>
        <cdr:cNvSpPr/>
      </cdr:nvSpPr>
      <cdr:spPr>
        <a:xfrm xmlns:a="http://schemas.openxmlformats.org/drawingml/2006/main">
          <a:off x="2251355" y="1639567"/>
          <a:ext cx="3138854" cy="923192"/>
        </a:xfrm>
        <a:prstGeom xmlns:a="http://schemas.openxmlformats.org/drawingml/2006/main" prst="rect">
          <a:avLst/>
        </a:prstGeom>
      </cdr:spPr>
      <cdr:style>
        <a:lnRef xmlns:a="http://schemas.openxmlformats.org/drawingml/2006/main" idx="2">
          <a:schemeClr val="accent5">
            <a:shade val="50000"/>
          </a:schemeClr>
        </a:lnRef>
        <a:fillRef xmlns:a="http://schemas.openxmlformats.org/drawingml/2006/main" idx="1">
          <a:schemeClr val="accent5"/>
        </a:fillRef>
        <a:effectRef xmlns:a="http://schemas.openxmlformats.org/drawingml/2006/main" idx="0">
          <a:schemeClr val="accent5"/>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smtClean="0"/>
            <a:t>Solutions_</a:t>
          </a:r>
        </a:p>
        <a:p xmlns:a="http://schemas.openxmlformats.org/drawingml/2006/main">
          <a:r>
            <a:rPr lang="en-US" dirty="0" smtClean="0"/>
            <a:t> DRIP IRRIGATION ,  CHANGE IN CROPPING  PATTERNS, GROUND WATER  DEMAND MANAGEMENT</a:t>
          </a:r>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0.00115</cdr:x>
      <cdr:y>0.94239</cdr:y>
    </cdr:from>
    <cdr:to>
      <cdr:x>0.99654</cdr:x>
      <cdr:y>1</cdr:y>
    </cdr:to>
    <cdr:sp macro="" textlink="">
      <cdr:nvSpPr>
        <cdr:cNvPr id="2" name="TextBox 1"/>
        <cdr:cNvSpPr txBox="1"/>
      </cdr:nvSpPr>
      <cdr:spPr>
        <a:xfrm xmlns:a="http://schemas.openxmlformats.org/drawingml/2006/main">
          <a:off x="13647" y="6346209"/>
          <a:ext cx="11791666" cy="3616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0.0155</cdr:x>
      <cdr:y>0.72465</cdr:y>
    </cdr:from>
    <cdr:to>
      <cdr:x>0.07948</cdr:x>
      <cdr:y>0.97523</cdr:y>
    </cdr:to>
    <cdr:sp macro="" textlink="">
      <cdr:nvSpPr>
        <cdr:cNvPr id="3" name="Down Arrow 2"/>
        <cdr:cNvSpPr/>
      </cdr:nvSpPr>
      <cdr:spPr>
        <a:xfrm xmlns:a="http://schemas.openxmlformats.org/drawingml/2006/main">
          <a:off x="117422" y="2829397"/>
          <a:ext cx="484632" cy="978408"/>
        </a:xfrm>
        <a:prstGeom xmlns:a="http://schemas.openxmlformats.org/drawingml/2006/main" prst="down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A9B59E-0C3F-4704-859B-48C544D5B3E5}" type="datetimeFigureOut">
              <a:rPr lang="en-US" smtClean="0"/>
              <a:t>2/22/2017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D7D284-0CEC-43AD-B293-ABF88068586E}" type="slidenum">
              <a:rPr lang="en-US" smtClean="0"/>
              <a:t>‹#›</a:t>
            </a:fld>
            <a:endParaRPr lang="en-US" dirty="0"/>
          </a:p>
        </p:txBody>
      </p:sp>
    </p:spTree>
    <p:extLst>
      <p:ext uri="{BB962C8B-B14F-4D97-AF65-F5344CB8AC3E}">
        <p14:creationId xmlns:p14="http://schemas.microsoft.com/office/powerpoint/2010/main" val="261973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Authors’ Depiction of FAO’s definition of Climate Smart Agriculture (CSA), “agriculture that sustainably increases productivity, enhances resilience (adaptation), reduces/removes GHGs (mitigation) where possible, and enhances achievement of national food security and development goals”. FAO 2010.</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FD7D284-0CEC-43AD-B293-ABF88068586E}" type="slidenum">
              <a:rPr lang="en-US" smtClean="0"/>
              <a:t>4</a:t>
            </a:fld>
            <a:endParaRPr lang="en-US" dirty="0"/>
          </a:p>
        </p:txBody>
      </p:sp>
    </p:spTree>
    <p:extLst>
      <p:ext uri="{BB962C8B-B14F-4D97-AF65-F5344CB8AC3E}">
        <p14:creationId xmlns:p14="http://schemas.microsoft.com/office/powerpoint/2010/main" val="849354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Sources: World Bank 2010; Note: The coloring in the figure shows the projected percentage change in yields of 11 major crops (wheat, rice, maize, millet, field pea, sugar beet, sweet potato, soybean, groundnut, sunflower, and rapeseed) from 2046 to 2055, compared with 1996–2005. The yield-change values are the mean of three emission scenarios across five global climate models, assuming no CO2 fertilization (a possible boost to plant growth and water-use efficiency from higher ambient CO2 concentrations). The numbers indicate the share of GDP derived from agriculture in each region. (The share for Sub-Saharan Africa is 23 percent if South Africa is excluded.) Large negative yield impacts are projected in many areas that are highly dependent on agriculture.</a:t>
            </a:r>
          </a:p>
          <a:p>
            <a:endParaRPr lang="en-US" dirty="0"/>
          </a:p>
        </p:txBody>
      </p:sp>
      <p:sp>
        <p:nvSpPr>
          <p:cNvPr id="4" name="Slide Number Placeholder 3"/>
          <p:cNvSpPr>
            <a:spLocks noGrp="1"/>
          </p:cNvSpPr>
          <p:nvPr>
            <p:ph type="sldNum" sz="quarter" idx="10"/>
          </p:nvPr>
        </p:nvSpPr>
        <p:spPr/>
        <p:txBody>
          <a:bodyPr/>
          <a:lstStyle/>
          <a:p>
            <a:fld id="{5FD7D284-0CEC-43AD-B293-ABF88068586E}" type="slidenum">
              <a:rPr lang="en-US" smtClean="0"/>
              <a:t>13</a:t>
            </a:fld>
            <a:endParaRPr lang="en-US" dirty="0"/>
          </a:p>
        </p:txBody>
      </p:sp>
    </p:spTree>
    <p:extLst>
      <p:ext uri="{BB962C8B-B14F-4D97-AF65-F5344CB8AC3E}">
        <p14:creationId xmlns:p14="http://schemas.microsoft.com/office/powerpoint/2010/main" val="2119990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D7D284-0CEC-43AD-B293-ABF88068586E}" type="slidenum">
              <a:rPr lang="en-US" smtClean="0"/>
              <a:t>33</a:t>
            </a:fld>
            <a:endParaRPr lang="en-US" dirty="0"/>
          </a:p>
        </p:txBody>
      </p:sp>
    </p:spTree>
    <p:extLst>
      <p:ext uri="{BB962C8B-B14F-4D97-AF65-F5344CB8AC3E}">
        <p14:creationId xmlns:p14="http://schemas.microsoft.com/office/powerpoint/2010/main" val="1128327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3B82F4-488E-4F97-9B16-A05E96879563}"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428883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India is particularly challenged – extensive abstraction</a:t>
            </a:r>
            <a:r>
              <a:rPr lang="en-GB" baseline="0" dirty="0" smtClean="0"/>
              <a:t> for agriculture due to subsidized rates raises sustainability concerns and increases access costs </a:t>
            </a:r>
            <a:endParaRPr lang="en-GB" dirty="0" smtClean="0"/>
          </a:p>
          <a:p>
            <a:endParaRPr lang="en-GB" dirty="0"/>
          </a:p>
        </p:txBody>
      </p:sp>
      <p:sp>
        <p:nvSpPr>
          <p:cNvPr id="4" name="Slide Number Placeholder 3"/>
          <p:cNvSpPr>
            <a:spLocks noGrp="1"/>
          </p:cNvSpPr>
          <p:nvPr>
            <p:ph type="sldNum" sz="quarter" idx="10"/>
          </p:nvPr>
        </p:nvSpPr>
        <p:spPr/>
        <p:txBody>
          <a:bodyPr/>
          <a:lstStyle/>
          <a:p>
            <a:fld id="{90D18B2C-9DE4-4DCC-B9D7-239202E69227}" type="slidenum">
              <a:rPr lang="en-US" smtClean="0"/>
              <a:t>36</a:t>
            </a:fld>
            <a:endParaRPr lang="en-US" dirty="0"/>
          </a:p>
        </p:txBody>
      </p:sp>
    </p:spTree>
    <p:extLst>
      <p:ext uri="{BB962C8B-B14F-4D97-AF65-F5344CB8AC3E}">
        <p14:creationId xmlns:p14="http://schemas.microsoft.com/office/powerpoint/2010/main" val="3812287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a:t>
            </a:r>
            <a:r>
              <a:rPr lang="en-US" sz="1200" b="1" dirty="0" smtClean="0">
                <a:solidFill>
                  <a:srgbClr val="C00000"/>
                </a:solidFill>
                <a:latin typeface="Times New Roman" panose="02020603050405020304" pitchFamily="18" charset="0"/>
                <a:cs typeface="Times New Roman" panose="02020603050405020304" pitchFamily="18" charset="0"/>
              </a:rPr>
              <a:t>CONSERVATION AGRICULTURE</a:t>
            </a:r>
          </a:p>
          <a:p>
            <a:pPr marL="857250" indent="-857250">
              <a:buFont typeface="Arial" panose="020B0604020202020204" pitchFamily="34" charset="0"/>
              <a:buChar char="•"/>
            </a:pPr>
            <a:r>
              <a:rPr lang="en-US" sz="1200" b="1" dirty="0" smtClean="0">
                <a:solidFill>
                  <a:srgbClr val="C00000"/>
                </a:solidFill>
                <a:latin typeface="Times New Roman" panose="02020603050405020304" pitchFamily="18" charset="0"/>
                <a:cs typeface="Times New Roman" panose="02020603050405020304" pitchFamily="18" charset="0"/>
              </a:rPr>
              <a:t>Minimum Tillage, </a:t>
            </a:r>
          </a:p>
          <a:p>
            <a:pPr marL="857250" indent="-857250">
              <a:buFont typeface="Arial" panose="020B0604020202020204" pitchFamily="34" charset="0"/>
              <a:buChar char="•"/>
            </a:pPr>
            <a:r>
              <a:rPr lang="en-US" sz="1200" b="1" dirty="0" smtClean="0">
                <a:solidFill>
                  <a:srgbClr val="C00000"/>
                </a:solidFill>
                <a:latin typeface="Times New Roman" panose="02020603050405020304" pitchFamily="18" charset="0"/>
                <a:cs typeface="Times New Roman" panose="02020603050405020304" pitchFamily="18" charset="0"/>
              </a:rPr>
              <a:t>Permanent soil crop cover, crop residue, mulch </a:t>
            </a:r>
          </a:p>
          <a:p>
            <a:pPr marL="857250" indent="-857250">
              <a:buFont typeface="Arial" panose="020B0604020202020204" pitchFamily="34" charset="0"/>
              <a:buChar char="•"/>
            </a:pPr>
            <a:r>
              <a:rPr lang="en-US" sz="1200" b="1" dirty="0" smtClean="0">
                <a:solidFill>
                  <a:srgbClr val="C00000"/>
                </a:solidFill>
                <a:latin typeface="Times New Roman" panose="02020603050405020304" pitchFamily="18" charset="0"/>
                <a:cs typeface="Times New Roman" panose="02020603050405020304" pitchFamily="18" charset="0"/>
              </a:rPr>
              <a:t>Crop rotation and intercropping</a:t>
            </a:r>
          </a:p>
          <a:p>
            <a:r>
              <a:rPr lang="en-US" sz="1200" b="1" i="0" kern="1200" dirty="0" smtClean="0">
                <a:solidFill>
                  <a:schemeClr val="tx1"/>
                </a:solidFill>
                <a:effectLst/>
                <a:latin typeface="+mn-lt"/>
                <a:ea typeface="+mn-ea"/>
                <a:cs typeface="+mn-cs"/>
              </a:rPr>
              <a:t>Average adoption level in each region based</a:t>
            </a:r>
            <a:r>
              <a:rPr lang="en-US" sz="1200" b="1" i="0" kern="1200" baseline="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on arable land area of reporting countries</a:t>
            </a:r>
            <a:r>
              <a:rPr lang="en-US" dirty="0" smtClean="0"/>
              <a:t> </a:t>
            </a:r>
            <a:br>
              <a:rPr lang="en-US" dirty="0" smtClean="0"/>
            </a:br>
            <a:endParaRPr lang="en-US" dirty="0"/>
          </a:p>
        </p:txBody>
      </p:sp>
      <p:sp>
        <p:nvSpPr>
          <p:cNvPr id="4" name="Slide Number Placeholder 3"/>
          <p:cNvSpPr>
            <a:spLocks noGrp="1"/>
          </p:cNvSpPr>
          <p:nvPr>
            <p:ph type="sldNum" sz="quarter" idx="10"/>
          </p:nvPr>
        </p:nvSpPr>
        <p:spPr/>
        <p:txBody>
          <a:bodyPr/>
          <a:lstStyle/>
          <a:p>
            <a:fld id="{50CF5F33-E021-4021-A315-FB11D054F0CE}" type="slidenum">
              <a:rPr lang="en-US" smtClean="0"/>
              <a:t>40</a:t>
            </a:fld>
            <a:endParaRPr lang="en-US" dirty="0"/>
          </a:p>
        </p:txBody>
      </p:sp>
    </p:spTree>
    <p:extLst>
      <p:ext uri="{BB962C8B-B14F-4D97-AF65-F5344CB8AC3E}">
        <p14:creationId xmlns:p14="http://schemas.microsoft.com/office/powerpoint/2010/main" val="3116856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D1EADB-B7DD-4FFC-ACC6-9C2F9CDC40EA}" type="datetimeFigureOut">
              <a:rPr lang="en-US" smtClean="0"/>
              <a:t>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CBCA95-34A8-42B5-B330-3DF0B534DF0E}" type="slidenum">
              <a:rPr lang="en-US" smtClean="0"/>
              <a:t>‹#›</a:t>
            </a:fld>
            <a:endParaRPr lang="en-US" dirty="0"/>
          </a:p>
        </p:txBody>
      </p:sp>
    </p:spTree>
    <p:extLst>
      <p:ext uri="{BB962C8B-B14F-4D97-AF65-F5344CB8AC3E}">
        <p14:creationId xmlns:p14="http://schemas.microsoft.com/office/powerpoint/2010/main" val="2516992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D1EADB-B7DD-4FFC-ACC6-9C2F9CDC40EA}" type="datetimeFigureOut">
              <a:rPr lang="en-US" smtClean="0"/>
              <a:t>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CBCA95-34A8-42B5-B330-3DF0B534DF0E}" type="slidenum">
              <a:rPr lang="en-US" smtClean="0"/>
              <a:t>‹#›</a:t>
            </a:fld>
            <a:endParaRPr lang="en-US" dirty="0"/>
          </a:p>
        </p:txBody>
      </p:sp>
    </p:spTree>
    <p:extLst>
      <p:ext uri="{BB962C8B-B14F-4D97-AF65-F5344CB8AC3E}">
        <p14:creationId xmlns:p14="http://schemas.microsoft.com/office/powerpoint/2010/main" val="1649576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D1EADB-B7DD-4FFC-ACC6-9C2F9CDC40EA}" type="datetimeFigureOut">
              <a:rPr lang="en-US" smtClean="0"/>
              <a:t>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CBCA95-34A8-42B5-B330-3DF0B534DF0E}" type="slidenum">
              <a:rPr lang="en-US" smtClean="0"/>
              <a:t>‹#›</a:t>
            </a:fld>
            <a:endParaRPr lang="en-US" dirty="0"/>
          </a:p>
        </p:txBody>
      </p:sp>
    </p:spTree>
    <p:extLst>
      <p:ext uri="{BB962C8B-B14F-4D97-AF65-F5344CB8AC3E}">
        <p14:creationId xmlns:p14="http://schemas.microsoft.com/office/powerpoint/2010/main" val="2688338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D1EADB-B7DD-4FFC-ACC6-9C2F9CDC40EA}" type="datetimeFigureOut">
              <a:rPr lang="en-US" smtClean="0"/>
              <a:t>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CBCA95-34A8-42B5-B330-3DF0B534DF0E}" type="slidenum">
              <a:rPr lang="en-US" smtClean="0"/>
              <a:t>‹#›</a:t>
            </a:fld>
            <a:endParaRPr lang="en-US" dirty="0"/>
          </a:p>
        </p:txBody>
      </p:sp>
    </p:spTree>
    <p:extLst>
      <p:ext uri="{BB962C8B-B14F-4D97-AF65-F5344CB8AC3E}">
        <p14:creationId xmlns:p14="http://schemas.microsoft.com/office/powerpoint/2010/main" val="1499922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D1EADB-B7DD-4FFC-ACC6-9C2F9CDC40EA}" type="datetimeFigureOut">
              <a:rPr lang="en-US" smtClean="0"/>
              <a:t>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CBCA95-34A8-42B5-B330-3DF0B534DF0E}" type="slidenum">
              <a:rPr lang="en-US" smtClean="0"/>
              <a:t>‹#›</a:t>
            </a:fld>
            <a:endParaRPr lang="en-US" dirty="0"/>
          </a:p>
        </p:txBody>
      </p:sp>
    </p:spTree>
    <p:extLst>
      <p:ext uri="{BB962C8B-B14F-4D97-AF65-F5344CB8AC3E}">
        <p14:creationId xmlns:p14="http://schemas.microsoft.com/office/powerpoint/2010/main" val="168410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D1EADB-B7DD-4FFC-ACC6-9C2F9CDC40EA}" type="datetimeFigureOut">
              <a:rPr lang="en-US" smtClean="0"/>
              <a:t>2/22/2017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CBCA95-34A8-42B5-B330-3DF0B534DF0E}" type="slidenum">
              <a:rPr lang="en-US" smtClean="0"/>
              <a:t>‹#›</a:t>
            </a:fld>
            <a:endParaRPr lang="en-US" dirty="0"/>
          </a:p>
        </p:txBody>
      </p:sp>
    </p:spTree>
    <p:extLst>
      <p:ext uri="{BB962C8B-B14F-4D97-AF65-F5344CB8AC3E}">
        <p14:creationId xmlns:p14="http://schemas.microsoft.com/office/powerpoint/2010/main" val="1590821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D1EADB-B7DD-4FFC-ACC6-9C2F9CDC40EA}" type="datetimeFigureOut">
              <a:rPr lang="en-US" smtClean="0"/>
              <a:t>2/22/2017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6CBCA95-34A8-42B5-B330-3DF0B534DF0E}" type="slidenum">
              <a:rPr lang="en-US" smtClean="0"/>
              <a:t>‹#›</a:t>
            </a:fld>
            <a:endParaRPr lang="en-US" dirty="0"/>
          </a:p>
        </p:txBody>
      </p:sp>
    </p:spTree>
    <p:extLst>
      <p:ext uri="{BB962C8B-B14F-4D97-AF65-F5344CB8AC3E}">
        <p14:creationId xmlns:p14="http://schemas.microsoft.com/office/powerpoint/2010/main" val="3213841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D1EADB-B7DD-4FFC-ACC6-9C2F9CDC40EA}" type="datetimeFigureOut">
              <a:rPr lang="en-US" smtClean="0"/>
              <a:t>2/22/2017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6CBCA95-34A8-42B5-B330-3DF0B534DF0E}" type="slidenum">
              <a:rPr lang="en-US" smtClean="0"/>
              <a:t>‹#›</a:t>
            </a:fld>
            <a:endParaRPr lang="en-US" dirty="0"/>
          </a:p>
        </p:txBody>
      </p:sp>
    </p:spTree>
    <p:extLst>
      <p:ext uri="{BB962C8B-B14F-4D97-AF65-F5344CB8AC3E}">
        <p14:creationId xmlns:p14="http://schemas.microsoft.com/office/powerpoint/2010/main" val="400152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D1EADB-B7DD-4FFC-ACC6-9C2F9CDC40EA}" type="datetimeFigureOut">
              <a:rPr lang="en-US" smtClean="0"/>
              <a:t>2/22/2017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6CBCA95-34A8-42B5-B330-3DF0B534DF0E}" type="slidenum">
              <a:rPr lang="en-US" smtClean="0"/>
              <a:t>‹#›</a:t>
            </a:fld>
            <a:endParaRPr lang="en-US" dirty="0"/>
          </a:p>
        </p:txBody>
      </p:sp>
    </p:spTree>
    <p:extLst>
      <p:ext uri="{BB962C8B-B14F-4D97-AF65-F5344CB8AC3E}">
        <p14:creationId xmlns:p14="http://schemas.microsoft.com/office/powerpoint/2010/main" val="147999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D1EADB-B7DD-4FFC-ACC6-9C2F9CDC40EA}" type="datetimeFigureOut">
              <a:rPr lang="en-US" smtClean="0"/>
              <a:t>2/22/2017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CBCA95-34A8-42B5-B330-3DF0B534DF0E}" type="slidenum">
              <a:rPr lang="en-US" smtClean="0"/>
              <a:t>‹#›</a:t>
            </a:fld>
            <a:endParaRPr lang="en-US" dirty="0"/>
          </a:p>
        </p:txBody>
      </p:sp>
    </p:spTree>
    <p:extLst>
      <p:ext uri="{BB962C8B-B14F-4D97-AF65-F5344CB8AC3E}">
        <p14:creationId xmlns:p14="http://schemas.microsoft.com/office/powerpoint/2010/main" val="3266271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D1EADB-B7DD-4FFC-ACC6-9C2F9CDC40EA}" type="datetimeFigureOut">
              <a:rPr lang="en-US" smtClean="0"/>
              <a:t>2/22/2017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CBCA95-34A8-42B5-B330-3DF0B534DF0E}" type="slidenum">
              <a:rPr lang="en-US" smtClean="0"/>
              <a:t>‹#›</a:t>
            </a:fld>
            <a:endParaRPr lang="en-US" dirty="0"/>
          </a:p>
        </p:txBody>
      </p:sp>
    </p:spTree>
    <p:extLst>
      <p:ext uri="{BB962C8B-B14F-4D97-AF65-F5344CB8AC3E}">
        <p14:creationId xmlns:p14="http://schemas.microsoft.com/office/powerpoint/2010/main" val="2657815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D1EADB-B7DD-4FFC-ACC6-9C2F9CDC40EA}" type="datetimeFigureOut">
              <a:rPr lang="en-US" smtClean="0"/>
              <a:t>2/22/2017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CBCA95-34A8-42B5-B330-3DF0B534DF0E}" type="slidenum">
              <a:rPr lang="en-US" smtClean="0"/>
              <a:t>‹#›</a:t>
            </a:fld>
            <a:endParaRPr lang="en-US" dirty="0"/>
          </a:p>
        </p:txBody>
      </p:sp>
    </p:spTree>
    <p:extLst>
      <p:ext uri="{BB962C8B-B14F-4D97-AF65-F5344CB8AC3E}">
        <p14:creationId xmlns:p14="http://schemas.microsoft.com/office/powerpoint/2010/main" val="1028137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cait.wri.org/" TargetMode="External"/><Relationship Id="rId2" Type="http://schemas.openxmlformats.org/officeDocument/2006/relationships/chart" Target="../charts/chart4.xml"/><Relationship Id="rId1" Type="http://schemas.openxmlformats.org/officeDocument/2006/relationships/slideLayout" Target="../slideLayouts/slideLayout7.xml"/><Relationship Id="rId4" Type="http://schemas.openxmlformats.org/officeDocument/2006/relationships/hyperlink" Target="http://cait.wri.org/faq.html#q07"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ers.usda.gov/data-products/international-agricultural-productivity/" TargetMode="External"/><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asti.cgiar.org/" TargetMode="External"/><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21.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chart" Target="../charts/chart24.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www.fao/ag/ca/6c.html"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chart" Target="../charts/chart26.xml"/><Relationship Id="rId4" Type="http://schemas.openxmlformats.org/officeDocument/2006/relationships/chart" Target="../charts/chart25.xml"/></Relationships>
</file>

<file path=ppt/slides/_rels/slide41.xml.rels><?xml version="1.0" encoding="UTF-8" standalone="yes"?>
<Relationships xmlns="http://schemas.openxmlformats.org/package/2006/relationships"><Relationship Id="rId3" Type="http://schemas.openxmlformats.org/officeDocument/2006/relationships/hyperlink" Target="http://www.fao/ag/ca/6c.html" TargetMode="External"/><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lanet Earth in person's h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8813"/>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168813"/>
            <a:ext cx="12192000" cy="2308324"/>
          </a:xfrm>
          <a:prstGeom prst="rect">
            <a:avLst/>
          </a:prstGeom>
          <a:noFill/>
        </p:spPr>
        <p:txBody>
          <a:bodyPr wrap="square" rtlCol="0">
            <a:spAutoFit/>
          </a:bodyPr>
          <a:lstStyle/>
          <a:p>
            <a:pPr algn="ctr"/>
            <a:r>
              <a:rPr lang="en-US" sz="4800" b="1" dirty="0">
                <a:solidFill>
                  <a:schemeClr val="bg1"/>
                </a:solidFill>
                <a:latin typeface="Cooper Black" panose="0208090404030B020404" pitchFamily="18" charset="0"/>
                <a:cs typeface="Times New Roman" panose="02020603050405020304" pitchFamily="18" charset="0"/>
              </a:rPr>
              <a:t>Climate Change and </a:t>
            </a:r>
            <a:r>
              <a:rPr lang="en-US" sz="4800" b="1" dirty="0" smtClean="0">
                <a:solidFill>
                  <a:schemeClr val="bg1"/>
                </a:solidFill>
                <a:latin typeface="Cooper Black" panose="0208090404030B020404" pitchFamily="18" charset="0"/>
                <a:cs typeface="Times New Roman" panose="02020603050405020304" pitchFamily="18" charset="0"/>
              </a:rPr>
              <a:t>Doubling </a:t>
            </a:r>
            <a:r>
              <a:rPr lang="en-US" sz="4800" b="1" dirty="0">
                <a:solidFill>
                  <a:schemeClr val="bg1"/>
                </a:solidFill>
                <a:latin typeface="Cooper Black" panose="0208090404030B020404" pitchFamily="18" charset="0"/>
                <a:cs typeface="Times New Roman" panose="02020603050405020304" pitchFamily="18" charset="0"/>
              </a:rPr>
              <a:t>Farmers’ Income </a:t>
            </a:r>
            <a:r>
              <a:rPr lang="en-US" sz="4800" b="1" dirty="0" smtClean="0">
                <a:solidFill>
                  <a:schemeClr val="bg1"/>
                </a:solidFill>
                <a:latin typeface="Cooper Black" panose="0208090404030B020404" pitchFamily="18" charset="0"/>
                <a:cs typeface="Times New Roman" panose="02020603050405020304" pitchFamily="18" charset="0"/>
              </a:rPr>
              <a:t>Experience </a:t>
            </a:r>
            <a:r>
              <a:rPr lang="en-US" sz="4800" b="1" dirty="0">
                <a:solidFill>
                  <a:schemeClr val="bg1"/>
                </a:solidFill>
                <a:latin typeface="Cooper Black" panose="0208090404030B020404" pitchFamily="18" charset="0"/>
                <a:cs typeface="Times New Roman" panose="02020603050405020304" pitchFamily="18" charset="0"/>
              </a:rPr>
              <a:t>Around the World</a:t>
            </a:r>
            <a:endParaRPr lang="en-US" sz="4800" dirty="0">
              <a:solidFill>
                <a:schemeClr val="bg1"/>
              </a:solidFill>
              <a:latin typeface="Cooper Black" panose="0208090404030B020404" pitchFamily="18" charset="0"/>
            </a:endParaRPr>
          </a:p>
        </p:txBody>
      </p:sp>
      <p:sp>
        <p:nvSpPr>
          <p:cNvPr id="2" name="TextBox 1"/>
          <p:cNvSpPr txBox="1"/>
          <p:nvPr/>
        </p:nvSpPr>
        <p:spPr>
          <a:xfrm>
            <a:off x="8468751" y="6780592"/>
            <a:ext cx="3723249" cy="246221"/>
          </a:xfrm>
          <a:prstGeom prst="rect">
            <a:avLst/>
          </a:prstGeom>
          <a:noFill/>
        </p:spPr>
        <p:txBody>
          <a:bodyPr wrap="square" rtlCol="0">
            <a:spAutoFit/>
          </a:bodyPr>
          <a:lstStyle/>
          <a:p>
            <a:pPr algn="r"/>
            <a:r>
              <a:rPr lang="en-US" sz="1000" dirty="0">
                <a:latin typeface="Times New Roman" panose="02020603050405020304" pitchFamily="18" charset="0"/>
                <a:cs typeface="Times New Roman" panose="02020603050405020304" pitchFamily="18" charset="0"/>
              </a:rPr>
              <a:t>Image credit: ParabolStudio / Shutterstock</a:t>
            </a:r>
          </a:p>
        </p:txBody>
      </p:sp>
      <p:sp>
        <p:nvSpPr>
          <p:cNvPr id="5" name="TextBox 4"/>
          <p:cNvSpPr txBox="1"/>
          <p:nvPr/>
        </p:nvSpPr>
        <p:spPr>
          <a:xfrm>
            <a:off x="4510340" y="3597813"/>
            <a:ext cx="7681660" cy="1015663"/>
          </a:xfrm>
          <a:prstGeom prst="rect">
            <a:avLst/>
          </a:prstGeom>
          <a:noFill/>
        </p:spPr>
        <p:txBody>
          <a:bodyPr wrap="square" rtlCol="0">
            <a:spAutoFit/>
          </a:bodyPr>
          <a:lstStyle/>
          <a:p>
            <a:pPr algn="r"/>
            <a:r>
              <a:rPr lang="en-US" sz="2000" b="1" dirty="0">
                <a:solidFill>
                  <a:srgbClr val="FF0000"/>
                </a:solidFill>
                <a:latin typeface="Times New Roman" panose="02020603050405020304" pitchFamily="18" charset="0"/>
                <a:cs typeface="Times New Roman" panose="02020603050405020304" pitchFamily="18" charset="0"/>
              </a:rPr>
              <a:t>Uma Lele, Independent </a:t>
            </a:r>
            <a:r>
              <a:rPr lang="en-US" sz="2000" b="1" dirty="0" smtClean="0">
                <a:solidFill>
                  <a:srgbClr val="FF0000"/>
                </a:solidFill>
                <a:latin typeface="Times New Roman" panose="02020603050405020304" pitchFamily="18" charset="0"/>
                <a:cs typeface="Times New Roman" panose="02020603050405020304" pitchFamily="18" charset="0"/>
              </a:rPr>
              <a:t>Researcher</a:t>
            </a:r>
          </a:p>
          <a:p>
            <a:pPr algn="r"/>
            <a:r>
              <a:rPr lang="en-US" sz="2000" b="1" dirty="0" smtClean="0">
                <a:solidFill>
                  <a:srgbClr val="FF0000"/>
                </a:solidFill>
                <a:latin typeface="Times New Roman" panose="02020603050405020304" pitchFamily="18" charset="0"/>
                <a:cs typeface="Times New Roman" panose="02020603050405020304" pitchFamily="18" charset="0"/>
              </a:rPr>
              <a:t>(With </a:t>
            </a:r>
            <a:r>
              <a:rPr lang="en-US" sz="2000" b="1" dirty="0">
                <a:solidFill>
                  <a:srgbClr val="FF0000"/>
                </a:solidFill>
                <a:latin typeface="Times New Roman" panose="02020603050405020304" pitchFamily="18" charset="0"/>
                <a:cs typeface="Times New Roman" panose="02020603050405020304" pitchFamily="18" charset="0"/>
              </a:rPr>
              <a:t>Assistance from Sambuddha Goswami)</a:t>
            </a:r>
          </a:p>
          <a:p>
            <a:pPr algn="r"/>
            <a:endParaRPr lang="en-US" sz="2000" dirty="0">
              <a:solidFill>
                <a:srgbClr val="FF0000"/>
              </a:solidFill>
            </a:endParaRPr>
          </a:p>
        </p:txBody>
      </p:sp>
      <p:sp>
        <p:nvSpPr>
          <p:cNvPr id="6" name="TextBox 5"/>
          <p:cNvSpPr txBox="1"/>
          <p:nvPr/>
        </p:nvSpPr>
        <p:spPr>
          <a:xfrm>
            <a:off x="745588" y="4441344"/>
            <a:ext cx="11446412" cy="923330"/>
          </a:xfrm>
          <a:prstGeom prst="rect">
            <a:avLst/>
          </a:prstGeom>
          <a:noFill/>
        </p:spPr>
        <p:txBody>
          <a:bodyPr wrap="square" rtlCol="0">
            <a:spAutoFit/>
          </a:bodyPr>
          <a:lstStyle/>
          <a:p>
            <a:pPr algn="r"/>
            <a:r>
              <a:rPr lang="en-US" b="1" dirty="0">
                <a:latin typeface="Times New Roman" panose="02020603050405020304" pitchFamily="18" charset="0"/>
                <a:cs typeface="Times New Roman" panose="02020603050405020304" pitchFamily="18" charset="0"/>
              </a:rPr>
              <a:t>XIII Agricultural Science Congress, </a:t>
            </a:r>
            <a:r>
              <a:rPr lang="en-US" b="1" dirty="0" smtClean="0">
                <a:latin typeface="Times New Roman" panose="02020603050405020304" pitchFamily="18" charset="0"/>
                <a:cs typeface="Times New Roman" panose="02020603050405020304" pitchFamily="18" charset="0"/>
              </a:rPr>
              <a:t>UAS </a:t>
            </a:r>
            <a:r>
              <a:rPr lang="en-US" b="1" dirty="0">
                <a:latin typeface="Times New Roman" panose="02020603050405020304" pitchFamily="18" charset="0"/>
                <a:cs typeface="Times New Roman" panose="02020603050405020304" pitchFamily="18" charset="0"/>
              </a:rPr>
              <a:t>Bengaluru and NAAS New Delhi</a:t>
            </a:r>
          </a:p>
          <a:p>
            <a:pPr algn="r"/>
            <a:r>
              <a:rPr lang="en-US" b="1" dirty="0" smtClean="0">
                <a:latin typeface="Times New Roman" panose="02020603050405020304" pitchFamily="18" charset="0"/>
                <a:cs typeface="Times New Roman" panose="02020603050405020304" pitchFamily="18" charset="0"/>
              </a:rPr>
              <a:t>Bengaluru </a:t>
            </a:r>
            <a:r>
              <a:rPr lang="en-US" b="1" dirty="0">
                <a:latin typeface="Times New Roman" panose="02020603050405020304" pitchFamily="18" charset="0"/>
                <a:cs typeface="Times New Roman" panose="02020603050405020304" pitchFamily="18" charset="0"/>
              </a:rPr>
              <a:t>21-24 February, 2017</a:t>
            </a:r>
          </a:p>
          <a:p>
            <a:pPr algn="r"/>
            <a:endParaRPr lang="en-US" b="1" dirty="0"/>
          </a:p>
        </p:txBody>
      </p:sp>
    </p:spTree>
    <p:extLst>
      <p:ext uri="{BB962C8B-B14F-4D97-AF65-F5344CB8AC3E}">
        <p14:creationId xmlns:p14="http://schemas.microsoft.com/office/powerpoint/2010/main" val="2288402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pPr algn="ctr"/>
            <a:r>
              <a:rPr lang="en-US" sz="3200" b="1" dirty="0" smtClean="0">
                <a:solidFill>
                  <a:srgbClr val="0070C0"/>
                </a:solidFill>
                <a:latin typeface="Times New Roman" panose="02020603050405020304" pitchFamily="18" charset="0"/>
                <a:cs typeface="Times New Roman" panose="02020603050405020304" pitchFamily="18" charset="0"/>
              </a:rPr>
              <a:t>Climate Change </a:t>
            </a:r>
            <a:br>
              <a:rPr lang="en-US" sz="3200" b="1" dirty="0" smtClean="0">
                <a:solidFill>
                  <a:srgbClr val="0070C0"/>
                </a:solidFill>
                <a:latin typeface="Times New Roman" panose="02020603050405020304" pitchFamily="18" charset="0"/>
                <a:cs typeface="Times New Roman" panose="02020603050405020304" pitchFamily="18" charset="0"/>
              </a:rPr>
            </a:br>
            <a:r>
              <a:rPr lang="en-US" sz="3200" b="1" dirty="0" smtClean="0">
                <a:solidFill>
                  <a:srgbClr val="0070C0"/>
                </a:solidFill>
                <a:latin typeface="Times New Roman" panose="02020603050405020304" pitchFamily="18" charset="0"/>
                <a:cs typeface="Times New Roman" panose="02020603050405020304" pitchFamily="18" charset="0"/>
              </a:rPr>
              <a:t>Calls for Business “Unusual” to Reduce Impacts on Poverty</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228600" y="1116043"/>
            <a:ext cx="6140562" cy="823912"/>
          </a:xfrm>
        </p:spPr>
        <p:txBody>
          <a:bodyPr>
            <a:normAutofit/>
          </a:bodyPr>
          <a:lstStyle/>
          <a:p>
            <a:r>
              <a:rPr lang="en-US" dirty="0">
                <a:solidFill>
                  <a:srgbClr val="C00000"/>
                </a:solidFill>
                <a:latin typeface="Times New Roman" panose="02020603050405020304" pitchFamily="18" charset="0"/>
                <a:cs typeface="Times New Roman" panose="02020603050405020304" pitchFamily="18" charset="0"/>
              </a:rPr>
              <a:t>Impacts </a:t>
            </a:r>
            <a:r>
              <a:rPr lang="en-US" dirty="0" smtClean="0">
                <a:solidFill>
                  <a:srgbClr val="C00000"/>
                </a:solidFill>
                <a:latin typeface="Times New Roman" panose="02020603050405020304" pitchFamily="18" charset="0"/>
                <a:cs typeface="Times New Roman" panose="02020603050405020304" pitchFamily="18" charset="0"/>
              </a:rPr>
              <a:t>of CC on </a:t>
            </a:r>
            <a:r>
              <a:rPr lang="en-US" dirty="0">
                <a:solidFill>
                  <a:srgbClr val="C00000"/>
                </a:solidFill>
                <a:latin typeface="Times New Roman" panose="02020603050405020304" pitchFamily="18" charset="0"/>
                <a:cs typeface="Times New Roman" panose="02020603050405020304" pitchFamily="18" charset="0"/>
              </a:rPr>
              <a:t>Agriculture</a:t>
            </a:r>
          </a:p>
        </p:txBody>
      </p:sp>
      <p:sp>
        <p:nvSpPr>
          <p:cNvPr id="4" name="Content Placeholder 3"/>
          <p:cNvSpPr>
            <a:spLocks noGrp="1"/>
          </p:cNvSpPr>
          <p:nvPr>
            <p:ph sz="half" idx="2"/>
          </p:nvPr>
        </p:nvSpPr>
        <p:spPr>
          <a:xfrm>
            <a:off x="228600" y="2138113"/>
            <a:ext cx="5528169" cy="3415291"/>
          </a:xfrm>
        </p:spPr>
        <p:txBody>
          <a:bodyPr>
            <a:noAutofit/>
          </a:bodyPr>
          <a:lstStyle/>
          <a:p>
            <a:pPr marL="0" indent="0">
              <a:buNone/>
            </a:pPr>
            <a:r>
              <a:rPr lang="en-US" sz="1800" b="1" dirty="0" smtClean="0">
                <a:solidFill>
                  <a:srgbClr val="0070C0"/>
                </a:solidFill>
                <a:latin typeface="Times New Roman" panose="02020603050405020304" pitchFamily="18" charset="0"/>
                <a:cs typeface="Times New Roman" panose="02020603050405020304" pitchFamily="18" charset="0"/>
              </a:rPr>
              <a:t>Extreme Climate Variability beyond Average Attributable to </a:t>
            </a:r>
            <a:r>
              <a:rPr lang="en-US" sz="1800" b="1" dirty="0">
                <a:solidFill>
                  <a:srgbClr val="0070C0"/>
                </a:solidFill>
                <a:latin typeface="Times New Roman" panose="02020603050405020304" pitchFamily="18" charset="0"/>
                <a:cs typeface="Times New Roman" panose="02020603050405020304" pitchFamily="18" charset="0"/>
              </a:rPr>
              <a:t>N</a:t>
            </a:r>
            <a:r>
              <a:rPr lang="en-US" sz="1800" b="1" dirty="0" smtClean="0">
                <a:solidFill>
                  <a:srgbClr val="0070C0"/>
                </a:solidFill>
                <a:latin typeface="Times New Roman" panose="02020603050405020304" pitchFamily="18" charset="0"/>
                <a:cs typeface="Times New Roman" panose="02020603050405020304" pitchFamily="18" charset="0"/>
              </a:rPr>
              <a:t>atural Causes</a:t>
            </a:r>
          </a:p>
          <a:p>
            <a:pPr marL="457200" indent="-457200">
              <a:buFont typeface="+mj-lt"/>
              <a:buAutoNum type="arabicPeriod"/>
            </a:pPr>
            <a:r>
              <a:rPr lang="en-US" sz="1200" b="1" dirty="0" smtClean="0">
                <a:latin typeface="Times New Roman" panose="02020603050405020304" pitchFamily="18" charset="0"/>
                <a:cs typeface="Times New Roman" panose="02020603050405020304" pitchFamily="18" charset="0"/>
              </a:rPr>
              <a:t>Rising temperatures</a:t>
            </a:r>
          </a:p>
          <a:p>
            <a:pPr marL="457200" indent="-457200">
              <a:buFont typeface="+mj-lt"/>
              <a:buAutoNum type="arabicPeriod"/>
            </a:pPr>
            <a:r>
              <a:rPr lang="en-US" sz="1200" b="1" dirty="0" smtClean="0">
                <a:latin typeface="Times New Roman" panose="02020603050405020304" pitchFamily="18" charset="0"/>
                <a:cs typeface="Times New Roman" panose="02020603050405020304" pitchFamily="18" charset="0"/>
              </a:rPr>
              <a:t>Increasing temperature variability</a:t>
            </a:r>
          </a:p>
          <a:p>
            <a:pPr marL="457200" indent="-457200">
              <a:buFont typeface="+mj-lt"/>
              <a:buAutoNum type="arabicPeriod"/>
            </a:pPr>
            <a:r>
              <a:rPr lang="en-US" sz="1200" b="1" dirty="0" smtClean="0">
                <a:latin typeface="Times New Roman" panose="02020603050405020304" pitchFamily="18" charset="0"/>
                <a:cs typeface="Times New Roman" panose="02020603050405020304" pitchFamily="18" charset="0"/>
              </a:rPr>
              <a:t>Changes in levels of precipitation</a:t>
            </a:r>
          </a:p>
          <a:p>
            <a:pPr marL="457200" indent="-457200">
              <a:buFont typeface="+mj-lt"/>
              <a:buAutoNum type="arabicPeriod"/>
            </a:pPr>
            <a:r>
              <a:rPr lang="en-US" sz="1200" b="1" dirty="0" smtClean="0">
                <a:latin typeface="Times New Roman" panose="02020603050405020304" pitchFamily="18" charset="0"/>
                <a:cs typeface="Times New Roman" panose="02020603050405020304" pitchFamily="18" charset="0"/>
              </a:rPr>
              <a:t>Melting of Glaciers</a:t>
            </a:r>
          </a:p>
          <a:p>
            <a:pPr marL="457200" indent="-457200">
              <a:buFont typeface="+mj-lt"/>
              <a:buAutoNum type="arabicPeriod"/>
            </a:pPr>
            <a:r>
              <a:rPr lang="en-US" sz="1200" b="1" dirty="0" smtClean="0">
                <a:latin typeface="Times New Roman" panose="02020603050405020304" pitchFamily="18" charset="0"/>
                <a:cs typeface="Times New Roman" panose="02020603050405020304" pitchFamily="18" charset="0"/>
              </a:rPr>
              <a:t>Rising Sea levels, salinization of  fresh water</a:t>
            </a:r>
          </a:p>
          <a:p>
            <a:pPr marL="457200" indent="-457200">
              <a:buFont typeface="+mj-lt"/>
              <a:buAutoNum type="arabicPeriod"/>
            </a:pPr>
            <a:r>
              <a:rPr lang="en-US" sz="1200" b="1" dirty="0" smtClean="0">
                <a:latin typeface="Times New Roman" panose="02020603050405020304" pitchFamily="18" charset="0"/>
                <a:cs typeface="Times New Roman" panose="02020603050405020304" pitchFamily="18" charset="0"/>
              </a:rPr>
              <a:t>Droughts and floods/water stress</a:t>
            </a:r>
          </a:p>
          <a:p>
            <a:pPr marL="457200" indent="-457200">
              <a:buFont typeface="+mj-lt"/>
              <a:buAutoNum type="arabicPeriod"/>
            </a:pPr>
            <a:r>
              <a:rPr lang="en-US" sz="1200" b="1" dirty="0" smtClean="0">
                <a:latin typeface="Times New Roman" panose="02020603050405020304" pitchFamily="18" charset="0"/>
                <a:cs typeface="Times New Roman" panose="02020603050405020304" pitchFamily="18" charset="0"/>
              </a:rPr>
              <a:t>Loss of coastal  areas</a:t>
            </a:r>
          </a:p>
          <a:p>
            <a:pPr marL="457200" indent="-457200">
              <a:buFont typeface="+mj-lt"/>
              <a:buAutoNum type="arabicPeriod"/>
            </a:pPr>
            <a:r>
              <a:rPr lang="en-US" sz="1200" b="1" dirty="0">
                <a:latin typeface="Times New Roman" panose="02020603050405020304" pitchFamily="18" charset="0"/>
                <a:cs typeface="Times New Roman" panose="02020603050405020304" pitchFamily="18" charset="0"/>
              </a:rPr>
              <a:t>A</a:t>
            </a:r>
            <a:r>
              <a:rPr lang="en-US" sz="1200" b="1" dirty="0" smtClean="0">
                <a:latin typeface="Times New Roman" panose="02020603050405020304" pitchFamily="18" charset="0"/>
                <a:cs typeface="Times New Roman" panose="02020603050405020304" pitchFamily="18" charset="0"/>
              </a:rPr>
              <a:t>reas out </a:t>
            </a:r>
            <a:r>
              <a:rPr lang="en-US" sz="1200" b="1" dirty="0">
                <a:latin typeface="Times New Roman" panose="02020603050405020304" pitchFamily="18" charset="0"/>
                <a:cs typeface="Times New Roman" panose="02020603050405020304" pitchFamily="18" charset="0"/>
              </a:rPr>
              <a:t>of </a:t>
            </a:r>
            <a:r>
              <a:rPr lang="en-US" sz="1200" b="1" dirty="0" smtClean="0">
                <a:latin typeface="Times New Roman" panose="02020603050405020304" pitchFamily="18" charset="0"/>
                <a:cs typeface="Times New Roman" panose="02020603050405020304" pitchFamily="18" charset="0"/>
              </a:rPr>
              <a:t>farming Desertification</a:t>
            </a:r>
            <a:endParaRPr lang="en-US" sz="1200" b="1"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1200" b="1" dirty="0" smtClean="0">
                <a:latin typeface="Times New Roman" panose="02020603050405020304" pitchFamily="18" charset="0"/>
                <a:cs typeface="Times New Roman" panose="02020603050405020304" pitchFamily="18" charset="0"/>
              </a:rPr>
              <a:t>Increased Pastes and Diseases</a:t>
            </a:r>
            <a:r>
              <a:rPr lang="en-US" sz="1200" b="1" dirty="0">
                <a:latin typeface="Times New Roman" panose="02020603050405020304" pitchFamily="18" charset="0"/>
                <a:cs typeface="Times New Roman" panose="02020603050405020304" pitchFamily="18" charset="0"/>
              </a:rPr>
              <a:t>		</a:t>
            </a:r>
            <a:endParaRPr lang="en-US" sz="1200" b="1" dirty="0" smtClean="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1200" b="1" dirty="0" smtClean="0">
                <a:latin typeface="Times New Roman" panose="02020603050405020304" pitchFamily="18" charset="0"/>
                <a:cs typeface="Times New Roman" panose="02020603050405020304" pitchFamily="18" charset="0"/>
              </a:rPr>
              <a:t>Forest </a:t>
            </a:r>
            <a:r>
              <a:rPr lang="en-US" sz="1200" b="1" dirty="0">
                <a:latin typeface="Times New Roman" panose="02020603050405020304" pitchFamily="18" charset="0"/>
                <a:cs typeface="Times New Roman" panose="02020603050405020304" pitchFamily="18" charset="0"/>
              </a:rPr>
              <a:t>fires</a:t>
            </a:r>
          </a:p>
          <a:p>
            <a:pPr marL="457200" indent="-457200">
              <a:buFont typeface="+mj-lt"/>
              <a:buAutoNum type="arabicPeriod"/>
            </a:pPr>
            <a:r>
              <a:rPr lang="en-US" sz="1200" b="1" dirty="0" smtClean="0">
                <a:latin typeface="Times New Roman" panose="02020603050405020304" pitchFamily="18" charset="0"/>
                <a:cs typeface="Times New Roman" panose="02020603050405020304" pitchFamily="18" charset="0"/>
              </a:rPr>
              <a:t>Lower Yields, fish stocks and animals</a:t>
            </a:r>
            <a:endParaRPr lang="en-US" sz="1200" b="1"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sz="1200" b="1" dirty="0" smtClean="0">
                <a:latin typeface="Times New Roman" panose="02020603050405020304" pitchFamily="18" charset="0"/>
                <a:cs typeface="Times New Roman" panose="02020603050405020304" pitchFamily="18" charset="0"/>
              </a:rPr>
              <a:t>Increased </a:t>
            </a:r>
            <a:r>
              <a:rPr lang="en-US" sz="1200" b="1" dirty="0">
                <a:latin typeface="Times New Roman" panose="02020603050405020304" pitchFamily="18" charset="0"/>
                <a:cs typeface="Times New Roman" panose="02020603050405020304" pitchFamily="18" charset="0"/>
              </a:rPr>
              <a:t>food insecurity</a:t>
            </a:r>
          </a:p>
          <a:p>
            <a:pPr marL="457200" indent="-457200">
              <a:buFont typeface="+mj-lt"/>
              <a:buAutoNum type="arabicPeriod"/>
            </a:pPr>
            <a:r>
              <a:rPr lang="en-US" sz="1200" b="1" dirty="0">
                <a:latin typeface="Times New Roman" panose="02020603050405020304" pitchFamily="18" charset="0"/>
                <a:cs typeface="Times New Roman" panose="02020603050405020304" pitchFamily="18" charset="0"/>
              </a:rPr>
              <a:t>Environmental </a:t>
            </a:r>
            <a:r>
              <a:rPr lang="en-US" sz="1200" b="1" dirty="0" smtClean="0">
                <a:latin typeface="Times New Roman" panose="02020603050405020304" pitchFamily="18" charset="0"/>
                <a:cs typeface="Times New Roman" panose="02020603050405020304" pitchFamily="18" charset="0"/>
              </a:rPr>
              <a:t>refugees</a:t>
            </a:r>
            <a:endParaRPr lang="en-US" sz="1200" b="1" dirty="0">
              <a:latin typeface="Times New Roman" panose="02020603050405020304" pitchFamily="18" charset="0"/>
              <a:cs typeface="Times New Roman" panose="02020603050405020304" pitchFamily="18" charset="0"/>
            </a:endParaRPr>
          </a:p>
          <a:p>
            <a:pPr marL="0" indent="0">
              <a:buNone/>
            </a:pPr>
            <a:endParaRPr lang="en-US" sz="1600" b="1"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en-US" sz="1600" b="1" dirty="0" smtClean="0">
              <a:latin typeface="Times New Roman" panose="02020603050405020304" pitchFamily="18" charset="0"/>
              <a:cs typeface="Times New Roman" panose="02020603050405020304" pitchFamily="18" charset="0"/>
            </a:endParaRPr>
          </a:p>
          <a:p>
            <a:endParaRPr lang="en-US" sz="1600" b="1" dirty="0" smtClean="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quarter" idx="3"/>
          </p:nvPr>
        </p:nvSpPr>
        <p:spPr>
          <a:xfrm>
            <a:off x="6225818" y="1116043"/>
            <a:ext cx="5740758" cy="823912"/>
          </a:xfrm>
        </p:spPr>
        <p:txBody>
          <a:bodyPr>
            <a:normAutofit/>
          </a:bodyPr>
          <a:lstStyle/>
          <a:p>
            <a:r>
              <a:rPr lang="en-US" dirty="0" smtClean="0">
                <a:solidFill>
                  <a:srgbClr val="C00000"/>
                </a:solidFill>
                <a:latin typeface="Times New Roman" panose="02020603050405020304" pitchFamily="18" charset="0"/>
                <a:cs typeface="Times New Roman" panose="02020603050405020304" pitchFamily="18" charset="0"/>
              </a:rPr>
              <a:t>Impacts of </a:t>
            </a:r>
            <a:r>
              <a:rPr lang="en-US" dirty="0">
                <a:solidFill>
                  <a:srgbClr val="C00000"/>
                </a:solidFill>
                <a:latin typeface="Times New Roman" panose="02020603050405020304" pitchFamily="18" charset="0"/>
                <a:cs typeface="Times New Roman" panose="02020603050405020304" pitchFamily="18" charset="0"/>
              </a:rPr>
              <a:t>A</a:t>
            </a:r>
            <a:r>
              <a:rPr lang="en-US" dirty="0" smtClean="0">
                <a:solidFill>
                  <a:srgbClr val="C00000"/>
                </a:solidFill>
                <a:latin typeface="Times New Roman" panose="02020603050405020304" pitchFamily="18" charset="0"/>
                <a:cs typeface="Times New Roman" panose="02020603050405020304" pitchFamily="18" charset="0"/>
              </a:rPr>
              <a:t>griculture </a:t>
            </a:r>
            <a:r>
              <a:rPr lang="en-US" dirty="0">
                <a:solidFill>
                  <a:srgbClr val="C00000"/>
                </a:solidFill>
                <a:latin typeface="Times New Roman" panose="02020603050405020304" pitchFamily="18" charset="0"/>
                <a:cs typeface="Times New Roman" panose="02020603050405020304" pitchFamily="18" charset="0"/>
              </a:rPr>
              <a:t>on Climate Change</a:t>
            </a:r>
          </a:p>
        </p:txBody>
      </p:sp>
      <p:sp>
        <p:nvSpPr>
          <p:cNvPr id="6" name="Content Placeholder 5"/>
          <p:cNvSpPr>
            <a:spLocks noGrp="1"/>
          </p:cNvSpPr>
          <p:nvPr>
            <p:ph sz="quarter" idx="4"/>
          </p:nvPr>
        </p:nvSpPr>
        <p:spPr>
          <a:xfrm>
            <a:off x="6369162" y="2138113"/>
            <a:ext cx="5183188" cy="3684588"/>
          </a:xfrm>
        </p:spPr>
        <p:txBody>
          <a:bodyPr>
            <a:normAutofit lnSpcReduction="10000"/>
          </a:bodyPr>
          <a:lstStyle/>
          <a:p>
            <a:r>
              <a:rPr lang="en-US" sz="2400" b="1" dirty="0" smtClean="0">
                <a:latin typeface="Times New Roman" panose="02020603050405020304" pitchFamily="18" charset="0"/>
                <a:cs typeface="Times New Roman" panose="02020603050405020304" pitchFamily="18" charset="0"/>
              </a:rPr>
              <a:t>Annual </a:t>
            </a:r>
            <a:r>
              <a:rPr lang="en-US" sz="2400" b="1" dirty="0">
                <a:latin typeface="Times New Roman" panose="02020603050405020304" pitchFamily="18" charset="0"/>
                <a:cs typeface="Times New Roman" panose="02020603050405020304" pitchFamily="18" charset="0"/>
              </a:rPr>
              <a:t>anthropogenic GHG emissions </a:t>
            </a:r>
            <a:r>
              <a:rPr lang="en-US" sz="2400" b="1" dirty="0" smtClean="0">
                <a:latin typeface="Times New Roman" panose="02020603050405020304" pitchFamily="18" charset="0"/>
                <a:cs typeface="Times New Roman" panose="02020603050405020304" pitchFamily="18" charset="0"/>
              </a:rPr>
              <a:t>(CO2, Methane and Nitrous Oxide)</a:t>
            </a:r>
          </a:p>
          <a:p>
            <a:r>
              <a:rPr lang="en-US" sz="2400" b="1" dirty="0" smtClean="0">
                <a:latin typeface="Times New Roman" panose="02020603050405020304" pitchFamily="18" charset="0"/>
                <a:cs typeface="Times New Roman" panose="02020603050405020304" pitchFamily="18" charset="0"/>
              </a:rPr>
              <a:t>Land Use Changes</a:t>
            </a:r>
          </a:p>
          <a:p>
            <a:pPr lvl="1"/>
            <a:r>
              <a:rPr lang="en-US" sz="2000" b="1" dirty="0">
                <a:latin typeface="Times New Roman" panose="02020603050405020304" pitchFamily="18" charset="0"/>
                <a:cs typeface="Times New Roman" panose="02020603050405020304" pitchFamily="18" charset="0"/>
              </a:rPr>
              <a:t>Deforestation and forest degradation</a:t>
            </a:r>
          </a:p>
          <a:p>
            <a:pPr marL="0" indent="0">
              <a:buNone/>
            </a:pPr>
            <a:endParaRPr lang="en-US" sz="2400" b="1"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Agriculture</a:t>
            </a:r>
          </a:p>
          <a:p>
            <a:pPr lvl="2"/>
            <a:r>
              <a:rPr lang="en-US" b="1" dirty="0" smtClean="0">
                <a:latin typeface="Times New Roman" panose="02020603050405020304" pitchFamily="18" charset="0"/>
                <a:cs typeface="Times New Roman" panose="02020603050405020304" pitchFamily="18" charset="0"/>
              </a:rPr>
              <a:t>Rice-</a:t>
            </a:r>
            <a:r>
              <a:rPr lang="en-US" b="1" dirty="0">
                <a:latin typeface="Times New Roman" panose="02020603050405020304" pitchFamily="18" charset="0"/>
                <a:cs typeface="Times New Roman" panose="02020603050405020304" pitchFamily="18" charset="0"/>
              </a:rPr>
              <a:t>----------Methane </a:t>
            </a:r>
            <a:r>
              <a:rPr lang="en-US" b="1" dirty="0" smtClean="0">
                <a:latin typeface="Times New Roman" panose="02020603050405020304" pitchFamily="18" charset="0"/>
                <a:cs typeface="Times New Roman" panose="02020603050405020304" pitchFamily="18" charset="0"/>
              </a:rPr>
              <a:t>Production</a:t>
            </a:r>
          </a:p>
          <a:p>
            <a:pPr lvl="2"/>
            <a:r>
              <a:rPr lang="en-US" b="1" dirty="0" smtClean="0">
                <a:latin typeface="Times New Roman" panose="02020603050405020304" pitchFamily="18" charset="0"/>
                <a:cs typeface="Times New Roman" panose="02020603050405020304" pitchFamily="18" charset="0"/>
              </a:rPr>
              <a:t>Livestock-</a:t>
            </a:r>
            <a:r>
              <a:rPr lang="en-US" b="1" dirty="0">
                <a:latin typeface="Times New Roman" panose="02020603050405020304" pitchFamily="18" charset="0"/>
                <a:cs typeface="Times New Roman" panose="02020603050405020304" pitchFamily="18" charset="0"/>
              </a:rPr>
              <a:t>----Methane </a:t>
            </a:r>
            <a:r>
              <a:rPr lang="en-US" b="1" dirty="0" smtClean="0">
                <a:latin typeface="Times New Roman" panose="02020603050405020304" pitchFamily="18" charset="0"/>
                <a:cs typeface="Times New Roman" panose="02020603050405020304" pitchFamily="18" charset="0"/>
              </a:rPr>
              <a:t>Production</a:t>
            </a:r>
          </a:p>
          <a:p>
            <a:pPr lvl="2"/>
            <a:r>
              <a:rPr lang="en-US" b="1" dirty="0" smtClean="0">
                <a:latin typeface="Times New Roman" panose="02020603050405020304" pitchFamily="18" charset="0"/>
                <a:cs typeface="Times New Roman" panose="02020603050405020304" pitchFamily="18" charset="0"/>
              </a:rPr>
              <a:t>Fertilizer use</a:t>
            </a:r>
            <a:endParaRPr lang="en-US" b="1" dirty="0">
              <a:latin typeface="Times New Roman" panose="02020603050405020304" pitchFamily="18" charset="0"/>
              <a:cs typeface="Times New Roman" panose="02020603050405020304" pitchFamily="18" charset="0"/>
            </a:endParaRPr>
          </a:p>
          <a:p>
            <a:endParaRPr lang="en-US" sz="24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4114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0152" y="0"/>
            <a:ext cx="5969076" cy="6581001"/>
          </a:xfrm>
          <a:prstGeom prst="rect">
            <a:avLst/>
          </a:prstGeom>
          <a:ln w="28575">
            <a:solidFill>
              <a:schemeClr val="tx1"/>
            </a:solidFill>
          </a:ln>
        </p:spPr>
      </p:pic>
      <p:sp>
        <p:nvSpPr>
          <p:cNvPr id="4" name="TextBox 3"/>
          <p:cNvSpPr txBox="1"/>
          <p:nvPr/>
        </p:nvSpPr>
        <p:spPr>
          <a:xfrm>
            <a:off x="90152" y="6581001"/>
            <a:ext cx="11977352" cy="276999"/>
          </a:xfrm>
          <a:prstGeom prst="rect">
            <a:avLst/>
          </a:prstGeom>
          <a:noFill/>
        </p:spPr>
        <p:txBody>
          <a:bodyPr wrap="square" rtlCol="0">
            <a:spAutoFit/>
          </a:bodyPr>
          <a:lstStyle/>
          <a:p>
            <a:pPr algn="ctr"/>
            <a:r>
              <a:rPr lang="en-US" sz="1200" i="1" dirty="0">
                <a:latin typeface="Times New Roman" panose="02020603050405020304" pitchFamily="18" charset="0"/>
                <a:cs typeface="Times New Roman" panose="02020603050405020304" pitchFamily="18" charset="0"/>
              </a:rPr>
              <a:t>Source</a:t>
            </a:r>
            <a:r>
              <a:rPr lang="en-US" sz="1200" dirty="0">
                <a:latin typeface="Times New Roman" panose="02020603050405020304" pitchFamily="18" charset="0"/>
                <a:cs typeface="Times New Roman" panose="02020603050405020304" pitchFamily="18" charset="0"/>
              </a:rPr>
              <a:t>: Kshirsagar and Gautam 2013.</a:t>
            </a:r>
          </a:p>
        </p:txBody>
      </p:sp>
      <p:pic>
        <p:nvPicPr>
          <p:cNvPr id="5" name="Picture 4"/>
          <p:cNvPicPr>
            <a:picLocks noChangeAspect="1"/>
          </p:cNvPicPr>
          <p:nvPr/>
        </p:nvPicPr>
        <p:blipFill>
          <a:blip r:embed="rId3"/>
          <a:stretch>
            <a:fillRect/>
          </a:stretch>
        </p:blipFill>
        <p:spPr>
          <a:xfrm>
            <a:off x="6223380" y="-1"/>
            <a:ext cx="5841620" cy="6581002"/>
          </a:xfrm>
          <a:prstGeom prst="rect">
            <a:avLst/>
          </a:prstGeom>
          <a:ln w="28575">
            <a:solidFill>
              <a:schemeClr val="tx1"/>
            </a:solidFill>
          </a:ln>
        </p:spPr>
      </p:pic>
      <p:sp>
        <p:nvSpPr>
          <p:cNvPr id="6" name="TextBox 5"/>
          <p:cNvSpPr txBox="1"/>
          <p:nvPr/>
        </p:nvSpPr>
        <p:spPr>
          <a:xfrm>
            <a:off x="491321" y="0"/>
            <a:ext cx="5377218" cy="923330"/>
          </a:xfrm>
          <a:prstGeom prst="rect">
            <a:avLst/>
          </a:prstGeom>
          <a:noFill/>
        </p:spPr>
        <p:txBody>
          <a:bodyPr wrap="square" rtlCol="0">
            <a:spAutoFit/>
          </a:bodyPr>
          <a:lstStyle/>
          <a:p>
            <a:pPr algn="ctr"/>
            <a:r>
              <a:rPr lang="en-US" b="1" dirty="0">
                <a:solidFill>
                  <a:srgbClr val="C00000"/>
                </a:solidFill>
                <a:latin typeface="Times New Roman" panose="02020603050405020304" pitchFamily="18" charset="0"/>
                <a:cs typeface="Times New Roman" panose="02020603050405020304" pitchFamily="18" charset="0"/>
              </a:rPr>
              <a:t>India: Strong Correlation between Agricultural Productivity and Rainfall</a:t>
            </a:r>
          </a:p>
          <a:p>
            <a:endParaRPr lang="en-US" dirty="0">
              <a:solidFill>
                <a:srgbClr val="C00000"/>
              </a:solidFill>
            </a:endParaRPr>
          </a:p>
        </p:txBody>
      </p:sp>
      <p:sp>
        <p:nvSpPr>
          <p:cNvPr id="7" name="TextBox 6"/>
          <p:cNvSpPr txBox="1"/>
          <p:nvPr/>
        </p:nvSpPr>
        <p:spPr>
          <a:xfrm>
            <a:off x="6701051" y="0"/>
            <a:ext cx="5199797" cy="1200329"/>
          </a:xfrm>
          <a:prstGeom prst="rect">
            <a:avLst/>
          </a:prstGeom>
          <a:noFill/>
        </p:spPr>
        <p:txBody>
          <a:bodyPr wrap="square" rtlCol="0">
            <a:spAutoFit/>
          </a:bodyPr>
          <a:lstStyle/>
          <a:p>
            <a:pPr algn="ctr"/>
            <a:r>
              <a:rPr lang="en-US" b="1" dirty="0" smtClean="0">
                <a:solidFill>
                  <a:srgbClr val="C00000"/>
                </a:solidFill>
                <a:latin typeface="Times New Roman" panose="02020603050405020304" pitchFamily="18" charset="0"/>
                <a:cs typeface="Times New Roman" panose="02020603050405020304" pitchFamily="18" charset="0"/>
              </a:rPr>
              <a:t>Ten-Year </a:t>
            </a:r>
            <a:r>
              <a:rPr lang="en-US" b="1" dirty="0">
                <a:solidFill>
                  <a:srgbClr val="C00000"/>
                </a:solidFill>
                <a:latin typeface="Times New Roman" panose="02020603050405020304" pitchFamily="18" charset="0"/>
                <a:cs typeface="Times New Roman" panose="02020603050405020304" pitchFamily="18" charset="0"/>
              </a:rPr>
              <a:t>Average Agricultural GDP Growth Rates (actual and counterfactual scenarios) </a:t>
            </a:r>
            <a:br>
              <a:rPr lang="en-US" b="1" dirty="0">
                <a:solidFill>
                  <a:srgbClr val="C00000"/>
                </a:solidFill>
                <a:latin typeface="Times New Roman" panose="02020603050405020304" pitchFamily="18" charset="0"/>
                <a:cs typeface="Times New Roman" panose="02020603050405020304" pitchFamily="18" charset="0"/>
              </a:rPr>
            </a:br>
            <a:endParaRPr lang="en-US" b="1" dirty="0">
              <a:solidFill>
                <a:srgbClr val="C00000"/>
              </a:solidFill>
              <a:latin typeface="Times New Roman" panose="02020603050405020304" pitchFamily="18" charset="0"/>
              <a:cs typeface="Times New Roman" panose="02020603050405020304" pitchFamily="18" charset="0"/>
            </a:endParaRPr>
          </a:p>
          <a:p>
            <a:endParaRPr lang="en-US" dirty="0">
              <a:solidFill>
                <a:srgbClr val="C00000"/>
              </a:solidFill>
            </a:endParaRPr>
          </a:p>
        </p:txBody>
      </p:sp>
      <p:sp>
        <p:nvSpPr>
          <p:cNvPr id="8" name="TextBox 7"/>
          <p:cNvSpPr txBox="1"/>
          <p:nvPr/>
        </p:nvSpPr>
        <p:spPr>
          <a:xfrm>
            <a:off x="8707461" y="4135271"/>
            <a:ext cx="3357539" cy="1323439"/>
          </a:xfrm>
          <a:prstGeom prst="rect">
            <a:avLst/>
          </a:prstGeom>
          <a:noFill/>
        </p:spPr>
        <p:txBody>
          <a:bodyPr wrap="square" rtlCol="0">
            <a:spAutoFit/>
          </a:bodyPr>
          <a:lstStyle/>
          <a:p>
            <a:pPr algn="ctr"/>
            <a:r>
              <a:rPr lang="en-US" sz="2000" b="1" dirty="0">
                <a:solidFill>
                  <a:srgbClr val="002060"/>
                </a:solidFill>
                <a:latin typeface="Times New Roman" panose="02020603050405020304" pitchFamily="18" charset="0"/>
                <a:cs typeface="Times New Roman" panose="02020603050405020304" pitchFamily="18" charset="0"/>
              </a:rPr>
              <a:t>Had Rainfall Been Better, Agricultural GDP Growth Would Have Been </a:t>
            </a:r>
            <a:r>
              <a:rPr lang="en-US" sz="2000" b="1" dirty="0" smtClean="0">
                <a:solidFill>
                  <a:srgbClr val="002060"/>
                </a:solidFill>
                <a:latin typeface="Times New Roman" panose="02020603050405020304" pitchFamily="18" charset="0"/>
                <a:cs typeface="Times New Roman" panose="02020603050405020304" pitchFamily="18" charset="0"/>
              </a:rPr>
              <a:t>Higher!</a:t>
            </a:r>
            <a:endParaRPr lang="en-US" sz="2000" b="1" dirty="0">
              <a:solidFill>
                <a:srgbClr val="002060"/>
              </a:solidFill>
              <a:latin typeface="Times New Roman" panose="02020603050405020304" pitchFamily="18" charset="0"/>
              <a:cs typeface="Times New Roman" panose="02020603050405020304" pitchFamily="18" charset="0"/>
            </a:endParaRPr>
          </a:p>
          <a:p>
            <a:pPr algn="ctr"/>
            <a:endParaRPr lang="en-US" sz="2000" dirty="0">
              <a:solidFill>
                <a:srgbClr val="002060"/>
              </a:solidFill>
            </a:endParaRPr>
          </a:p>
        </p:txBody>
      </p:sp>
    </p:spTree>
    <p:extLst>
      <p:ext uri="{BB962C8B-B14F-4D97-AF65-F5344CB8AC3E}">
        <p14:creationId xmlns:p14="http://schemas.microsoft.com/office/powerpoint/2010/main" val="2609963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247001465"/>
              </p:ext>
            </p:extLst>
          </p:nvPr>
        </p:nvGraphicFramePr>
        <p:xfrm>
          <a:off x="245660" y="136479"/>
          <a:ext cx="11750722" cy="6223378"/>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382138" y="6457891"/>
            <a:ext cx="11491414" cy="276999"/>
          </a:xfrm>
          <a:prstGeom prst="rect">
            <a:avLst/>
          </a:prstGeom>
        </p:spPr>
        <p:txBody>
          <a:bodyPr wrap="square">
            <a:spAutoFit/>
          </a:bodyPr>
          <a:lstStyle/>
          <a:p>
            <a:pPr lvl="0"/>
            <a:r>
              <a:rPr lang="en-US" sz="1200" dirty="0">
                <a:solidFill>
                  <a:prstClr val="black"/>
                </a:solidFill>
                <a:latin typeface="Times New Roman" panose="02020603050405020304" pitchFamily="18" charset="0"/>
                <a:cs typeface="Times New Roman" panose="02020603050405020304" pitchFamily="18" charset="0"/>
              </a:rPr>
              <a:t>Data provided by Ramesh Chand and Chand (2016): Doubling Farmer’s Income: Strategy and Prospects. Presidential Address</a:t>
            </a:r>
          </a:p>
        </p:txBody>
      </p:sp>
    </p:spTree>
    <p:extLst>
      <p:ext uri="{BB962C8B-B14F-4D97-AF65-F5344CB8AC3E}">
        <p14:creationId xmlns:p14="http://schemas.microsoft.com/office/powerpoint/2010/main" val="2362376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1077218"/>
          </a:xfrm>
          <a:prstGeom prst="rect">
            <a:avLst/>
          </a:prstGeom>
          <a:noFill/>
        </p:spPr>
        <p:txBody>
          <a:bodyPr wrap="square" rtlCol="0">
            <a:spAutoFit/>
          </a:bodyPr>
          <a:lstStyle/>
          <a:p>
            <a:pPr algn="ctr"/>
            <a:r>
              <a:rPr lang="en-US" sz="2400" b="1" dirty="0">
                <a:solidFill>
                  <a:srgbClr val="C00000"/>
                </a:solidFill>
                <a:latin typeface="Times New Roman" panose="02020603050405020304" pitchFamily="18" charset="0"/>
                <a:cs typeface="Times New Roman" panose="02020603050405020304" pitchFamily="18" charset="0"/>
              </a:rPr>
              <a:t>Climate Change </a:t>
            </a:r>
            <a:r>
              <a:rPr lang="en-US" sz="2400" b="1" dirty="0" smtClean="0">
                <a:solidFill>
                  <a:srgbClr val="C00000"/>
                </a:solidFill>
                <a:latin typeface="Times New Roman" panose="02020603050405020304" pitchFamily="18" charset="0"/>
                <a:cs typeface="Times New Roman" panose="02020603050405020304" pitchFamily="18" charset="0"/>
              </a:rPr>
              <a:t>Could </a:t>
            </a:r>
            <a:r>
              <a:rPr lang="en-US" sz="2400" b="1" dirty="0">
                <a:solidFill>
                  <a:srgbClr val="C00000"/>
                </a:solidFill>
                <a:latin typeface="Times New Roman" panose="02020603050405020304" pitchFamily="18" charset="0"/>
                <a:cs typeface="Times New Roman" panose="02020603050405020304" pitchFamily="18" charset="0"/>
              </a:rPr>
              <a:t>Decrease Agricultural Yields in Most Countries in 2050 </a:t>
            </a:r>
            <a:endParaRPr lang="en-US" sz="2400" b="1" dirty="0" smtClean="0">
              <a:solidFill>
                <a:srgbClr val="C00000"/>
              </a:solidFill>
              <a:latin typeface="Times New Roman" panose="02020603050405020304" pitchFamily="18" charset="0"/>
              <a:cs typeface="Times New Roman" panose="02020603050405020304" pitchFamily="18" charset="0"/>
            </a:endParaRPr>
          </a:p>
          <a:p>
            <a:pPr algn="ctr"/>
            <a:r>
              <a:rPr lang="en-US" sz="2000" b="1" dirty="0" smtClean="0">
                <a:solidFill>
                  <a:srgbClr val="C00000"/>
                </a:solidFill>
                <a:latin typeface="Times New Roman" panose="02020603050405020304" pitchFamily="18" charset="0"/>
                <a:cs typeface="Times New Roman" panose="02020603050405020304" pitchFamily="18" charset="0"/>
              </a:rPr>
              <a:t>(</a:t>
            </a:r>
            <a:r>
              <a:rPr lang="en-US" sz="2000" b="1" dirty="0">
                <a:solidFill>
                  <a:srgbClr val="C00000"/>
                </a:solidFill>
                <a:latin typeface="Times New Roman" panose="02020603050405020304" pitchFamily="18" charset="0"/>
                <a:cs typeface="Times New Roman" panose="02020603050405020304" pitchFamily="18" charset="0"/>
              </a:rPr>
              <a:t>given current agricultural practices and crop varieties)</a:t>
            </a:r>
          </a:p>
          <a:p>
            <a:pPr algn="ctr"/>
            <a:endParaRPr lang="en-US" sz="2000" dirty="0">
              <a:solidFill>
                <a:srgbClr val="C00000"/>
              </a:solidFill>
              <a:latin typeface="Times New Roman" panose="02020603050405020304" pitchFamily="18" charset="0"/>
              <a:cs typeface="Times New Roman" panose="02020603050405020304" pitchFamily="18" charset="0"/>
            </a:endParaRPr>
          </a:p>
        </p:txBody>
      </p:sp>
      <p:pic>
        <p:nvPicPr>
          <p:cNvPr id="3" name="Picture 2"/>
          <p:cNvPicPr/>
          <p:nvPr/>
        </p:nvPicPr>
        <p:blipFill>
          <a:blip r:embed="rId3"/>
          <a:stretch>
            <a:fillRect/>
          </a:stretch>
        </p:blipFill>
        <p:spPr>
          <a:xfrm>
            <a:off x="154546" y="772731"/>
            <a:ext cx="11874322" cy="5911403"/>
          </a:xfrm>
          <a:prstGeom prst="rect">
            <a:avLst/>
          </a:prstGeom>
          <a:ln w="28575">
            <a:solidFill>
              <a:schemeClr val="tx1"/>
            </a:solidFill>
          </a:ln>
        </p:spPr>
      </p:pic>
    </p:spTree>
    <p:extLst>
      <p:ext uri="{BB962C8B-B14F-4D97-AF65-F5344CB8AC3E}">
        <p14:creationId xmlns:p14="http://schemas.microsoft.com/office/powerpoint/2010/main" val="41935547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507780367"/>
              </p:ext>
            </p:extLst>
          </p:nvPr>
        </p:nvGraphicFramePr>
        <p:xfrm>
          <a:off x="163773" y="122831"/>
          <a:ext cx="11805315" cy="623702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63773" y="6373505"/>
            <a:ext cx="11805315" cy="677108"/>
          </a:xfrm>
          <a:prstGeom prst="rect">
            <a:avLst/>
          </a:prstGeom>
          <a:noFill/>
        </p:spPr>
        <p:txBody>
          <a:bodyPr wrap="square" rtlCol="0">
            <a:spAutoFit/>
          </a:bodyPr>
          <a:lstStyle/>
          <a:p>
            <a:pPr algn="ctr"/>
            <a:r>
              <a:rPr lang="en-US" sz="1000" i="1" dirty="0">
                <a:latin typeface="Times New Roman" panose="02020603050405020304" pitchFamily="18" charset="0"/>
                <a:cs typeface="Times New Roman" panose="02020603050405020304" pitchFamily="18" charset="0"/>
              </a:rPr>
              <a:t>Source: CAIT Climate Data Explorer. 2015. Washington, DC: World Resources Institute. </a:t>
            </a:r>
            <a:r>
              <a:rPr lang="en-US" sz="1000" i="1" u="sng" dirty="0">
                <a:latin typeface="Times New Roman" panose="02020603050405020304" pitchFamily="18" charset="0"/>
                <a:cs typeface="Times New Roman" panose="02020603050405020304" pitchFamily="18" charset="0"/>
                <a:hlinkClick r:id="rId3"/>
              </a:rPr>
              <a:t>http://cait.wri.org</a:t>
            </a:r>
            <a:r>
              <a:rPr lang="en-US" sz="1000" i="1" dirty="0">
                <a:latin typeface="Times New Roman" panose="02020603050405020304" pitchFamily="18" charset="0"/>
                <a:cs typeface="Times New Roman" panose="02020603050405020304" pitchFamily="18" charset="0"/>
              </a:rPr>
              <a:t>. CAIT data are derived from several sources. Full citations are available at </a:t>
            </a:r>
            <a:r>
              <a:rPr lang="en-US" sz="1000" i="1" u="sng" dirty="0">
                <a:latin typeface="Times New Roman" panose="02020603050405020304" pitchFamily="18" charset="0"/>
                <a:cs typeface="Times New Roman" panose="02020603050405020304" pitchFamily="18" charset="0"/>
                <a:hlinkClick r:id="rId4"/>
              </a:rPr>
              <a:t>http://cait.wri.org/faq.html#q07</a:t>
            </a:r>
            <a:r>
              <a:rPr lang="en-US" sz="1000" i="1" dirty="0">
                <a:latin typeface="Times New Roman" panose="02020603050405020304" pitchFamily="18" charset="0"/>
                <a:cs typeface="Times New Roman" panose="02020603050405020304" pitchFamily="18" charset="0"/>
              </a:rPr>
              <a:t>. Source of Land-Use Change and Forestry and Agriculture data is FAOSTAT Emissions Database. </a:t>
            </a:r>
            <a:endParaRPr lang="en-US" sz="10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70111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
        <p:nvSpPr>
          <p:cNvPr id="3" name="TextBox 2"/>
          <p:cNvSpPr txBox="1"/>
          <p:nvPr/>
        </p:nvSpPr>
        <p:spPr>
          <a:xfrm>
            <a:off x="107324" y="167425"/>
            <a:ext cx="5997262" cy="954107"/>
          </a:xfrm>
          <a:prstGeom prst="rect">
            <a:avLst/>
          </a:prstGeom>
          <a:solidFill>
            <a:schemeClr val="bg1"/>
          </a:solidFill>
        </p:spPr>
        <p:txBody>
          <a:bodyPr wrap="square" rtlCol="0">
            <a:spAutoFit/>
          </a:bodyPr>
          <a:lstStyle/>
          <a:p>
            <a:pPr algn="ctr"/>
            <a:r>
              <a:rPr lang="en-US" sz="2800" b="1" dirty="0" smtClean="0">
                <a:solidFill>
                  <a:srgbClr val="C00000"/>
                </a:solidFill>
                <a:latin typeface="Times New Roman" panose="02020603050405020304" pitchFamily="18" charset="0"/>
                <a:cs typeface="Times New Roman" panose="02020603050405020304" pitchFamily="18" charset="0"/>
              </a:rPr>
              <a:t>Asia Dominates in Global Emissions from Agriculture</a:t>
            </a:r>
            <a:endParaRPr lang="en-US" sz="2800" b="1" dirty="0">
              <a:solidFill>
                <a:srgbClr val="C0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9221273" y="2553236"/>
            <a:ext cx="2970727" cy="1751527"/>
          </a:xfrm>
          <a:prstGeom prst="rect">
            <a:avLst/>
          </a:prstGeom>
        </p:spPr>
      </p:pic>
      <p:pic>
        <p:nvPicPr>
          <p:cNvPr id="5" name="Picture 4"/>
          <p:cNvPicPr>
            <a:picLocks noChangeAspect="1"/>
          </p:cNvPicPr>
          <p:nvPr/>
        </p:nvPicPr>
        <p:blipFill>
          <a:blip r:embed="rId4"/>
          <a:stretch>
            <a:fillRect/>
          </a:stretch>
        </p:blipFill>
        <p:spPr>
          <a:xfrm>
            <a:off x="-1" y="4546243"/>
            <a:ext cx="2794715" cy="1790163"/>
          </a:xfrm>
          <a:prstGeom prst="rect">
            <a:avLst/>
          </a:prstGeom>
        </p:spPr>
      </p:pic>
      <p:sp>
        <p:nvSpPr>
          <p:cNvPr id="7" name="TextBox 6"/>
          <p:cNvSpPr txBox="1"/>
          <p:nvPr/>
        </p:nvSpPr>
        <p:spPr>
          <a:xfrm>
            <a:off x="4172756" y="5413076"/>
            <a:ext cx="4546242" cy="1015663"/>
          </a:xfrm>
          <a:prstGeom prst="rect">
            <a:avLst/>
          </a:prstGeom>
          <a:noFill/>
        </p:spPr>
        <p:txBody>
          <a:bodyPr wrap="square" rtlCol="0">
            <a:spAutoFit/>
          </a:bodyPr>
          <a:lstStyle/>
          <a:p>
            <a:pPr algn="ctr"/>
            <a:r>
              <a:rPr lang="en-US" sz="2000" b="1" dirty="0">
                <a:solidFill>
                  <a:srgbClr val="C00000"/>
                </a:solidFill>
                <a:latin typeface="Times New Roman" panose="02020603050405020304" pitchFamily="18" charset="0"/>
                <a:cs typeface="Times New Roman" panose="02020603050405020304" pitchFamily="18" charset="0"/>
              </a:rPr>
              <a:t>Emissions from energy use in agriculture added another 785 million tonnes CO2 </a:t>
            </a:r>
            <a:r>
              <a:rPr lang="en-US" sz="2000" b="1" dirty="0">
                <a:solidFill>
                  <a:srgbClr val="C00000"/>
                </a:solidFill>
                <a:latin typeface="Times New Roman" panose="02020603050405020304" pitchFamily="18" charset="0"/>
                <a:cs typeface="Times New Roman" panose="02020603050405020304" pitchFamily="18" charset="0"/>
              </a:rPr>
              <a:t>eq</a:t>
            </a:r>
            <a:r>
              <a:rPr lang="en-US" sz="2000" b="1" dirty="0">
                <a:solidFill>
                  <a:srgbClr val="C00000"/>
                </a:solidFill>
                <a:latin typeface="Times New Roman" panose="02020603050405020304" pitchFamily="18" charset="0"/>
                <a:cs typeface="Times New Roman" panose="02020603050405020304" pitchFamily="18" charset="0"/>
              </a:rPr>
              <a:t> in 2010</a:t>
            </a:r>
          </a:p>
        </p:txBody>
      </p:sp>
      <p:pic>
        <p:nvPicPr>
          <p:cNvPr id="8" name="Picture 7"/>
          <p:cNvPicPr>
            <a:picLocks noChangeAspect="1"/>
          </p:cNvPicPr>
          <p:nvPr/>
        </p:nvPicPr>
        <p:blipFill>
          <a:blip r:embed="rId5"/>
          <a:stretch>
            <a:fillRect/>
          </a:stretch>
        </p:blipFill>
        <p:spPr>
          <a:xfrm>
            <a:off x="11513713" y="6169091"/>
            <a:ext cx="678287" cy="688908"/>
          </a:xfrm>
          <a:prstGeom prst="rect">
            <a:avLst/>
          </a:prstGeom>
        </p:spPr>
      </p:pic>
    </p:spTree>
    <p:extLst>
      <p:ext uri="{BB962C8B-B14F-4D97-AF65-F5344CB8AC3E}">
        <p14:creationId xmlns:p14="http://schemas.microsoft.com/office/powerpoint/2010/main" val="34773064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755" y="0"/>
            <a:ext cx="10515600" cy="1325563"/>
          </a:xfrm>
        </p:spPr>
        <p:txBody>
          <a:bodyPr/>
          <a:lstStyle/>
          <a:p>
            <a:r>
              <a:rPr lang="en-US" b="1" dirty="0" smtClean="0">
                <a:latin typeface="Times New Roman" panose="02020603050405020304" pitchFamily="18" charset="0"/>
                <a:cs typeface="Times New Roman" panose="02020603050405020304" pitchFamily="18" charset="0"/>
              </a:rPr>
              <a:t>Experience of East and South East Asian Countries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96755" y="1308100"/>
            <a:ext cx="11799627" cy="5346699"/>
          </a:xfrm>
        </p:spPr>
        <p:txBody>
          <a:bodyPr>
            <a:normAutofit fontScale="40000" lnSpcReduction="20000"/>
          </a:bodyPr>
          <a:lstStyle/>
          <a:p>
            <a:pPr algn="just">
              <a:lnSpc>
                <a:spcPct val="140000"/>
              </a:lnSpc>
            </a:pPr>
            <a:r>
              <a:rPr lang="en-US" sz="4400" dirty="0">
                <a:solidFill>
                  <a:schemeClr val="accent5">
                    <a:lumMod val="50000"/>
                  </a:schemeClr>
                </a:solidFill>
                <a:latin typeface="Times New Roman" panose="02020603050405020304" pitchFamily="18" charset="0"/>
                <a:cs typeface="Times New Roman" panose="02020603050405020304" pitchFamily="18" charset="0"/>
              </a:rPr>
              <a:t>East and South-East Asia: where</a:t>
            </a:r>
          </a:p>
          <a:p>
            <a:pPr marL="914400" algn="just">
              <a:buFont typeface="Wingdings" charset="2"/>
              <a:buChar char="²"/>
            </a:pPr>
            <a:r>
              <a:rPr lang="en-US" sz="4400" dirty="0">
                <a:solidFill>
                  <a:schemeClr val="accent5">
                    <a:lumMod val="50000"/>
                  </a:schemeClr>
                </a:solidFill>
                <a:latin typeface="Times New Roman" panose="02020603050405020304" pitchFamily="18" charset="0"/>
                <a:cs typeface="Times New Roman" panose="02020603050405020304" pitchFamily="18" charset="0"/>
              </a:rPr>
              <a:t>Faster TFP Growth</a:t>
            </a:r>
          </a:p>
          <a:p>
            <a:pPr marL="914400" algn="just">
              <a:buFont typeface="Wingdings" charset="2"/>
              <a:buChar char="²"/>
            </a:pPr>
            <a:r>
              <a:rPr lang="en-US" sz="4400" dirty="0">
                <a:solidFill>
                  <a:schemeClr val="accent5">
                    <a:lumMod val="50000"/>
                  </a:schemeClr>
                </a:solidFill>
                <a:latin typeface="Times New Roman" panose="02020603050405020304" pitchFamily="18" charset="0"/>
                <a:cs typeface="Times New Roman" panose="02020603050405020304" pitchFamily="18" charset="0"/>
              </a:rPr>
              <a:t>More Rapid Reduction in Rural Poverty</a:t>
            </a:r>
          </a:p>
          <a:p>
            <a:pPr marL="914400" algn="just">
              <a:buFont typeface="Wingdings" charset="2"/>
              <a:buChar char="²"/>
            </a:pPr>
            <a:r>
              <a:rPr lang="en-US" sz="4400" dirty="0">
                <a:solidFill>
                  <a:schemeClr val="accent5">
                    <a:lumMod val="50000"/>
                  </a:schemeClr>
                </a:solidFill>
                <a:latin typeface="Times New Roman" panose="02020603050405020304" pitchFamily="18" charset="0"/>
                <a:cs typeface="Times New Roman" panose="02020603050405020304" pitchFamily="18" charset="0"/>
              </a:rPr>
              <a:t>Greater Intensification of Agriculture</a:t>
            </a:r>
          </a:p>
          <a:p>
            <a:pPr marL="914400" algn="just">
              <a:buFont typeface="Wingdings" charset="2"/>
              <a:buChar char="²"/>
            </a:pPr>
            <a:r>
              <a:rPr lang="en-US" sz="4400" dirty="0">
                <a:solidFill>
                  <a:schemeClr val="accent5">
                    <a:lumMod val="50000"/>
                  </a:schemeClr>
                </a:solidFill>
                <a:latin typeface="Times New Roman" panose="02020603050405020304" pitchFamily="18" charset="0"/>
                <a:cs typeface="Times New Roman" panose="02020603050405020304" pitchFamily="18" charset="0"/>
              </a:rPr>
              <a:t>More Increase in Farm Income</a:t>
            </a:r>
          </a:p>
          <a:p>
            <a:pPr marL="914400" algn="just">
              <a:buFont typeface="Wingdings" charset="2"/>
              <a:buChar char="²"/>
            </a:pPr>
            <a:r>
              <a:rPr lang="en-US" sz="4400" dirty="0">
                <a:solidFill>
                  <a:schemeClr val="accent5">
                    <a:lumMod val="50000"/>
                  </a:schemeClr>
                </a:solidFill>
                <a:latin typeface="Times New Roman" panose="02020603050405020304" pitchFamily="18" charset="0"/>
                <a:cs typeface="Times New Roman" panose="02020603050405020304" pitchFamily="18" charset="0"/>
              </a:rPr>
              <a:t>More Favorable Internal Terms of Trade</a:t>
            </a:r>
          </a:p>
          <a:p>
            <a:pPr marL="914400" algn="just">
              <a:buFont typeface="Wingdings" charset="2"/>
              <a:buChar char="²"/>
            </a:pPr>
            <a:r>
              <a:rPr lang="en-US" sz="4400" dirty="0">
                <a:solidFill>
                  <a:schemeClr val="accent5">
                    <a:lumMod val="50000"/>
                  </a:schemeClr>
                </a:solidFill>
                <a:latin typeface="Times New Roman" panose="02020603050405020304" pitchFamily="18" charset="0"/>
                <a:cs typeface="Times New Roman" panose="02020603050405020304" pitchFamily="18" charset="0"/>
              </a:rPr>
              <a:t>Sharper Drop in Share of Population in Agriculture</a:t>
            </a:r>
          </a:p>
          <a:p>
            <a:pPr marL="914400" algn="just">
              <a:buFont typeface="Wingdings" charset="2"/>
              <a:buChar char="²"/>
            </a:pPr>
            <a:r>
              <a:rPr lang="en-US" sz="4400" dirty="0">
                <a:solidFill>
                  <a:srgbClr val="FF0000"/>
                </a:solidFill>
                <a:latin typeface="Times New Roman" panose="02020603050405020304" pitchFamily="18" charset="0"/>
                <a:cs typeface="Times New Roman" panose="02020603050405020304" pitchFamily="18" charset="0"/>
              </a:rPr>
              <a:t>BUT Increased Rural Urban Inequalities!</a:t>
            </a:r>
          </a:p>
          <a:p>
            <a:pPr marL="914400" algn="just">
              <a:buFont typeface="Wingdings" charset="2"/>
              <a:buChar char="²"/>
            </a:pPr>
            <a:r>
              <a:rPr lang="en-US" sz="4400" dirty="0">
                <a:solidFill>
                  <a:srgbClr val="FF0000"/>
                </a:solidFill>
                <a:latin typeface="Times New Roman" panose="02020603050405020304" pitchFamily="18" charset="0"/>
                <a:cs typeface="Times New Roman" panose="02020603050405020304" pitchFamily="18" charset="0"/>
              </a:rPr>
              <a:t>Increased Stress on Resources?</a:t>
            </a:r>
          </a:p>
          <a:p>
            <a:pPr algn="just"/>
            <a:endParaRPr lang="en-US" dirty="0">
              <a:solidFill>
                <a:srgbClr val="FF0000"/>
              </a:solidFill>
              <a:latin typeface="Times New Roman" panose="02020603050405020304" pitchFamily="18" charset="0"/>
              <a:cs typeface="Times New Roman" panose="02020603050405020304" pitchFamily="18" charset="0"/>
            </a:endParaRPr>
          </a:p>
          <a:p>
            <a:pPr algn="just"/>
            <a:r>
              <a:rPr lang="en-US" sz="4400" dirty="0" smtClean="0">
                <a:solidFill>
                  <a:schemeClr val="accent5">
                    <a:lumMod val="50000"/>
                  </a:schemeClr>
                </a:solidFill>
                <a:latin typeface="Times New Roman" panose="02020603050405020304" pitchFamily="18" charset="0"/>
                <a:cs typeface="Times New Roman" panose="02020603050405020304" pitchFamily="18" charset="0"/>
              </a:rPr>
              <a:t>Climate Change calls for a holistic transformative approach to agriculture</a:t>
            </a:r>
          </a:p>
          <a:p>
            <a:pPr marL="228600" lvl="1" algn="just">
              <a:spcBef>
                <a:spcPts val="1000"/>
              </a:spcBef>
            </a:pPr>
            <a:r>
              <a:rPr lang="en-US" sz="4400" dirty="0" smtClean="0">
                <a:solidFill>
                  <a:schemeClr val="accent5">
                    <a:lumMod val="50000"/>
                  </a:schemeClr>
                </a:solidFill>
                <a:latin typeface="Times New Roman" panose="02020603050405020304" pitchFamily="18" charset="0"/>
                <a:cs typeface="Times New Roman" panose="02020603050405020304" pitchFamily="18" charset="0"/>
              </a:rPr>
              <a:t>Current Indian Approach--- too little and too fragmented</a:t>
            </a:r>
          </a:p>
          <a:p>
            <a:pPr marL="228600" lvl="1" algn="just">
              <a:spcBef>
                <a:spcPts val="1000"/>
              </a:spcBef>
            </a:pPr>
            <a:r>
              <a:rPr lang="en-US" sz="3300" dirty="0" smtClean="0">
                <a:solidFill>
                  <a:srgbClr val="FF0000"/>
                </a:solidFill>
                <a:latin typeface="Times New Roman" panose="02020603050405020304" pitchFamily="18" charset="0"/>
                <a:cs typeface="Times New Roman" panose="02020603050405020304" pitchFamily="18" charset="0"/>
              </a:rPr>
              <a:t>India </a:t>
            </a:r>
            <a:r>
              <a:rPr lang="en-US" sz="3300" dirty="0">
                <a:solidFill>
                  <a:srgbClr val="FF0000"/>
                </a:solidFill>
                <a:latin typeface="Times New Roman" panose="02020603050405020304" pitchFamily="18" charset="0"/>
                <a:cs typeface="Times New Roman" panose="02020603050405020304" pitchFamily="18" charset="0"/>
              </a:rPr>
              <a:t>Needs Transport, power, R and D, education, security of tenure, access to agricultural finance,</a:t>
            </a:r>
          </a:p>
          <a:p>
            <a:pPr algn="just"/>
            <a:endParaRPr lang="en-US" sz="4400" dirty="0" smtClean="0">
              <a:solidFill>
                <a:schemeClr val="accent5">
                  <a:lumMod val="50000"/>
                </a:schemeClr>
              </a:solidFill>
              <a:latin typeface="Times New Roman" panose="02020603050405020304" pitchFamily="18" charset="0"/>
              <a:cs typeface="Times New Roman" panose="02020603050405020304" pitchFamily="18" charset="0"/>
            </a:endParaRPr>
          </a:p>
          <a:p>
            <a:pPr algn="just">
              <a:lnSpc>
                <a:spcPct val="140000"/>
              </a:lnSpc>
            </a:pPr>
            <a:r>
              <a:rPr lang="en-US" sz="4400" dirty="0" smtClean="0">
                <a:solidFill>
                  <a:schemeClr val="accent5">
                    <a:lumMod val="50000"/>
                  </a:schemeClr>
                </a:solidFill>
                <a:latin typeface="Times New Roman" panose="02020603050405020304" pitchFamily="18" charset="0"/>
                <a:cs typeface="Times New Roman" panose="02020603050405020304" pitchFamily="18" charset="0"/>
              </a:rPr>
              <a:t>Huge under-investment in agriculture and rural sector relative to countries but </a:t>
            </a:r>
            <a:r>
              <a:rPr lang="en-US" sz="3300" dirty="0" smtClean="0">
                <a:solidFill>
                  <a:srgbClr val="FF0000"/>
                </a:solidFill>
                <a:latin typeface="Times New Roman" panose="02020603050405020304" pitchFamily="18" charset="0"/>
                <a:cs typeface="Times New Roman" panose="02020603050405020304" pitchFamily="18" charset="0"/>
              </a:rPr>
              <a:t>NO SILVER BULLETS!</a:t>
            </a:r>
            <a:endParaRPr lang="en-US" sz="3300" dirty="0">
              <a:solidFill>
                <a:srgbClr val="FF0000"/>
              </a:solidFill>
              <a:latin typeface="Times New Roman" panose="02020603050405020304" pitchFamily="18" charset="0"/>
              <a:cs typeface="Times New Roman" panose="02020603050405020304" pitchFamily="18" charset="0"/>
            </a:endParaRPr>
          </a:p>
          <a:p>
            <a:pPr algn="just"/>
            <a:endParaRPr lang="en-US" sz="3300" dirty="0" smtClean="0">
              <a:solidFill>
                <a:srgbClr val="FF0000"/>
              </a:solidFill>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56419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39" y="127000"/>
            <a:ext cx="11826922" cy="835877"/>
          </a:xfrm>
        </p:spPr>
        <p:txBody>
          <a:bodyPr>
            <a:normAutofit fontScale="90000"/>
          </a:bodyPr>
          <a:lstStyle/>
          <a:p>
            <a:r>
              <a:rPr lang="en-US" sz="3600" b="1" dirty="0" smtClean="0">
                <a:latin typeface="Times New Roman" panose="02020603050405020304" pitchFamily="18" charset="0"/>
                <a:cs typeface="Times New Roman" panose="02020603050405020304" pitchFamily="18" charset="0"/>
              </a:rPr>
              <a:t> TFP Estimates Do Not Include Environmental Costs</a:t>
            </a:r>
            <a:br>
              <a:rPr lang="en-US" sz="3600" b="1" dirty="0" smtClean="0">
                <a:latin typeface="Times New Roman" panose="02020603050405020304" pitchFamily="18" charset="0"/>
                <a:cs typeface="Times New Roman" panose="02020603050405020304" pitchFamily="18" charset="0"/>
              </a:rPr>
            </a:br>
            <a:r>
              <a:rPr lang="en-US" sz="3600" b="1" dirty="0" smtClean="0">
                <a:latin typeface="Times New Roman" panose="02020603050405020304" pitchFamily="18" charset="0"/>
                <a:cs typeface="Times New Roman" panose="02020603050405020304" pitchFamily="18" charset="0"/>
              </a:rPr>
              <a:t> Resource Loss</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95299" y="1257300"/>
            <a:ext cx="11514161" cy="4813299"/>
          </a:xfrm>
        </p:spPr>
        <p:txBody>
          <a:bodyPr>
            <a:normAutofit fontScale="70000" lnSpcReduction="20000"/>
          </a:bodyPr>
          <a:lstStyle/>
          <a:p>
            <a:pPr>
              <a:lnSpc>
                <a:spcPct val="140000"/>
              </a:lnSpc>
            </a:pPr>
            <a:r>
              <a:rPr lang="en-US" dirty="0" smtClean="0">
                <a:latin typeface="Times New Roman" panose="02020603050405020304" pitchFamily="18" charset="0"/>
                <a:cs typeface="Times New Roman" panose="02020603050405020304" pitchFamily="18" charset="0"/>
              </a:rPr>
              <a:t>Productivity Growth estimates do not measure growing water scarcities, soil loss, deforestation and forest degradation</a:t>
            </a:r>
          </a:p>
          <a:p>
            <a:pPr>
              <a:lnSpc>
                <a:spcPct val="140000"/>
              </a:lnSpc>
            </a:pPr>
            <a:r>
              <a:rPr lang="en-US" dirty="0" smtClean="0">
                <a:latin typeface="Times New Roman" panose="02020603050405020304" pitchFamily="18" charset="0"/>
                <a:cs typeface="Times New Roman" panose="02020603050405020304" pitchFamily="18" charset="0"/>
              </a:rPr>
              <a:t>China has done better on climate mitigation in agriculture (Greater area under reforestation, payments for environmental services in forestry) than other countries;</a:t>
            </a:r>
          </a:p>
          <a:p>
            <a:pPr>
              <a:lnSpc>
                <a:spcPct val="140000"/>
              </a:lnSpc>
            </a:pPr>
            <a:r>
              <a:rPr lang="en-US" dirty="0" smtClean="0">
                <a:solidFill>
                  <a:srgbClr val="FF0000"/>
                </a:solidFill>
                <a:latin typeface="Times New Roman" panose="02020603050405020304" pitchFamily="18" charset="0"/>
                <a:cs typeface="Times New Roman" panose="02020603050405020304" pitchFamily="18" charset="0"/>
              </a:rPr>
              <a:t>Better on water management—S and T, Investments, rewards, incentives and penalties</a:t>
            </a:r>
          </a:p>
          <a:p>
            <a:pPr>
              <a:lnSpc>
                <a:spcPct val="140000"/>
              </a:lnSpc>
            </a:pPr>
            <a:r>
              <a:rPr lang="en-US" dirty="0" smtClean="0">
                <a:latin typeface="Times New Roman" panose="02020603050405020304" pitchFamily="18" charset="0"/>
                <a:cs typeface="Times New Roman" panose="02020603050405020304" pitchFamily="18" charset="0"/>
              </a:rPr>
              <a:t>Indonesia and Brazil—Productivity Growth but with largest emitters from deforestation</a:t>
            </a:r>
          </a:p>
          <a:p>
            <a:pPr marL="0" indent="0">
              <a:buNone/>
            </a:pPr>
            <a:endParaRPr lang="en-US" b="1" dirty="0" smtClean="0">
              <a:latin typeface="Times New Roman" panose="02020603050405020304" pitchFamily="18" charset="0"/>
              <a:cs typeface="Times New Roman" panose="02020603050405020304" pitchFamily="18" charset="0"/>
            </a:endParaRPr>
          </a:p>
          <a:p>
            <a:pPr marL="0" indent="0">
              <a:buNone/>
            </a:pPr>
            <a:r>
              <a:rPr lang="en-US" b="1" dirty="0" smtClean="0">
                <a:latin typeface="Times New Roman" panose="02020603050405020304" pitchFamily="18" charset="0"/>
                <a:cs typeface="Times New Roman" panose="02020603050405020304" pitchFamily="18" charset="0"/>
              </a:rPr>
              <a:t>Going Forward</a:t>
            </a:r>
          </a:p>
          <a:p>
            <a:pPr>
              <a:lnSpc>
                <a:spcPct val="140000"/>
              </a:lnSpc>
            </a:pPr>
            <a:r>
              <a:rPr lang="en-US" dirty="0" smtClean="0">
                <a:solidFill>
                  <a:srgbClr val="FF0000"/>
                </a:solidFill>
                <a:latin typeface="Times New Roman" panose="02020603050405020304" pitchFamily="18" charset="0"/>
                <a:cs typeface="Times New Roman" panose="02020603050405020304" pitchFamily="18" charset="0"/>
              </a:rPr>
              <a:t>More Frequent </a:t>
            </a:r>
            <a:r>
              <a:rPr lang="en-US" dirty="0">
                <a:solidFill>
                  <a:srgbClr val="FF0000"/>
                </a:solidFill>
                <a:latin typeface="Times New Roman" panose="02020603050405020304" pitchFamily="18" charset="0"/>
                <a:cs typeface="Times New Roman" panose="02020603050405020304" pitchFamily="18" charset="0"/>
              </a:rPr>
              <a:t>F</a:t>
            </a:r>
            <a:r>
              <a:rPr lang="en-US" dirty="0" smtClean="0">
                <a:solidFill>
                  <a:srgbClr val="FF0000"/>
                </a:solidFill>
                <a:latin typeface="Times New Roman" panose="02020603050405020304" pitchFamily="18" charset="0"/>
                <a:cs typeface="Times New Roman" panose="02020603050405020304" pitchFamily="18" charset="0"/>
              </a:rPr>
              <a:t>loods and Droughts, Growing Water Shortages, including transboundary issues from local to global</a:t>
            </a:r>
          </a:p>
          <a:p>
            <a:pPr>
              <a:lnSpc>
                <a:spcPct val="140000"/>
              </a:lnSpc>
            </a:pPr>
            <a:r>
              <a:rPr lang="en-US" dirty="0" smtClean="0">
                <a:solidFill>
                  <a:srgbClr val="FF0000"/>
                </a:solidFill>
                <a:latin typeface="Times New Roman" panose="02020603050405020304" pitchFamily="18" charset="0"/>
                <a:cs typeface="Times New Roman" panose="02020603050405020304" pitchFamily="18" charset="0"/>
              </a:rPr>
              <a:t>Growing Water-related conflicts</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9619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083912294"/>
              </p:ext>
            </p:extLst>
          </p:nvPr>
        </p:nvGraphicFramePr>
        <p:xfrm>
          <a:off x="96112" y="120366"/>
          <a:ext cx="6002034" cy="631860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8941" y="6552168"/>
            <a:ext cx="11758411" cy="276999"/>
          </a:xfrm>
          <a:prstGeom prst="rect">
            <a:avLst/>
          </a:prstGeom>
          <a:noFill/>
        </p:spPr>
        <p:txBody>
          <a:bodyPr wrap="square" rtlCol="0">
            <a:spAutoFit/>
          </a:bodyPr>
          <a:lstStyle/>
          <a:p>
            <a:pPr algn="ctr"/>
            <a:r>
              <a:rPr lang="en-US" sz="1200" i="1" dirty="0" smtClean="0">
                <a:latin typeface="Times New Roman" panose="02020603050405020304" pitchFamily="18" charset="0"/>
                <a:cs typeface="Times New Roman" panose="02020603050405020304" pitchFamily="18" charset="0"/>
              </a:rPr>
              <a:t>Source</a:t>
            </a:r>
            <a:r>
              <a:rPr lang="en-US" sz="1200" dirty="0" smtClean="0">
                <a:latin typeface="Times New Roman" panose="02020603050405020304" pitchFamily="18" charset="0"/>
                <a:cs typeface="Times New Roman" panose="02020603050405020304" pitchFamily="18" charset="0"/>
              </a:rPr>
              <a:t>: Based on FAOSTAT data</a:t>
            </a:r>
            <a:endParaRPr lang="en-US" sz="1200" dirty="0">
              <a:latin typeface="Times New Roman" panose="02020603050405020304" pitchFamily="18" charset="0"/>
              <a:cs typeface="Times New Roman" panose="02020603050405020304" pitchFamily="18" charset="0"/>
            </a:endParaRPr>
          </a:p>
        </p:txBody>
      </p:sp>
      <p:graphicFrame>
        <p:nvGraphicFramePr>
          <p:cNvPr id="4" name="Chart 3"/>
          <p:cNvGraphicFramePr/>
          <p:nvPr>
            <p:extLst>
              <p:ext uri="{D42A27DB-BD31-4B8C-83A1-F6EECF244321}">
                <p14:modId xmlns:p14="http://schemas.microsoft.com/office/powerpoint/2010/main" val="1945756007"/>
              </p:ext>
            </p:extLst>
          </p:nvPr>
        </p:nvGraphicFramePr>
        <p:xfrm>
          <a:off x="6237027" y="107950"/>
          <a:ext cx="5800298" cy="63186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91309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360335331"/>
              </p:ext>
            </p:extLst>
          </p:nvPr>
        </p:nvGraphicFramePr>
        <p:xfrm>
          <a:off x="177422" y="95533"/>
          <a:ext cx="5909479" cy="637350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77421" y="6581001"/>
            <a:ext cx="11758411" cy="276999"/>
          </a:xfrm>
          <a:prstGeom prst="rect">
            <a:avLst/>
          </a:prstGeom>
          <a:noFill/>
        </p:spPr>
        <p:txBody>
          <a:bodyPr wrap="square" rtlCol="0">
            <a:spAutoFit/>
          </a:bodyPr>
          <a:lstStyle/>
          <a:p>
            <a:pPr algn="ctr"/>
            <a:r>
              <a:rPr lang="en-US" sz="1200" i="1" dirty="0" smtClean="0">
                <a:latin typeface="Times New Roman" panose="02020603050405020304" pitchFamily="18" charset="0"/>
                <a:cs typeface="Times New Roman" panose="02020603050405020304" pitchFamily="18" charset="0"/>
              </a:rPr>
              <a:t>Source</a:t>
            </a:r>
            <a:r>
              <a:rPr lang="en-US" sz="1200" dirty="0" smtClean="0">
                <a:latin typeface="Times New Roman" panose="02020603050405020304" pitchFamily="18" charset="0"/>
                <a:cs typeface="Times New Roman" panose="02020603050405020304" pitchFamily="18" charset="0"/>
              </a:rPr>
              <a:t>: Based on FAOSTAT data</a:t>
            </a:r>
            <a:endParaRPr lang="en-US" sz="1200" dirty="0">
              <a:latin typeface="Times New Roman" panose="02020603050405020304" pitchFamily="18" charset="0"/>
              <a:cs typeface="Times New Roman" panose="02020603050405020304" pitchFamily="18" charset="0"/>
            </a:endParaRPr>
          </a:p>
        </p:txBody>
      </p:sp>
      <p:graphicFrame>
        <p:nvGraphicFramePr>
          <p:cNvPr id="4" name="Chart 3"/>
          <p:cNvGraphicFramePr/>
          <p:nvPr>
            <p:extLst>
              <p:ext uri="{D42A27DB-BD31-4B8C-83A1-F6EECF244321}">
                <p14:modId xmlns:p14="http://schemas.microsoft.com/office/powerpoint/2010/main" val="3919939119"/>
              </p:ext>
            </p:extLst>
          </p:nvPr>
        </p:nvGraphicFramePr>
        <p:xfrm>
          <a:off x="6209731" y="95533"/>
          <a:ext cx="5868539" cy="63735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7900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 of Presentation</a:t>
            </a:r>
            <a:endParaRPr lang="en-US" b="1" dirty="0"/>
          </a:p>
        </p:txBody>
      </p:sp>
      <p:sp>
        <p:nvSpPr>
          <p:cNvPr id="3" name="Content Placeholder 2"/>
          <p:cNvSpPr>
            <a:spLocks noGrp="1"/>
          </p:cNvSpPr>
          <p:nvPr>
            <p:ph idx="1"/>
          </p:nvPr>
        </p:nvSpPr>
        <p:spPr/>
        <p:txBody>
          <a:bodyPr>
            <a:normAutofit fontScale="55000" lnSpcReduction="20000"/>
          </a:bodyPr>
          <a:lstStyle/>
          <a:p>
            <a:r>
              <a:rPr lang="en-US" dirty="0" smtClean="0"/>
              <a:t>Recent GOI Policy of Doubling Farmer Incomes— “DFI”</a:t>
            </a:r>
          </a:p>
          <a:p>
            <a:r>
              <a:rPr lang="en-US" dirty="0" smtClean="0"/>
              <a:t>Debate on definition and focus on income from (Cropping and Livestock) but household income depends on agriculture and non-agricultural income</a:t>
            </a:r>
          </a:p>
          <a:p>
            <a:r>
              <a:rPr lang="en-US" dirty="0" smtClean="0"/>
              <a:t>Overview of findings on India’s recent agricultural performance and Implications for DFI  </a:t>
            </a:r>
          </a:p>
          <a:p>
            <a:r>
              <a:rPr lang="en-US" dirty="0" smtClean="0"/>
              <a:t>Climate Change a new  complex multidimensional challenge</a:t>
            </a:r>
          </a:p>
          <a:p>
            <a:r>
              <a:rPr lang="en-US" dirty="0" smtClean="0"/>
              <a:t>Calls for a transformational change --holistic ADAPTIVE, LEARNING  approach-- to agricultural management, strategy formulation and implementation involving key stakeholders  at multiple levels wrestling over a long period</a:t>
            </a:r>
          </a:p>
          <a:p>
            <a:r>
              <a:rPr lang="en-US" dirty="0" smtClean="0"/>
              <a:t>Delicate balance between Centralized and Decentralized approach—a strong emphasis on collective action, common good, long term view</a:t>
            </a:r>
          </a:p>
          <a:p>
            <a:r>
              <a:rPr lang="en-US" dirty="0" smtClean="0"/>
              <a:t>Different from  the Traditional Top </a:t>
            </a:r>
            <a:r>
              <a:rPr lang="en-US" dirty="0"/>
              <a:t>Down </a:t>
            </a:r>
            <a:r>
              <a:rPr lang="en-US" dirty="0" smtClean="0"/>
              <a:t>Public Sector dominated Approaches</a:t>
            </a:r>
          </a:p>
          <a:p>
            <a:r>
              <a:rPr lang="en-US" dirty="0" smtClean="0"/>
              <a:t>Decentralized democracies have difficulty managing natural resources sustainably- China vs. India, US (California, vs. Nebraska), </a:t>
            </a:r>
            <a:r>
              <a:rPr lang="en-US" dirty="0"/>
              <a:t>N</a:t>
            </a:r>
            <a:r>
              <a:rPr lang="en-US" dirty="0" smtClean="0"/>
              <a:t>ew technologies such as DRIP irrigation  and crop insurance  many be necessary but not sufficient</a:t>
            </a:r>
          </a:p>
          <a:p>
            <a:r>
              <a:rPr lang="en-US" dirty="0" smtClean="0"/>
              <a:t>Learning from the experience of others India would need to devise its own  Climate Smart approaches and policies.</a:t>
            </a:r>
          </a:p>
          <a:p>
            <a:r>
              <a:rPr lang="en-US" dirty="0" smtClean="0"/>
              <a:t>This will call for an </a:t>
            </a:r>
            <a:r>
              <a:rPr lang="en-US" b="1" dirty="0" smtClean="0"/>
              <a:t>Independent stock taking of lessons of experience as input into policy </a:t>
            </a:r>
            <a:r>
              <a:rPr lang="en-US" dirty="0" smtClean="0"/>
              <a:t>with broad ownership of stakeholders and attention at the highest levels of GOI.</a:t>
            </a:r>
          </a:p>
          <a:p>
            <a:r>
              <a:rPr lang="en-US" dirty="0" smtClean="0"/>
              <a:t>A well - </a:t>
            </a:r>
            <a:r>
              <a:rPr lang="en-US" dirty="0" smtClean="0"/>
              <a:t>infomed</a:t>
            </a:r>
            <a:r>
              <a:rPr lang="en-US" dirty="0" smtClean="0"/>
              <a:t> and accountable public.</a:t>
            </a:r>
          </a:p>
          <a:p>
            <a:endParaRPr lang="en-US" dirty="0"/>
          </a:p>
        </p:txBody>
      </p:sp>
    </p:spTree>
    <p:extLst>
      <p:ext uri="{BB962C8B-B14F-4D97-AF65-F5344CB8AC3E}">
        <p14:creationId xmlns:p14="http://schemas.microsoft.com/office/powerpoint/2010/main" val="23736832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678858446"/>
              </p:ext>
            </p:extLst>
          </p:nvPr>
        </p:nvGraphicFramePr>
        <p:xfrm>
          <a:off x="191069" y="150125"/>
          <a:ext cx="11846256" cy="6277972"/>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91069" y="6461307"/>
            <a:ext cx="11846256" cy="287771"/>
          </a:xfrm>
          <a:prstGeom prst="rect">
            <a:avLst/>
          </a:prstGeom>
        </p:spPr>
        <p:txBody>
          <a:bodyPr wrap="square">
            <a:spAutoFit/>
          </a:bodyPr>
          <a:lstStyle/>
          <a:p>
            <a:pPr>
              <a:lnSpc>
                <a:spcPct val="107000"/>
              </a:lnSpc>
              <a:spcAft>
                <a:spcPts val="800"/>
              </a:spcAft>
            </a:pPr>
            <a:r>
              <a:rPr lang="en-US" sz="1200" i="1" dirty="0">
                <a:latin typeface="Times New Roman" panose="02020603050405020304" pitchFamily="18" charset="0"/>
                <a:ea typeface="Calibri" panose="020F0502020204030204" pitchFamily="34" charset="0"/>
                <a:cs typeface="Times New Roman" panose="02020603050405020304" pitchFamily="18" charset="0"/>
              </a:rPr>
              <a:t>Source</a:t>
            </a:r>
            <a:r>
              <a:rPr lang="en-US" sz="1200" dirty="0">
                <a:latin typeface="Times New Roman" panose="02020603050405020304" pitchFamily="18" charset="0"/>
                <a:ea typeface="Calibri" panose="020F0502020204030204" pitchFamily="34" charset="0"/>
                <a:cs typeface="Times New Roman" panose="02020603050405020304" pitchFamily="18" charset="0"/>
              </a:rPr>
              <a:t>: Based on data available at </a:t>
            </a:r>
            <a:r>
              <a:rPr lang="en-US" sz="12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3"/>
              </a:rPr>
              <a:t>https://www.ers.usda.gov/data-products/international-agricultural-productivity/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07634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715" y="2101755"/>
            <a:ext cx="11532359" cy="1015663"/>
          </a:xfrm>
          <a:prstGeom prst="rect">
            <a:avLst/>
          </a:prstGeom>
          <a:noFill/>
        </p:spPr>
        <p:txBody>
          <a:bodyPr wrap="square" rtlCol="0">
            <a:spAutoFit/>
          </a:bodyPr>
          <a:lstStyle/>
          <a:p>
            <a:r>
              <a:rPr lang="en-IN" sz="6000" b="1" dirty="0" smtClean="0">
                <a:latin typeface="Times New Roman" panose="02020603050405020304" pitchFamily="18" charset="0"/>
                <a:cs typeface="Times New Roman" panose="02020603050405020304" pitchFamily="18" charset="0"/>
              </a:rPr>
              <a:t>Value </a:t>
            </a:r>
            <a:r>
              <a:rPr lang="en-IN" sz="6000" b="1" dirty="0">
                <a:latin typeface="Times New Roman" panose="02020603050405020304" pitchFamily="18" charset="0"/>
                <a:cs typeface="Times New Roman" panose="02020603050405020304" pitchFamily="18" charset="0"/>
              </a:rPr>
              <a:t>Added per Worker </a:t>
            </a:r>
            <a:endParaRPr lang="en-US" sz="6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49219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798939521"/>
              </p:ext>
            </p:extLst>
          </p:nvPr>
        </p:nvGraphicFramePr>
        <p:xfrm>
          <a:off x="191070" y="136478"/>
          <a:ext cx="11899330" cy="641672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55516" y="6563667"/>
            <a:ext cx="11805313" cy="461665"/>
          </a:xfrm>
          <a:prstGeom prst="rect">
            <a:avLst/>
          </a:prstGeom>
          <a:noFill/>
        </p:spPr>
        <p:txBody>
          <a:bodyPr wrap="square" rtlCol="0">
            <a:spAutoFit/>
          </a:bodyPr>
          <a:lstStyle/>
          <a:p>
            <a:r>
              <a:rPr lang="en-US" sz="1200" i="1" dirty="0">
                <a:latin typeface="Times New Roman" panose="02020603050405020304" pitchFamily="18" charset="0"/>
                <a:cs typeface="Times New Roman" panose="02020603050405020304" pitchFamily="18" charset="0"/>
              </a:rPr>
              <a:t>Source</a:t>
            </a:r>
            <a:r>
              <a:rPr lang="en-US" sz="1200" dirty="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Based on FAOSTAT data </a:t>
            </a:r>
            <a:r>
              <a:rPr lang="en-US" sz="1200" dirty="0">
                <a:latin typeface="Times New Roman" panose="02020603050405020304" pitchFamily="18" charset="0"/>
                <a:cs typeface="Times New Roman" panose="02020603050405020304" pitchFamily="18" charset="0"/>
              </a:rPr>
              <a:t>and WDI, World DataBank, World Bank</a:t>
            </a:r>
          </a:p>
          <a:p>
            <a:endParaRPr lang="en-US" sz="12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938114497"/>
              </p:ext>
            </p:extLst>
          </p:nvPr>
        </p:nvGraphicFramePr>
        <p:xfrm>
          <a:off x="1074952" y="986031"/>
          <a:ext cx="6810231" cy="1907674"/>
        </p:xfrm>
        <a:graphic>
          <a:graphicData uri="http://schemas.openxmlformats.org/drawingml/2006/table">
            <a:tbl>
              <a:tblPr>
                <a:tableStyleId>{21E4AEA4-8DFA-4A89-87EB-49C32662AFE0}</a:tableStyleId>
              </a:tblPr>
              <a:tblGrid>
                <a:gridCol w="2270077"/>
                <a:gridCol w="2270077"/>
                <a:gridCol w="2270077"/>
              </a:tblGrid>
              <a:tr h="774244">
                <a:tc>
                  <a:txBody>
                    <a:bodyPr/>
                    <a:lstStyle/>
                    <a:p>
                      <a:pPr algn="ctr" fontAlgn="b"/>
                      <a:r>
                        <a:rPr lang="en-US" sz="1400" b="1" u="none" strike="noStrike" dirty="0">
                          <a:effectLst/>
                          <a:latin typeface="Times New Roman" panose="02020603050405020304" pitchFamily="18" charset="0"/>
                          <a:cs typeface="Times New Roman" panose="02020603050405020304" pitchFamily="18" charset="0"/>
                        </a:rPr>
                        <a:t>Country</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1" u="none" strike="noStrike" dirty="0">
                          <a:effectLst/>
                          <a:latin typeface="Times New Roman" panose="02020603050405020304" pitchFamily="18" charset="0"/>
                          <a:cs typeface="Times New Roman" panose="02020603050405020304" pitchFamily="18" charset="0"/>
                        </a:rPr>
                        <a:t>Economically Active Population in Agriculture (million) (2013)</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1" u="none" strike="noStrike" dirty="0">
                          <a:effectLst/>
                          <a:latin typeface="Times New Roman" panose="02020603050405020304" pitchFamily="18" charset="0"/>
                          <a:cs typeface="Times New Roman" panose="02020603050405020304" pitchFamily="18" charset="0"/>
                        </a:rPr>
                        <a:t>Economically Active Population in Non-Agriculture (million) (2013)</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226686">
                <a:tc>
                  <a:txBody>
                    <a:bodyPr/>
                    <a:lstStyle/>
                    <a:p>
                      <a:pPr algn="ctr" fontAlgn="b"/>
                      <a:r>
                        <a:rPr lang="en-US" sz="1400" u="none" strike="noStrike" dirty="0">
                          <a:effectLst/>
                          <a:latin typeface="Times New Roman" panose="02020603050405020304" pitchFamily="18" charset="0"/>
                          <a:cs typeface="Times New Roman" panose="02020603050405020304" pitchFamily="18" charset="0"/>
                        </a:rPr>
                        <a:t>Bangladesh</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u="none" strike="noStrike" dirty="0">
                          <a:effectLst/>
                          <a:latin typeface="Times New Roman" panose="02020603050405020304" pitchFamily="18" charset="0"/>
                          <a:cs typeface="Times New Roman" panose="02020603050405020304" pitchFamily="18" charset="0"/>
                        </a:rPr>
                        <a:t>32</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u="none" strike="noStrike" dirty="0">
                          <a:effectLst/>
                          <a:latin typeface="Times New Roman" panose="02020603050405020304" pitchFamily="18" charset="0"/>
                          <a:cs typeface="Times New Roman" panose="02020603050405020304" pitchFamily="18" charset="0"/>
                        </a:rPr>
                        <a:t>43</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r h="226686">
                <a:tc>
                  <a:txBody>
                    <a:bodyPr/>
                    <a:lstStyle/>
                    <a:p>
                      <a:pPr algn="ctr" fontAlgn="b"/>
                      <a:r>
                        <a:rPr lang="en-US" sz="1400" u="none" strike="noStrike" dirty="0">
                          <a:effectLst/>
                          <a:latin typeface="Times New Roman" panose="02020603050405020304" pitchFamily="18" charset="0"/>
                          <a:cs typeface="Times New Roman" panose="02020603050405020304" pitchFamily="18" charset="0"/>
                        </a:rPr>
                        <a:t>China</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u="none" strike="noStrike" dirty="0">
                          <a:effectLst/>
                          <a:latin typeface="Times New Roman" panose="02020603050405020304" pitchFamily="18" charset="0"/>
                          <a:cs typeface="Times New Roman" panose="02020603050405020304" pitchFamily="18" charset="0"/>
                        </a:rPr>
                        <a:t>494</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u="none" strike="noStrike" dirty="0">
                          <a:effectLst/>
                          <a:latin typeface="Times New Roman" panose="02020603050405020304" pitchFamily="18" charset="0"/>
                          <a:cs typeface="Times New Roman" panose="02020603050405020304" pitchFamily="18" charset="0"/>
                        </a:rPr>
                        <a:t>339</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r h="226686">
                <a:tc>
                  <a:txBody>
                    <a:bodyPr/>
                    <a:lstStyle/>
                    <a:p>
                      <a:pPr algn="ctr" fontAlgn="b"/>
                      <a:r>
                        <a:rPr lang="en-US" sz="1400" u="none" strike="noStrike" dirty="0">
                          <a:effectLst/>
                          <a:latin typeface="Times New Roman" panose="02020603050405020304" pitchFamily="18" charset="0"/>
                          <a:cs typeface="Times New Roman" panose="02020603050405020304" pitchFamily="18" charset="0"/>
                        </a:rPr>
                        <a:t>India</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u="none" strike="noStrike" dirty="0">
                          <a:effectLst/>
                          <a:latin typeface="Times New Roman" panose="02020603050405020304" pitchFamily="18" charset="0"/>
                          <a:cs typeface="Times New Roman" panose="02020603050405020304" pitchFamily="18" charset="0"/>
                        </a:rPr>
                        <a:t>274</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u="none" strike="noStrike" dirty="0">
                          <a:effectLst/>
                          <a:latin typeface="Times New Roman" panose="02020603050405020304" pitchFamily="18" charset="0"/>
                          <a:cs typeface="Times New Roman" panose="02020603050405020304" pitchFamily="18" charset="0"/>
                        </a:rPr>
                        <a:t>242</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r h="226686">
                <a:tc>
                  <a:txBody>
                    <a:bodyPr/>
                    <a:lstStyle/>
                    <a:p>
                      <a:pPr algn="ctr" fontAlgn="b"/>
                      <a:r>
                        <a:rPr lang="en-US" sz="1400" u="none" strike="noStrike" dirty="0">
                          <a:effectLst/>
                          <a:latin typeface="Times New Roman" panose="02020603050405020304" pitchFamily="18" charset="0"/>
                          <a:cs typeface="Times New Roman" panose="02020603050405020304" pitchFamily="18" charset="0"/>
                        </a:rPr>
                        <a:t>Indonesia</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u="none" strike="noStrike" dirty="0">
                          <a:effectLst/>
                          <a:latin typeface="Times New Roman" panose="02020603050405020304" pitchFamily="18" charset="0"/>
                          <a:cs typeface="Times New Roman" panose="02020603050405020304" pitchFamily="18" charset="0"/>
                        </a:rPr>
                        <a:t>50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u="none" strike="noStrike" dirty="0">
                          <a:effectLst/>
                          <a:latin typeface="Times New Roman" panose="02020603050405020304" pitchFamily="18" charset="0"/>
                          <a:cs typeface="Times New Roman" panose="02020603050405020304" pitchFamily="18" charset="0"/>
                        </a:rPr>
                        <a:t>77</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r h="226686">
                <a:tc>
                  <a:txBody>
                    <a:bodyPr/>
                    <a:lstStyle/>
                    <a:p>
                      <a:pPr algn="ctr" fontAlgn="b"/>
                      <a:r>
                        <a:rPr lang="en-US" sz="1400" u="none" strike="noStrike" dirty="0" smtClean="0">
                          <a:effectLst/>
                          <a:latin typeface="Times New Roman" panose="02020603050405020304" pitchFamily="18" charset="0"/>
                          <a:cs typeface="Times New Roman" panose="02020603050405020304" pitchFamily="18" charset="0"/>
                        </a:rPr>
                        <a:t>Vietnam</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u="none" strike="noStrike" dirty="0">
                          <a:effectLst/>
                          <a:latin typeface="Times New Roman" panose="02020603050405020304" pitchFamily="18" charset="0"/>
                          <a:cs typeface="Times New Roman" panose="02020603050405020304" pitchFamily="18" charset="0"/>
                        </a:rPr>
                        <a:t>31</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400" u="none" strike="noStrike" dirty="0">
                          <a:effectLst/>
                          <a:latin typeface="Times New Roman" panose="02020603050405020304" pitchFamily="18" charset="0"/>
                          <a:cs typeface="Times New Roman" panose="02020603050405020304" pitchFamily="18" charset="0"/>
                        </a:rPr>
                        <a:t>19</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bl>
          </a:graphicData>
        </a:graphic>
      </p:graphicFrame>
    </p:spTree>
    <p:extLst>
      <p:ext uri="{BB962C8B-B14F-4D97-AF65-F5344CB8AC3E}">
        <p14:creationId xmlns:p14="http://schemas.microsoft.com/office/powerpoint/2010/main" val="19394783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696968343"/>
              </p:ext>
            </p:extLst>
          </p:nvPr>
        </p:nvGraphicFramePr>
        <p:xfrm>
          <a:off x="177421" y="95535"/>
          <a:ext cx="11846257" cy="631891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04716" y="6469038"/>
            <a:ext cx="11805313" cy="461665"/>
          </a:xfrm>
          <a:prstGeom prst="rect">
            <a:avLst/>
          </a:prstGeom>
          <a:noFill/>
        </p:spPr>
        <p:txBody>
          <a:bodyPr wrap="square" rtlCol="0">
            <a:spAutoFit/>
          </a:bodyPr>
          <a:lstStyle/>
          <a:p>
            <a:r>
              <a:rPr lang="en-US" sz="1200" i="1" dirty="0">
                <a:latin typeface="Times New Roman" panose="02020603050405020304" pitchFamily="18" charset="0"/>
                <a:cs typeface="Times New Roman" panose="02020603050405020304" pitchFamily="18" charset="0"/>
              </a:rPr>
              <a:t>Source</a:t>
            </a:r>
            <a:r>
              <a:rPr lang="en-US" sz="1200" dirty="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Based on FAOSTAT data </a:t>
            </a:r>
            <a:r>
              <a:rPr lang="en-US" sz="1200" dirty="0">
                <a:latin typeface="Times New Roman" panose="02020603050405020304" pitchFamily="18" charset="0"/>
                <a:cs typeface="Times New Roman" panose="02020603050405020304" pitchFamily="18" charset="0"/>
              </a:rPr>
              <a:t>and WDI, World DataBank, World Bank</a:t>
            </a:r>
          </a:p>
          <a:p>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0062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178001963"/>
              </p:ext>
            </p:extLst>
          </p:nvPr>
        </p:nvGraphicFramePr>
        <p:xfrm>
          <a:off x="152400" y="139700"/>
          <a:ext cx="11938000" cy="633095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41278" y="6555601"/>
            <a:ext cx="11750722" cy="276999"/>
          </a:xfrm>
          <a:prstGeom prst="rect">
            <a:avLst/>
          </a:prstGeom>
          <a:noFill/>
        </p:spPr>
        <p:txBody>
          <a:bodyPr wrap="square" rtlCol="0">
            <a:spAutoFit/>
          </a:bodyPr>
          <a:lstStyle/>
          <a:p>
            <a:r>
              <a:rPr lang="en-US" sz="1200" i="1" dirty="0">
                <a:latin typeface="Times New Roman" panose="02020603050405020304" pitchFamily="18" charset="0"/>
                <a:cs typeface="Times New Roman" panose="02020603050405020304" pitchFamily="18" charset="0"/>
              </a:rPr>
              <a:t>Source</a:t>
            </a:r>
            <a:r>
              <a:rPr lang="en-US" sz="1200" dirty="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Based on Global </a:t>
            </a:r>
            <a:r>
              <a:rPr lang="en-US" sz="1200" dirty="0">
                <a:latin typeface="Times New Roman" panose="02020603050405020304" pitchFamily="18" charset="0"/>
                <a:cs typeface="Times New Roman" panose="02020603050405020304" pitchFamily="18" charset="0"/>
              </a:rPr>
              <a:t>Employment Trends, ILO and WDI, World DataBank, World Bank</a:t>
            </a:r>
          </a:p>
        </p:txBody>
      </p:sp>
      <p:graphicFrame>
        <p:nvGraphicFramePr>
          <p:cNvPr id="4" name="Table 3"/>
          <p:cNvGraphicFramePr>
            <a:graphicFrameLocks noGrp="1"/>
          </p:cNvGraphicFramePr>
          <p:nvPr>
            <p:extLst>
              <p:ext uri="{D42A27DB-BD31-4B8C-83A1-F6EECF244321}">
                <p14:modId xmlns:p14="http://schemas.microsoft.com/office/powerpoint/2010/main" val="4184463523"/>
              </p:ext>
            </p:extLst>
          </p:nvPr>
        </p:nvGraphicFramePr>
        <p:xfrm>
          <a:off x="885017" y="1123957"/>
          <a:ext cx="6832980" cy="1764030"/>
        </p:xfrm>
        <a:graphic>
          <a:graphicData uri="http://schemas.openxmlformats.org/drawingml/2006/table">
            <a:tbl>
              <a:tblPr>
                <a:tableStyleId>{21E4AEA4-8DFA-4A89-87EB-49C32662AFE0}</a:tableStyleId>
              </a:tblPr>
              <a:tblGrid>
                <a:gridCol w="1708245"/>
                <a:gridCol w="1708245"/>
                <a:gridCol w="1708245"/>
                <a:gridCol w="1708245"/>
              </a:tblGrid>
              <a:tr h="190500">
                <a:tc>
                  <a:txBody>
                    <a:bodyPr/>
                    <a:lstStyle/>
                    <a:p>
                      <a:pPr algn="ctr" fontAlgn="b"/>
                      <a:r>
                        <a:rPr lang="en-US" sz="1400" b="1" u="none" strike="noStrike" dirty="0">
                          <a:effectLst/>
                          <a:latin typeface="Times New Roman" panose="02020603050405020304" pitchFamily="18" charset="0"/>
                          <a:cs typeface="Times New Roman" panose="02020603050405020304" pitchFamily="18" charset="0"/>
                        </a:rPr>
                        <a:t>Country</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1" u="none" strike="noStrike" dirty="0">
                          <a:effectLst/>
                          <a:latin typeface="Times New Roman" panose="02020603050405020304" pitchFamily="18" charset="0"/>
                          <a:cs typeface="Times New Roman" panose="02020603050405020304" pitchFamily="18" charset="0"/>
                        </a:rPr>
                        <a:t>Employment in Agriculture (million) (2014)</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1" u="none" strike="noStrike" dirty="0">
                          <a:effectLst/>
                          <a:latin typeface="Times New Roman" panose="02020603050405020304" pitchFamily="18" charset="0"/>
                          <a:cs typeface="Times New Roman" panose="02020603050405020304" pitchFamily="18" charset="0"/>
                        </a:rPr>
                        <a:t>Employment in Industry (million) (2014)</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b="1" u="none" strike="noStrike" dirty="0">
                          <a:effectLst/>
                          <a:latin typeface="Times New Roman" panose="02020603050405020304" pitchFamily="18" charset="0"/>
                          <a:cs typeface="Times New Roman" panose="02020603050405020304" pitchFamily="18" charset="0"/>
                        </a:rPr>
                        <a:t>Employment in Services (million) (2014)</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190500">
                <a:tc>
                  <a:txBody>
                    <a:bodyPr/>
                    <a:lstStyle/>
                    <a:p>
                      <a:pPr algn="ctr" fontAlgn="b"/>
                      <a:r>
                        <a:rPr lang="en-US" sz="1400" u="none" strike="noStrike" dirty="0">
                          <a:effectLst/>
                          <a:latin typeface="Times New Roman" panose="02020603050405020304" pitchFamily="18" charset="0"/>
                          <a:cs typeface="Times New Roman" panose="02020603050405020304" pitchFamily="18" charset="0"/>
                        </a:rPr>
                        <a:t>Bangladesh</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u="none" strike="noStrike" dirty="0">
                          <a:effectLst/>
                          <a:latin typeface="Times New Roman" panose="02020603050405020304" pitchFamily="18" charset="0"/>
                          <a:cs typeface="Times New Roman" panose="02020603050405020304" pitchFamily="18" charset="0"/>
                        </a:rPr>
                        <a:t>41</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u="none" strike="noStrike" dirty="0">
                          <a:effectLst/>
                          <a:latin typeface="Times New Roman" panose="02020603050405020304" pitchFamily="18" charset="0"/>
                          <a:cs typeface="Times New Roman" panose="02020603050405020304" pitchFamily="18" charset="0"/>
                        </a:rPr>
                        <a:t>11</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u="none" strike="noStrike" dirty="0">
                          <a:effectLst/>
                          <a:latin typeface="Times New Roman" panose="02020603050405020304" pitchFamily="18" charset="0"/>
                          <a:cs typeface="Times New Roman" panose="02020603050405020304" pitchFamily="18" charset="0"/>
                        </a:rPr>
                        <a:t>24</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190500">
                <a:tc>
                  <a:txBody>
                    <a:bodyPr/>
                    <a:lstStyle/>
                    <a:p>
                      <a:pPr algn="ctr" fontAlgn="b"/>
                      <a:r>
                        <a:rPr lang="en-US" sz="1400" u="none" strike="noStrike" dirty="0">
                          <a:effectLst/>
                          <a:latin typeface="Times New Roman" panose="02020603050405020304" pitchFamily="18" charset="0"/>
                          <a:cs typeface="Times New Roman" panose="02020603050405020304" pitchFamily="18" charset="0"/>
                        </a:rPr>
                        <a:t>China</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u="none" strike="noStrike" dirty="0">
                          <a:effectLst/>
                          <a:latin typeface="Times New Roman" panose="02020603050405020304" pitchFamily="18" charset="0"/>
                          <a:cs typeface="Times New Roman" panose="02020603050405020304" pitchFamily="18" charset="0"/>
                        </a:rPr>
                        <a:t>244</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u="none" strike="noStrike" dirty="0">
                          <a:effectLst/>
                          <a:latin typeface="Times New Roman" panose="02020603050405020304" pitchFamily="18" charset="0"/>
                          <a:cs typeface="Times New Roman" panose="02020603050405020304" pitchFamily="18" charset="0"/>
                        </a:rPr>
                        <a:t>234</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u="none" strike="noStrike" dirty="0">
                          <a:effectLst/>
                          <a:latin typeface="Times New Roman" panose="02020603050405020304" pitchFamily="18" charset="0"/>
                          <a:cs typeface="Times New Roman" panose="02020603050405020304" pitchFamily="18" charset="0"/>
                        </a:rPr>
                        <a:t>298</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190500">
                <a:tc>
                  <a:txBody>
                    <a:bodyPr/>
                    <a:lstStyle/>
                    <a:p>
                      <a:pPr algn="ctr" fontAlgn="b"/>
                      <a:r>
                        <a:rPr lang="en-US" sz="1400" u="none" strike="noStrike" dirty="0">
                          <a:effectLst/>
                          <a:latin typeface="Times New Roman" panose="02020603050405020304" pitchFamily="18" charset="0"/>
                          <a:cs typeface="Times New Roman" panose="02020603050405020304" pitchFamily="18" charset="0"/>
                        </a:rPr>
                        <a:t>India</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u="none" strike="noStrike" dirty="0">
                          <a:effectLst/>
                          <a:latin typeface="Times New Roman" panose="02020603050405020304" pitchFamily="18" charset="0"/>
                          <a:cs typeface="Times New Roman" panose="02020603050405020304" pitchFamily="18" charset="0"/>
                        </a:rPr>
                        <a:t>209</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u="none" strike="noStrike" dirty="0">
                          <a:effectLst/>
                          <a:latin typeface="Times New Roman" panose="02020603050405020304" pitchFamily="18" charset="0"/>
                          <a:cs typeface="Times New Roman" panose="02020603050405020304" pitchFamily="18" charset="0"/>
                        </a:rPr>
                        <a:t>123</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u="none" strike="noStrike" dirty="0">
                          <a:effectLst/>
                          <a:latin typeface="Times New Roman" panose="02020603050405020304" pitchFamily="18" charset="0"/>
                          <a:cs typeface="Times New Roman" panose="02020603050405020304" pitchFamily="18" charset="0"/>
                        </a:rPr>
                        <a:t>139</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190500">
                <a:tc>
                  <a:txBody>
                    <a:bodyPr/>
                    <a:lstStyle/>
                    <a:p>
                      <a:pPr algn="ctr" fontAlgn="b"/>
                      <a:r>
                        <a:rPr lang="en-US" sz="1400" u="none" strike="noStrike" dirty="0">
                          <a:effectLst/>
                          <a:latin typeface="Times New Roman" panose="02020603050405020304" pitchFamily="18" charset="0"/>
                          <a:cs typeface="Times New Roman" panose="02020603050405020304" pitchFamily="18" charset="0"/>
                        </a:rPr>
                        <a:t>Indonesia</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u="none" strike="noStrike" dirty="0">
                          <a:effectLst/>
                          <a:latin typeface="Times New Roman" panose="02020603050405020304" pitchFamily="18" charset="0"/>
                          <a:cs typeface="Times New Roman" panose="02020603050405020304" pitchFamily="18" charset="0"/>
                        </a:rPr>
                        <a:t>41</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u="none" strike="noStrike" dirty="0">
                          <a:effectLst/>
                          <a:latin typeface="Times New Roman" panose="02020603050405020304" pitchFamily="18" charset="0"/>
                          <a:cs typeface="Times New Roman" panose="02020603050405020304" pitchFamily="18" charset="0"/>
                        </a:rPr>
                        <a:t>24</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u="none" strike="noStrike" dirty="0">
                          <a:effectLst/>
                          <a:latin typeface="Times New Roman" panose="02020603050405020304" pitchFamily="18" charset="0"/>
                          <a:cs typeface="Times New Roman" panose="02020603050405020304" pitchFamily="18" charset="0"/>
                        </a:rPr>
                        <a:t>50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190500">
                <a:tc>
                  <a:txBody>
                    <a:bodyPr/>
                    <a:lstStyle/>
                    <a:p>
                      <a:pPr algn="ctr" fontAlgn="b"/>
                      <a:r>
                        <a:rPr lang="en-US" sz="1400" u="none" strike="noStrike" dirty="0" smtClean="0">
                          <a:effectLst/>
                          <a:latin typeface="Times New Roman" panose="02020603050405020304" pitchFamily="18" charset="0"/>
                          <a:cs typeface="Times New Roman" panose="02020603050405020304" pitchFamily="18" charset="0"/>
                        </a:rPr>
                        <a:t>Vietnam</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u="none" strike="noStrike" dirty="0">
                          <a:effectLst/>
                          <a:latin typeface="Times New Roman" panose="02020603050405020304" pitchFamily="18" charset="0"/>
                          <a:cs typeface="Times New Roman" panose="02020603050405020304" pitchFamily="18" charset="0"/>
                        </a:rPr>
                        <a:t>25</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u="none" strike="noStrike" dirty="0">
                          <a:effectLst/>
                          <a:latin typeface="Times New Roman" panose="02020603050405020304" pitchFamily="18" charset="0"/>
                          <a:cs typeface="Times New Roman" panose="02020603050405020304" pitchFamily="18" charset="0"/>
                        </a:rPr>
                        <a:t>12</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1400" u="none" strike="noStrike" dirty="0">
                          <a:effectLst/>
                          <a:latin typeface="Times New Roman" panose="02020603050405020304" pitchFamily="18" charset="0"/>
                          <a:cs typeface="Times New Roman" panose="02020603050405020304" pitchFamily="18" charset="0"/>
                        </a:rPr>
                        <a:t>18</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bl>
          </a:graphicData>
        </a:graphic>
      </p:graphicFrame>
    </p:spTree>
    <p:extLst>
      <p:ext uri="{BB962C8B-B14F-4D97-AF65-F5344CB8AC3E}">
        <p14:creationId xmlns:p14="http://schemas.microsoft.com/office/powerpoint/2010/main" val="2522140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223780685"/>
              </p:ext>
            </p:extLst>
          </p:nvPr>
        </p:nvGraphicFramePr>
        <p:xfrm>
          <a:off x="177422" y="128588"/>
          <a:ext cx="11805312" cy="619032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8365" y="6496335"/>
            <a:ext cx="11750722" cy="276999"/>
          </a:xfrm>
          <a:prstGeom prst="rect">
            <a:avLst/>
          </a:prstGeom>
          <a:noFill/>
        </p:spPr>
        <p:txBody>
          <a:bodyPr wrap="square" rtlCol="0">
            <a:spAutoFit/>
          </a:bodyPr>
          <a:lstStyle/>
          <a:p>
            <a:r>
              <a:rPr lang="en-US" sz="1200" i="1" dirty="0">
                <a:latin typeface="Times New Roman" panose="02020603050405020304" pitchFamily="18" charset="0"/>
                <a:cs typeface="Times New Roman" panose="02020603050405020304" pitchFamily="18" charset="0"/>
              </a:rPr>
              <a:t>Source</a:t>
            </a:r>
            <a:r>
              <a:rPr lang="en-US" sz="1200" dirty="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Based on Global </a:t>
            </a:r>
            <a:r>
              <a:rPr lang="en-US" sz="1200" dirty="0">
                <a:latin typeface="Times New Roman" panose="02020603050405020304" pitchFamily="18" charset="0"/>
                <a:cs typeface="Times New Roman" panose="02020603050405020304" pitchFamily="18" charset="0"/>
              </a:rPr>
              <a:t>Employment Trends, ILO and WDI, World DataBank, World Bank</a:t>
            </a:r>
          </a:p>
        </p:txBody>
      </p:sp>
      <p:sp>
        <p:nvSpPr>
          <p:cNvPr id="4" name="Oval 3"/>
          <p:cNvSpPr/>
          <p:nvPr/>
        </p:nvSpPr>
        <p:spPr>
          <a:xfrm rot="369780">
            <a:off x="9130352" y="3957851"/>
            <a:ext cx="2702257" cy="818866"/>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6347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830138232"/>
              </p:ext>
            </p:extLst>
          </p:nvPr>
        </p:nvGraphicFramePr>
        <p:xfrm>
          <a:off x="177422" y="95535"/>
          <a:ext cx="11805312" cy="623702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8365" y="6496335"/>
            <a:ext cx="11750722" cy="276999"/>
          </a:xfrm>
          <a:prstGeom prst="rect">
            <a:avLst/>
          </a:prstGeom>
          <a:noFill/>
        </p:spPr>
        <p:txBody>
          <a:bodyPr wrap="square" rtlCol="0">
            <a:spAutoFit/>
          </a:bodyPr>
          <a:lstStyle/>
          <a:p>
            <a:r>
              <a:rPr lang="en-US" sz="1200" i="1" dirty="0">
                <a:latin typeface="Times New Roman" panose="02020603050405020304" pitchFamily="18" charset="0"/>
                <a:cs typeface="Times New Roman" panose="02020603050405020304" pitchFamily="18" charset="0"/>
              </a:rPr>
              <a:t>Source</a:t>
            </a:r>
            <a:r>
              <a:rPr lang="en-US" sz="1200" dirty="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Based on Global </a:t>
            </a:r>
            <a:r>
              <a:rPr lang="en-US" sz="1200" dirty="0">
                <a:latin typeface="Times New Roman" panose="02020603050405020304" pitchFamily="18" charset="0"/>
                <a:cs typeface="Times New Roman" panose="02020603050405020304" pitchFamily="18" charset="0"/>
              </a:rPr>
              <a:t>Employment Trends, ILO and WDI, World DataBank, World Bank</a:t>
            </a:r>
          </a:p>
        </p:txBody>
      </p:sp>
      <p:sp>
        <p:nvSpPr>
          <p:cNvPr id="4" name="Oval 3"/>
          <p:cNvSpPr/>
          <p:nvPr/>
        </p:nvSpPr>
        <p:spPr>
          <a:xfrm rot="267984">
            <a:off x="8980226" y="2326944"/>
            <a:ext cx="2879678" cy="887104"/>
          </a:xfrm>
          <a:prstGeom prst="ellipse">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0339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9433" y="2306472"/>
            <a:ext cx="9717206" cy="1200329"/>
          </a:xfrm>
          <a:prstGeom prst="rect">
            <a:avLst/>
          </a:prstGeom>
          <a:noFill/>
        </p:spPr>
        <p:txBody>
          <a:bodyPr wrap="square" rtlCol="0">
            <a:spAutoFit/>
          </a:bodyPr>
          <a:lstStyle/>
          <a:p>
            <a:r>
              <a:rPr lang="en-US" sz="7200" b="1" dirty="0">
                <a:latin typeface="Times New Roman" panose="02020603050405020304" pitchFamily="18" charset="0"/>
                <a:cs typeface="Times New Roman" panose="02020603050405020304" pitchFamily="18" charset="0"/>
              </a:rPr>
              <a:t>Terms of Trade </a:t>
            </a:r>
          </a:p>
        </p:txBody>
      </p:sp>
    </p:spTree>
    <p:extLst>
      <p:ext uri="{BB962C8B-B14F-4D97-AF65-F5344CB8AC3E}">
        <p14:creationId xmlns:p14="http://schemas.microsoft.com/office/powerpoint/2010/main" val="25402222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085356824"/>
              </p:ext>
            </p:extLst>
          </p:nvPr>
        </p:nvGraphicFramePr>
        <p:xfrm>
          <a:off x="136478" y="95535"/>
          <a:ext cx="11832609" cy="622337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49178" y="6440796"/>
            <a:ext cx="11832609" cy="276999"/>
          </a:xfrm>
          <a:prstGeom prst="rect">
            <a:avLst/>
          </a:prstGeom>
          <a:noFill/>
        </p:spPr>
        <p:txBody>
          <a:bodyPr wrap="square" rtlCol="0">
            <a:spAutoFit/>
          </a:bodyPr>
          <a:lstStyle/>
          <a:p>
            <a:r>
              <a:rPr lang="en-US" sz="1200" i="1" dirty="0" smtClean="0">
                <a:latin typeface="Times New Roman" panose="02020603050405020304" pitchFamily="18" charset="0"/>
                <a:cs typeface="Times New Roman" panose="02020603050405020304" pitchFamily="18" charset="0"/>
              </a:rPr>
              <a:t>Source</a:t>
            </a:r>
            <a:r>
              <a:rPr lang="en-US" sz="1200" dirty="0" smtClean="0">
                <a:latin typeface="Times New Roman" panose="02020603050405020304" pitchFamily="18" charset="0"/>
                <a:cs typeface="Times New Roman" panose="02020603050405020304" pitchFamily="18" charset="0"/>
              </a:rPr>
              <a:t>: Based on WDI</a:t>
            </a:r>
            <a:r>
              <a:rPr lang="en-US" sz="1200" dirty="0">
                <a:latin typeface="Times New Roman" panose="02020603050405020304" pitchFamily="18" charset="0"/>
                <a:cs typeface="Times New Roman" panose="02020603050405020304" pitchFamily="18" charset="0"/>
              </a:rPr>
              <a:t>, World DataBank, World </a:t>
            </a:r>
            <a:r>
              <a:rPr lang="en-US" sz="1200" dirty="0" smtClean="0">
                <a:latin typeface="Times New Roman" panose="02020603050405020304" pitchFamily="18" charset="0"/>
                <a:cs typeface="Times New Roman" panose="02020603050405020304" pitchFamily="18" charset="0"/>
              </a:rPr>
              <a:t>Bank</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46407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125168398"/>
              </p:ext>
            </p:extLst>
          </p:nvPr>
        </p:nvGraphicFramePr>
        <p:xfrm>
          <a:off x="204717" y="142875"/>
          <a:ext cx="11696132" cy="629886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49178" y="6581001"/>
            <a:ext cx="11832609" cy="276999"/>
          </a:xfrm>
          <a:prstGeom prst="rect">
            <a:avLst/>
          </a:prstGeom>
          <a:noFill/>
        </p:spPr>
        <p:txBody>
          <a:bodyPr wrap="square" rtlCol="0">
            <a:spAutoFit/>
          </a:bodyPr>
          <a:lstStyle/>
          <a:p>
            <a:r>
              <a:rPr lang="en-US" sz="1200" i="1" dirty="0">
                <a:latin typeface="Times New Roman" panose="02020603050405020304" pitchFamily="18" charset="0"/>
                <a:cs typeface="Times New Roman" panose="02020603050405020304" pitchFamily="18" charset="0"/>
              </a:rPr>
              <a:t>Source</a:t>
            </a:r>
            <a:r>
              <a:rPr lang="en-US" sz="1200" dirty="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Based on WDI</a:t>
            </a:r>
            <a:r>
              <a:rPr lang="en-US" sz="1200" dirty="0">
                <a:latin typeface="Times New Roman" panose="02020603050405020304" pitchFamily="18" charset="0"/>
                <a:cs typeface="Times New Roman" panose="02020603050405020304" pitchFamily="18" charset="0"/>
              </a:rPr>
              <a:t>, World DataBank, World Bank</a:t>
            </a:r>
          </a:p>
        </p:txBody>
      </p:sp>
    </p:spTree>
    <p:extLst>
      <p:ext uri="{BB962C8B-B14F-4D97-AF65-F5344CB8AC3E}">
        <p14:creationId xmlns:p14="http://schemas.microsoft.com/office/powerpoint/2010/main" val="5274556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07451"/>
            <a:ext cx="12192000" cy="912670"/>
          </a:xfrm>
        </p:spPr>
        <p:txBody>
          <a:bodyPr>
            <a:normAutofit fontScale="90000"/>
          </a:bodyPr>
          <a:lstStyle/>
          <a:p>
            <a:pPr algn="ctr"/>
            <a:r>
              <a:rPr lang="en-US" sz="2800" b="1" dirty="0" smtClean="0">
                <a:latin typeface="Times New Roman" panose="02020603050405020304" pitchFamily="18" charset="0"/>
                <a:cs typeface="Times New Roman" panose="02020603050405020304" pitchFamily="18" charset="0"/>
              </a:rPr>
              <a:t>Prime Minister’s  Policy Proclamation to Double Farmers’ Income by </a:t>
            </a:r>
            <a:r>
              <a:rPr lang="en-US" sz="2800" b="1" dirty="0">
                <a:latin typeface="Times New Roman" panose="02020603050405020304" pitchFamily="18" charset="0"/>
                <a:cs typeface="Times New Roman" panose="02020603050405020304" pitchFamily="18" charset="0"/>
              </a:rPr>
              <a:t>2022 </a:t>
            </a:r>
            <a:r>
              <a:rPr lang="en-US" sz="2800" b="1" dirty="0" smtClean="0">
                <a:latin typeface="Times New Roman" panose="02020603050405020304" pitchFamily="18" charset="0"/>
                <a:cs typeface="Times New Roman" panose="02020603050405020304" pitchFamily="18" charset="0"/>
              </a:rPr>
              <a:t/>
            </a:r>
            <a:br>
              <a:rPr lang="en-US" sz="2800" b="1" dirty="0" smtClean="0">
                <a:latin typeface="Times New Roman" panose="02020603050405020304" pitchFamily="18" charset="0"/>
                <a:cs typeface="Times New Roman" panose="02020603050405020304" pitchFamily="18" charset="0"/>
              </a:rPr>
            </a:br>
            <a:r>
              <a:rPr lang="en-US" sz="1800" b="1" dirty="0" smtClean="0">
                <a:latin typeface="Times New Roman" panose="02020603050405020304" pitchFamily="18" charset="0"/>
                <a:cs typeface="Times New Roman" panose="02020603050405020304" pitchFamily="18" charset="0"/>
              </a:rPr>
              <a:t>(</a:t>
            </a:r>
            <a:r>
              <a:rPr lang="en-US" sz="1800" b="1" dirty="0">
                <a:latin typeface="Times New Roman" panose="02020603050405020304" pitchFamily="18" charset="0"/>
                <a:cs typeface="Times New Roman" panose="02020603050405020304" pitchFamily="18" charset="0"/>
              </a:rPr>
              <a:t>during a ‘Kisan Rally’ in </a:t>
            </a:r>
            <a:r>
              <a:rPr lang="en-US" sz="1800" b="1" dirty="0" smtClean="0">
                <a:latin typeface="Times New Roman" panose="02020603050405020304" pitchFamily="18" charset="0"/>
                <a:cs typeface="Times New Roman" panose="02020603050405020304" pitchFamily="18" charset="0"/>
              </a:rPr>
              <a:t>Bareilly, U.P. </a:t>
            </a:r>
            <a:r>
              <a:rPr lang="en-US" sz="1800" b="1" dirty="0">
                <a:latin typeface="Times New Roman" panose="02020603050405020304" pitchFamily="18" charset="0"/>
                <a:cs typeface="Times New Roman" panose="02020603050405020304" pitchFamily="18" charset="0"/>
              </a:rPr>
              <a:t>on Feb 28, </a:t>
            </a:r>
            <a:r>
              <a:rPr lang="en-US" sz="1800" b="1" dirty="0" smtClean="0">
                <a:latin typeface="Times New Roman" panose="02020603050405020304" pitchFamily="18" charset="0"/>
                <a:cs typeface="Times New Roman" panose="02020603050405020304" pitchFamily="18" charset="0"/>
              </a:rPr>
              <a:t>2016): </a:t>
            </a:r>
            <a:br>
              <a:rPr lang="en-US" sz="1800" b="1" dirty="0" smtClean="0">
                <a:latin typeface="Times New Roman" panose="02020603050405020304" pitchFamily="18" charset="0"/>
                <a:cs typeface="Times New Roman" panose="02020603050405020304" pitchFamily="18" charset="0"/>
              </a:rPr>
            </a:br>
            <a:r>
              <a:rPr lang="en-US" sz="2200" b="1" dirty="0" smtClean="0">
                <a:solidFill>
                  <a:srgbClr val="FF0000"/>
                </a:solidFill>
                <a:latin typeface="Times New Roman" panose="02020603050405020304" pitchFamily="18" charset="0"/>
                <a:cs typeface="Times New Roman" panose="02020603050405020304" pitchFamily="18" charset="0"/>
              </a:rPr>
              <a:t>Debate: </a:t>
            </a:r>
            <a:r>
              <a:rPr lang="en-US" sz="2700" b="1" dirty="0" smtClean="0">
                <a:solidFill>
                  <a:srgbClr val="FF0000"/>
                </a:solidFill>
                <a:latin typeface="Times New Roman" panose="02020603050405020304" pitchFamily="18" charset="0"/>
                <a:cs typeface="Times New Roman" panose="02020603050405020304" pitchFamily="18" charset="0"/>
              </a:rPr>
              <a:t>Is It Possible or a “Miracle of All Miracles”?</a:t>
            </a:r>
            <a:endParaRPr lang="en-US" sz="27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74203" y="856019"/>
            <a:ext cx="11576497" cy="5659082"/>
          </a:xfrm>
        </p:spPr>
        <p:txBody>
          <a:bodyPr>
            <a:noAutofit/>
          </a:bodyPr>
          <a:lstStyle/>
          <a:p>
            <a:pPr marL="0" indent="0">
              <a:buNone/>
            </a:pPr>
            <a:r>
              <a:rPr lang="en-US" sz="2400" b="1" dirty="0" smtClean="0">
                <a:solidFill>
                  <a:srgbClr val="C00000"/>
                </a:solidFill>
                <a:latin typeface="Times New Roman" panose="02020603050405020304" pitchFamily="18" charset="0"/>
                <a:cs typeface="Times New Roman" panose="02020603050405020304" pitchFamily="18" charset="0"/>
              </a:rPr>
              <a:t>Determinants </a:t>
            </a:r>
            <a:r>
              <a:rPr lang="en-US" sz="2400" b="1" dirty="0">
                <a:solidFill>
                  <a:srgbClr val="C00000"/>
                </a:solidFill>
                <a:latin typeface="Times New Roman" panose="02020603050405020304" pitchFamily="18" charset="0"/>
                <a:cs typeface="Times New Roman" panose="02020603050405020304" pitchFamily="18" charset="0"/>
              </a:rPr>
              <a:t>of Farmer Income </a:t>
            </a:r>
            <a:endParaRPr lang="en-US" sz="2400" b="1" dirty="0" smtClean="0">
              <a:solidFill>
                <a:srgbClr val="C00000"/>
              </a:solidFill>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Farm Income </a:t>
            </a:r>
            <a:r>
              <a:rPr lang="en-US" sz="2400" dirty="0">
                <a:latin typeface="Times New Roman" panose="02020603050405020304" pitchFamily="18" charset="0"/>
                <a:cs typeface="Times New Roman" panose="02020603050405020304" pitchFamily="18" charset="0"/>
              </a:rPr>
              <a:t>= f [Output x prices – cost of production</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p>
          <a:p>
            <a:pPr lvl="1"/>
            <a:r>
              <a:rPr lang="en-US" sz="2000" b="1" dirty="0">
                <a:latin typeface="Times New Roman" panose="02020603050405020304" pitchFamily="18" charset="0"/>
                <a:cs typeface="Times New Roman" panose="02020603050405020304" pitchFamily="18" charset="0"/>
              </a:rPr>
              <a:t>Annual Output per Farm Household</a:t>
            </a:r>
            <a:r>
              <a:rPr lang="en-US" sz="2000" dirty="0">
                <a:latin typeface="Times New Roman" panose="02020603050405020304" pitchFamily="18" charset="0"/>
                <a:cs typeface="Times New Roman" panose="02020603050405020304" pitchFamily="18" charset="0"/>
              </a:rPr>
              <a:t> determined by: (1) yields per unit of land per </a:t>
            </a:r>
            <a:r>
              <a:rPr lang="en-US" sz="2000" dirty="0" smtClean="0">
                <a:latin typeface="Times New Roman" panose="02020603050405020304" pitchFamily="18" charset="0"/>
                <a:cs typeface="Times New Roman" panose="02020603050405020304" pitchFamily="18" charset="0"/>
              </a:rPr>
              <a:t>crop;   (2) double </a:t>
            </a:r>
            <a:r>
              <a:rPr lang="en-US" sz="2000" dirty="0">
                <a:latin typeface="Times New Roman" panose="02020603050405020304" pitchFamily="18" charset="0"/>
                <a:cs typeface="Times New Roman" panose="02020603050405020304" pitchFamily="18" charset="0"/>
              </a:rPr>
              <a:t>or triple cropping per unit of </a:t>
            </a:r>
            <a:r>
              <a:rPr lang="en-US" sz="2000" dirty="0" smtClean="0">
                <a:latin typeface="Times New Roman" panose="02020603050405020304" pitchFamily="18" charset="0"/>
                <a:cs typeface="Times New Roman" panose="02020603050405020304" pitchFamily="18" charset="0"/>
              </a:rPr>
              <a:t>land; </a:t>
            </a:r>
            <a:r>
              <a:rPr lang="en-US" sz="2000" dirty="0">
                <a:latin typeface="Times New Roman" panose="02020603050405020304" pitchFamily="18" charset="0"/>
                <a:cs typeface="Times New Roman" panose="02020603050405020304" pitchFamily="18" charset="0"/>
              </a:rPr>
              <a:t>(3) shift </a:t>
            </a:r>
            <a:r>
              <a:rPr lang="en-US" sz="2000" dirty="0" smtClean="0">
                <a:latin typeface="Times New Roman" panose="02020603050405020304" pitchFamily="18" charset="0"/>
                <a:cs typeface="Times New Roman" panose="02020603050405020304" pitchFamily="18" charset="0"/>
              </a:rPr>
              <a:t>from low </a:t>
            </a:r>
            <a:r>
              <a:rPr lang="en-US" sz="2000" dirty="0">
                <a:latin typeface="Times New Roman" panose="02020603050405020304" pitchFamily="18" charset="0"/>
                <a:cs typeface="Times New Roman" panose="02020603050405020304" pitchFamily="18" charset="0"/>
              </a:rPr>
              <a:t>to higher value </a:t>
            </a:r>
            <a:r>
              <a:rPr lang="en-US" sz="2000" dirty="0" smtClean="0">
                <a:latin typeface="Times New Roman" panose="02020603050405020304" pitchFamily="18" charset="0"/>
                <a:cs typeface="Times New Roman" panose="02020603050405020304" pitchFamily="18" charset="0"/>
              </a:rPr>
              <a:t>crops; </a:t>
            </a:r>
            <a:r>
              <a:rPr lang="en-US" sz="2000" dirty="0">
                <a:latin typeface="Times New Roman" panose="02020603050405020304" pitchFamily="18" charset="0"/>
                <a:cs typeface="Times New Roman" panose="02020603050405020304" pitchFamily="18" charset="0"/>
              </a:rPr>
              <a:t>and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4) income from livestock and fisheries</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lvl="1"/>
            <a:r>
              <a:rPr lang="en-US" sz="2000" b="1" dirty="0">
                <a:latin typeface="Times New Roman" panose="02020603050405020304" pitchFamily="18" charset="0"/>
                <a:cs typeface="Times New Roman" panose="02020603050405020304" pitchFamily="18" charset="0"/>
              </a:rPr>
              <a:t>Farm Size </a:t>
            </a:r>
            <a:r>
              <a:rPr lang="en-US" sz="2000" dirty="0">
                <a:latin typeface="Times New Roman" panose="02020603050405020304" pitchFamily="18" charset="0"/>
                <a:cs typeface="Times New Roman" panose="02020603050405020304" pitchFamily="18" charset="0"/>
              </a:rPr>
              <a:t>= f [Share of population in agriculture, land distribution, </a:t>
            </a:r>
            <a:r>
              <a:rPr lang="en-US" sz="2000" dirty="0" smtClean="0">
                <a:latin typeface="Times New Roman" panose="02020603050405020304" pitchFamily="18" charset="0"/>
                <a:cs typeface="Times New Roman" panose="02020603050405020304" pitchFamily="18" charset="0"/>
              </a:rPr>
              <a:t>land laws, customary practices, </a:t>
            </a:r>
            <a:r>
              <a:rPr lang="en-US" sz="2000" dirty="0">
                <a:latin typeface="Times New Roman" panose="02020603050405020304" pitchFamily="18" charset="0"/>
                <a:cs typeface="Times New Roman" panose="02020603050405020304" pitchFamily="18" charset="0"/>
              </a:rPr>
              <a:t>access to hire in or out more land and other factors of production</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lvl="1"/>
            <a:r>
              <a:rPr lang="en-US" sz="2000" b="1" dirty="0">
                <a:latin typeface="Times New Roman" panose="02020603050405020304" pitchFamily="18" charset="0"/>
                <a:cs typeface="Times New Roman" panose="02020603050405020304" pitchFamily="18" charset="0"/>
              </a:rPr>
              <a:t>Prices</a:t>
            </a:r>
            <a:r>
              <a:rPr lang="en-US" sz="2000" dirty="0">
                <a:latin typeface="Times New Roman" panose="02020603050405020304" pitchFamily="18" charset="0"/>
                <a:cs typeface="Times New Roman" panose="02020603050405020304" pitchFamily="18" charset="0"/>
              </a:rPr>
              <a:t> determined either by Government Minimum Announced Procurement prices (MSPs) for scheduled crops or Market Prices for crops, livestock, and fisheries, for which there are no declared scheduled prices and market access</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lvl="1"/>
            <a:r>
              <a:rPr lang="en-US" sz="2000" b="1" dirty="0">
                <a:latin typeface="Times New Roman" panose="02020603050405020304" pitchFamily="18" charset="0"/>
                <a:cs typeface="Times New Roman" panose="02020603050405020304" pitchFamily="18" charset="0"/>
              </a:rPr>
              <a:t>Cost of Production </a:t>
            </a:r>
            <a:r>
              <a:rPr lang="en-US" sz="2000" dirty="0">
                <a:latin typeface="Times New Roman" panose="02020603050405020304" pitchFamily="18" charset="0"/>
                <a:cs typeface="Times New Roman" panose="02020603050405020304" pitchFamily="18" charset="0"/>
              </a:rPr>
              <a:t>determined by Input Costs (including Input Subsidies</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Non-Farm Income </a:t>
            </a:r>
            <a:r>
              <a:rPr lang="en-US" sz="2400" dirty="0">
                <a:latin typeface="Times New Roman" panose="02020603050405020304" pitchFamily="18" charset="0"/>
                <a:cs typeface="Times New Roman" panose="02020603050405020304" pitchFamily="18" charset="0"/>
              </a:rPr>
              <a:t>= f [(Non-Farm Employment and wages) + (Entrepreneurial income from trade) + (Transfer Payments/Social Safety nets such as Mahatma Gandhi National Rural Employment Guarantee Act (MGNREGA) – Debt</a:t>
            </a:r>
            <a:r>
              <a:rPr lang="en-US" sz="2400" dirty="0" smtClean="0">
                <a:latin typeface="Times New Roman" panose="02020603050405020304" pitchFamily="18" charset="0"/>
                <a:cs typeface="Times New Roman" panose="02020603050405020304" pitchFamily="18" charset="0"/>
              </a:rPr>
              <a:t>)]</a:t>
            </a:r>
          </a:p>
          <a:p>
            <a:r>
              <a:rPr lang="en-US" sz="2400" b="1" dirty="0" smtClean="0">
                <a:latin typeface="Times New Roman" panose="02020603050405020304" pitchFamily="18" charset="0"/>
                <a:cs typeface="Times New Roman" panose="02020603050405020304" pitchFamily="18" charset="0"/>
              </a:rPr>
              <a:t>Dynamics of Change—</a:t>
            </a:r>
            <a:r>
              <a:rPr lang="en-US" sz="2400" dirty="0" smtClean="0">
                <a:latin typeface="Times New Roman" panose="02020603050405020304" pitchFamily="18" charset="0"/>
                <a:cs typeface="Times New Roman" panose="02020603050405020304" pitchFamily="18" charset="0"/>
              </a:rPr>
              <a:t>from</a:t>
            </a:r>
            <a:r>
              <a:rPr lang="en-US" sz="2400" b="1"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technical change, market access, land consolidation, labor migration, non-farm income.</a:t>
            </a: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90912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29323947"/>
              </p:ext>
            </p:extLst>
          </p:nvPr>
        </p:nvGraphicFramePr>
        <p:xfrm>
          <a:off x="152399" y="573206"/>
          <a:ext cx="11884925" cy="5923128"/>
        </p:xfrm>
        <a:graphic>
          <a:graphicData uri="http://schemas.openxmlformats.org/drawingml/2006/chart">
            <c:chart xmlns:c="http://schemas.openxmlformats.org/drawingml/2006/chart" xmlns:r="http://schemas.openxmlformats.org/officeDocument/2006/relationships" r:id="rId2"/>
          </a:graphicData>
        </a:graphic>
      </p:graphicFrame>
      <p:sp>
        <p:nvSpPr>
          <p:cNvPr id="4" name="Up-Down Arrow 3"/>
          <p:cNvSpPr/>
          <p:nvPr/>
        </p:nvSpPr>
        <p:spPr>
          <a:xfrm>
            <a:off x="5779113" y="2448606"/>
            <a:ext cx="315748" cy="805217"/>
          </a:xfrm>
          <a:prstGeom prst="up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5" name="Up-Down Arrow 4"/>
          <p:cNvSpPr/>
          <p:nvPr/>
        </p:nvSpPr>
        <p:spPr>
          <a:xfrm>
            <a:off x="10247619" y="1539865"/>
            <a:ext cx="397635" cy="1817483"/>
          </a:xfrm>
          <a:prstGeom prst="up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Rectangle 6"/>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7"/>
          <p:cNvSpPr>
            <a:spLocks noChangeArrowheads="1"/>
          </p:cNvSpPr>
          <p:nvPr/>
        </p:nvSpPr>
        <p:spPr bwMode="auto">
          <a:xfrm>
            <a:off x="0" y="40195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9" name="TextBox 8"/>
          <p:cNvSpPr txBox="1"/>
          <p:nvPr/>
        </p:nvSpPr>
        <p:spPr>
          <a:xfrm>
            <a:off x="152399" y="97541"/>
            <a:ext cx="11884925"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Agricultural Research Expenditure as Share of Agricultural GDP (%) (</a:t>
            </a:r>
            <a:r>
              <a:rPr lang="en-US" sz="2400" b="1" dirty="0" smtClean="0">
                <a:latin typeface="Times New Roman" panose="02020603050405020304" pitchFamily="18" charset="0"/>
                <a:cs typeface="Times New Roman" panose="02020603050405020304" pitchFamily="18" charset="0"/>
              </a:rPr>
              <a:t>2000−2014</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52399" y="6591869"/>
            <a:ext cx="12039601" cy="461665"/>
          </a:xfrm>
          <a:prstGeom prst="rect">
            <a:avLst/>
          </a:prstGeom>
          <a:noFill/>
        </p:spPr>
        <p:txBody>
          <a:bodyPr wrap="square" rtlCol="0">
            <a:spAutoFit/>
          </a:bodyPr>
          <a:lstStyle/>
          <a:p>
            <a:r>
              <a:rPr lang="en-US" sz="1200" i="1" dirty="0">
                <a:latin typeface="Times New Roman" panose="02020603050405020304" pitchFamily="18" charset="0"/>
                <a:cs typeface="Times New Roman" panose="02020603050405020304" pitchFamily="18" charset="0"/>
              </a:rPr>
              <a:t>Source</a:t>
            </a:r>
            <a:r>
              <a:rPr lang="en-US" sz="1200" dirty="0">
                <a:latin typeface="Times New Roman" panose="02020603050405020304" pitchFamily="18" charset="0"/>
                <a:cs typeface="Times New Roman" panose="02020603050405020304" pitchFamily="18" charset="0"/>
              </a:rPr>
              <a:t>: Based on data from </a:t>
            </a:r>
            <a:r>
              <a:rPr lang="en-US" sz="1200" u="sng" dirty="0">
                <a:latin typeface="Times New Roman" panose="02020603050405020304" pitchFamily="18" charset="0"/>
                <a:cs typeface="Times New Roman" panose="02020603050405020304" pitchFamily="18" charset="0"/>
                <a:hlinkClick r:id="rId3"/>
              </a:rPr>
              <a:t>https://www.asti.cgiar.org/</a:t>
            </a:r>
            <a:r>
              <a:rPr lang="en-US" sz="1200" u="sng"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 </a:t>
            </a:r>
            <a:r>
              <a:rPr lang="en-US" sz="1200" i="1" dirty="0" smtClean="0">
                <a:latin typeface="Times New Roman" panose="02020603050405020304" pitchFamily="18" charset="0"/>
                <a:cs typeface="Times New Roman" panose="02020603050405020304" pitchFamily="18" charset="0"/>
              </a:rPr>
              <a:t>Note</a:t>
            </a:r>
            <a:r>
              <a:rPr lang="en-US" sz="1200" i="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China’s data available until 2013.</a:t>
            </a:r>
          </a:p>
          <a:p>
            <a:endParaRPr lang="en-US" sz="1200" dirty="0">
              <a:latin typeface="Times New Roman" panose="02020603050405020304" pitchFamily="18" charset="0"/>
              <a:cs typeface="Times New Roman" panose="02020603050405020304" pitchFamily="18" charset="0"/>
            </a:endParaRPr>
          </a:p>
        </p:txBody>
      </p:sp>
      <p:sp>
        <p:nvSpPr>
          <p:cNvPr id="12" name="Up-Down Arrow 11"/>
          <p:cNvSpPr/>
          <p:nvPr/>
        </p:nvSpPr>
        <p:spPr>
          <a:xfrm>
            <a:off x="1665027" y="2947631"/>
            <a:ext cx="109182" cy="31389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2180491" y="764931"/>
            <a:ext cx="4431323" cy="1397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+Expenditures to Promote Innovation—Increased Market Access, </a:t>
            </a:r>
          </a:p>
          <a:p>
            <a:pPr algn="ctr"/>
            <a:r>
              <a:rPr lang="en-US" dirty="0" smtClean="0"/>
              <a:t>More Advanced Farmers Organizations,</a:t>
            </a:r>
          </a:p>
          <a:p>
            <a:pPr algn="ctr"/>
            <a:r>
              <a:rPr lang="en-US" dirty="0" smtClean="0"/>
              <a:t> State and Private enterprises</a:t>
            </a:r>
            <a:endParaRPr lang="en-US" dirty="0"/>
          </a:p>
        </p:txBody>
      </p:sp>
    </p:spTree>
    <p:extLst>
      <p:ext uri="{BB962C8B-B14F-4D97-AF65-F5344CB8AC3E}">
        <p14:creationId xmlns:p14="http://schemas.microsoft.com/office/powerpoint/2010/main" val="39786683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077" y="1013702"/>
            <a:ext cx="10515600" cy="2852737"/>
          </a:xfrm>
        </p:spPr>
        <p:txBody>
          <a:bodyPr/>
          <a:lstStyle/>
          <a:p>
            <a:r>
              <a:rPr lang="en-US" b="1" dirty="0" smtClean="0">
                <a:latin typeface="Times New Roman" panose="02020603050405020304" pitchFamily="18" charset="0"/>
                <a:cs typeface="Times New Roman" panose="02020603050405020304" pitchFamily="18" charset="0"/>
              </a:rPr>
              <a:t>Climate and Indian Agriculture</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0796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645963882"/>
              </p:ext>
            </p:extLst>
          </p:nvPr>
        </p:nvGraphicFramePr>
        <p:xfrm>
          <a:off x="245660" y="109182"/>
          <a:ext cx="11832040" cy="64440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extLst>
              <p:ext uri="{D42A27DB-BD31-4B8C-83A1-F6EECF244321}">
                <p14:modId xmlns:p14="http://schemas.microsoft.com/office/powerpoint/2010/main" val="255553859"/>
              </p:ext>
            </p:extLst>
          </p:nvPr>
        </p:nvGraphicFramePr>
        <p:xfrm>
          <a:off x="3893824" y="1064590"/>
          <a:ext cx="7574507" cy="390452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45660" y="6581001"/>
            <a:ext cx="11696131" cy="276999"/>
          </a:xfrm>
          <a:prstGeom prst="rect">
            <a:avLst/>
          </a:prstGeom>
          <a:noFill/>
        </p:spPr>
        <p:txBody>
          <a:bodyPr wrap="square" rtlCol="0">
            <a:spAutoFit/>
          </a:bodyPr>
          <a:lstStyle/>
          <a:p>
            <a:r>
              <a:rPr lang="en-US" sz="1200" i="1" dirty="0">
                <a:latin typeface="Times New Roman" panose="02020603050405020304" pitchFamily="18" charset="0"/>
                <a:cs typeface="Times New Roman" panose="02020603050405020304" pitchFamily="18" charset="0"/>
              </a:rPr>
              <a:t>Source</a:t>
            </a:r>
            <a:r>
              <a:rPr lang="en-US" sz="1200" dirty="0">
                <a:latin typeface="Times New Roman" panose="02020603050405020304" pitchFamily="18" charset="0"/>
                <a:cs typeface="Times New Roman" panose="02020603050405020304" pitchFamily="18" charset="0"/>
              </a:rPr>
              <a:t>: CAIT Climate Data Explorer. 2015. Washington, DC: World Resources Institute.</a:t>
            </a:r>
          </a:p>
        </p:txBody>
      </p:sp>
    </p:spTree>
    <p:extLst>
      <p:ext uri="{BB962C8B-B14F-4D97-AF65-F5344CB8AC3E}">
        <p14:creationId xmlns:p14="http://schemas.microsoft.com/office/powerpoint/2010/main" val="21245891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677833314"/>
              </p:ext>
            </p:extLst>
          </p:nvPr>
        </p:nvGraphicFramePr>
        <p:xfrm>
          <a:off x="233339" y="898667"/>
          <a:ext cx="5866262" cy="56262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ext uri="{D42A27DB-BD31-4B8C-83A1-F6EECF244321}">
                <p14:modId xmlns:p14="http://schemas.microsoft.com/office/powerpoint/2010/main" val="3853174031"/>
              </p:ext>
            </p:extLst>
          </p:nvPr>
        </p:nvGraphicFramePr>
        <p:xfrm>
          <a:off x="6282139" y="873266"/>
          <a:ext cx="5661547" cy="5626291"/>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220639" y="0"/>
            <a:ext cx="11748447" cy="830997"/>
          </a:xfrm>
          <a:prstGeom prst="rect">
            <a:avLst/>
          </a:prstGeom>
          <a:no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India: Livestock, Rice and Nutrients Dominate  GHG Emissions</a:t>
            </a:r>
          </a:p>
          <a:p>
            <a:pPr algn="ctr"/>
            <a:r>
              <a:rPr lang="en-US" sz="2400" b="1" dirty="0" smtClean="0">
                <a:latin typeface="Times New Roman" panose="02020603050405020304" pitchFamily="18" charset="0"/>
                <a:cs typeface="Times New Roman" panose="02020603050405020304" pitchFamily="18" charset="0"/>
              </a:rPr>
              <a:t> Agricultural Subsector (1990 and 2014) </a:t>
            </a:r>
            <a:endParaRPr lang="en-US" sz="24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90121" y="6581001"/>
            <a:ext cx="11818961" cy="276999"/>
          </a:xfrm>
          <a:prstGeom prst="rect">
            <a:avLst/>
          </a:prstGeom>
          <a:noFill/>
        </p:spPr>
        <p:txBody>
          <a:bodyPr wrap="square" rtlCol="0">
            <a:spAutoFit/>
          </a:bodyPr>
          <a:lstStyle/>
          <a:p>
            <a:r>
              <a:rPr lang="en-US" sz="1200" i="1" dirty="0" smtClean="0">
                <a:latin typeface="Times New Roman" panose="02020603050405020304" pitchFamily="18" charset="0"/>
                <a:cs typeface="Times New Roman" panose="02020603050405020304" pitchFamily="18" charset="0"/>
              </a:rPr>
              <a:t>Source</a:t>
            </a:r>
            <a:r>
              <a:rPr lang="en-US" sz="1200" dirty="0" smtClean="0">
                <a:latin typeface="Times New Roman" panose="02020603050405020304" pitchFamily="18" charset="0"/>
                <a:cs typeface="Times New Roman" panose="02020603050405020304" pitchFamily="18" charset="0"/>
              </a:rPr>
              <a:t>: Based on FAOSTAT Data</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21562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182" y="0"/>
            <a:ext cx="11900848" cy="1107996"/>
          </a:xfrm>
          <a:prstGeom prst="rect">
            <a:avLst/>
          </a:prstGeom>
          <a:noFill/>
        </p:spPr>
        <p:txBody>
          <a:bodyPr wrap="square" rtlCol="0">
            <a:spAutoFit/>
          </a:bodyPr>
          <a:lstStyle/>
          <a:p>
            <a:pPr algn="ctr"/>
            <a:r>
              <a:rPr lang="en-US" sz="2400" b="1" dirty="0" smtClean="0">
                <a:latin typeface="Times New Roman" panose="02020603050405020304" pitchFamily="18" charset="0"/>
                <a:cs typeface="Times New Roman" panose="02020603050405020304" pitchFamily="18" charset="0"/>
              </a:rPr>
              <a:t>China: </a:t>
            </a:r>
            <a:r>
              <a:rPr lang="en-US" sz="2400" b="1" dirty="0">
                <a:latin typeface="Times New Roman" panose="02020603050405020304" pitchFamily="18" charset="0"/>
                <a:cs typeface="Times New Roman" panose="02020603050405020304" pitchFamily="18" charset="0"/>
              </a:rPr>
              <a:t>Livestock, </a:t>
            </a:r>
            <a:r>
              <a:rPr lang="en-US" sz="2400" b="1" dirty="0" smtClean="0">
                <a:latin typeface="Times New Roman" panose="02020603050405020304" pitchFamily="18" charset="0"/>
                <a:cs typeface="Times New Roman" panose="02020603050405020304" pitchFamily="18" charset="0"/>
              </a:rPr>
              <a:t>Rice and Nutrients Dominate  </a:t>
            </a:r>
            <a:r>
              <a:rPr lang="en-US" sz="2400" b="1" dirty="0">
                <a:latin typeface="Times New Roman" panose="02020603050405020304" pitchFamily="18" charset="0"/>
                <a:cs typeface="Times New Roman" panose="02020603050405020304" pitchFamily="18" charset="0"/>
              </a:rPr>
              <a:t>GHG Emissions</a:t>
            </a:r>
          </a:p>
          <a:p>
            <a:pPr algn="ctr"/>
            <a:r>
              <a:rPr lang="en-US" sz="2400" b="1" dirty="0">
                <a:latin typeface="Times New Roman" panose="02020603050405020304" pitchFamily="18" charset="0"/>
                <a:cs typeface="Times New Roman" panose="02020603050405020304" pitchFamily="18" charset="0"/>
              </a:rPr>
              <a:t> Agricultural </a:t>
            </a:r>
            <a:r>
              <a:rPr lang="en-US" sz="2400" b="1" dirty="0" smtClean="0">
                <a:latin typeface="Times New Roman" panose="02020603050405020304" pitchFamily="18" charset="0"/>
                <a:cs typeface="Times New Roman" panose="02020603050405020304" pitchFamily="18" charset="0"/>
              </a:rPr>
              <a:t>Subsector </a:t>
            </a:r>
            <a:r>
              <a:rPr lang="en-US" sz="2400" b="1" dirty="0">
                <a:latin typeface="Times New Roman" panose="02020603050405020304" pitchFamily="18" charset="0"/>
                <a:cs typeface="Times New Roman" panose="02020603050405020304" pitchFamily="18" charset="0"/>
              </a:rPr>
              <a:t>(1990 and 2014) </a:t>
            </a:r>
          </a:p>
          <a:p>
            <a:endParaRPr lang="en-US" dirty="0"/>
          </a:p>
        </p:txBody>
      </p:sp>
      <p:graphicFrame>
        <p:nvGraphicFramePr>
          <p:cNvPr id="3" name="Chart 2"/>
          <p:cNvGraphicFramePr>
            <a:graphicFrameLocks/>
          </p:cNvGraphicFramePr>
          <p:nvPr>
            <p:extLst>
              <p:ext uri="{D42A27DB-BD31-4B8C-83A1-F6EECF244321}">
                <p14:modId xmlns:p14="http://schemas.microsoft.com/office/powerpoint/2010/main" val="3187706958"/>
              </p:ext>
            </p:extLst>
          </p:nvPr>
        </p:nvGraphicFramePr>
        <p:xfrm>
          <a:off x="245660" y="874803"/>
          <a:ext cx="5606955" cy="55593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extLst>
              <p:ext uri="{D42A27DB-BD31-4B8C-83A1-F6EECF244321}">
                <p14:modId xmlns:p14="http://schemas.microsoft.com/office/powerpoint/2010/main" val="2793875620"/>
              </p:ext>
            </p:extLst>
          </p:nvPr>
        </p:nvGraphicFramePr>
        <p:xfrm>
          <a:off x="6072306" y="925601"/>
          <a:ext cx="5950424" cy="555935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77421" y="6496334"/>
            <a:ext cx="11818961" cy="276999"/>
          </a:xfrm>
          <a:prstGeom prst="rect">
            <a:avLst/>
          </a:prstGeom>
          <a:noFill/>
        </p:spPr>
        <p:txBody>
          <a:bodyPr wrap="square" rtlCol="0">
            <a:spAutoFit/>
          </a:bodyPr>
          <a:lstStyle/>
          <a:p>
            <a:r>
              <a:rPr lang="en-US" sz="1200" i="1" dirty="0" smtClean="0">
                <a:latin typeface="Times New Roman" panose="02020603050405020304" pitchFamily="18" charset="0"/>
                <a:cs typeface="Times New Roman" panose="02020603050405020304" pitchFamily="18" charset="0"/>
              </a:rPr>
              <a:t>Source</a:t>
            </a:r>
            <a:r>
              <a:rPr lang="en-US" sz="1200" dirty="0" smtClean="0">
                <a:latin typeface="Times New Roman" panose="02020603050405020304" pitchFamily="18" charset="0"/>
                <a:cs typeface="Times New Roman" panose="02020603050405020304" pitchFamily="18" charset="0"/>
              </a:rPr>
              <a:t>: Based on FAOSTAT Data</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27818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p:cNvPicPr>
          <p:nvPr/>
        </p:nvPicPr>
        <p:blipFill rotWithShape="1">
          <a:blip r:embed="rId3" cstate="print">
            <a:extLst>
              <a:ext uri="{28A0092B-C50C-407E-A947-70E740481C1C}">
                <a14:useLocalDpi xmlns:a14="http://schemas.microsoft.com/office/drawing/2010/main" val="0"/>
              </a:ext>
            </a:extLst>
          </a:blip>
          <a:srcRect l="14038" t="16667" r="18755" b="10694"/>
          <a:stretch/>
        </p:blipFill>
        <p:spPr>
          <a:xfrm>
            <a:off x="5344376" y="741590"/>
            <a:ext cx="6723128" cy="5659211"/>
          </a:xfrm>
          <a:prstGeom prst="rect">
            <a:avLst/>
          </a:prstGeom>
        </p:spPr>
      </p:pic>
      <p:sp>
        <p:nvSpPr>
          <p:cNvPr id="2" name="Title 1"/>
          <p:cNvSpPr>
            <a:spLocks noGrp="1"/>
          </p:cNvSpPr>
          <p:nvPr>
            <p:ph type="title"/>
          </p:nvPr>
        </p:nvSpPr>
        <p:spPr>
          <a:xfrm>
            <a:off x="112587" y="-400720"/>
            <a:ext cx="11607187" cy="967390"/>
          </a:xfrm>
        </p:spPr>
        <p:txBody>
          <a:bodyPr>
            <a:normAutofit/>
          </a:bodyPr>
          <a:lstStyle/>
          <a:p>
            <a:pPr algn="ctr"/>
            <a:r>
              <a:rPr lang="en-IN" sz="3200" b="1" dirty="0">
                <a:solidFill>
                  <a:schemeClr val="tx1">
                    <a:lumMod val="95000"/>
                    <a:lumOff val="5000"/>
                  </a:schemeClr>
                </a:solidFill>
                <a:latin typeface="Times New Roman" panose="02020603050405020304" pitchFamily="18" charset="0"/>
                <a:cs typeface="Times New Roman" panose="02020603050405020304" pitchFamily="18" charset="0"/>
              </a:rPr>
              <a:t>Climate Smart Villages in South Asia</a:t>
            </a:r>
          </a:p>
        </p:txBody>
      </p:sp>
      <p:sp>
        <p:nvSpPr>
          <p:cNvPr id="7" name="TextBox 6"/>
          <p:cNvSpPr txBox="1"/>
          <p:nvPr/>
        </p:nvSpPr>
        <p:spPr>
          <a:xfrm>
            <a:off x="9672035" y="1248859"/>
            <a:ext cx="1309286" cy="300082"/>
          </a:xfrm>
          <a:prstGeom prst="rect">
            <a:avLst/>
          </a:prstGeom>
          <a:solidFill>
            <a:schemeClr val="accent4"/>
          </a:solidFill>
        </p:spPr>
        <p:txBody>
          <a:bodyPr wrap="square" rtlCol="0">
            <a:spAutoFit/>
          </a:bodyPr>
          <a:lstStyle/>
          <a:p>
            <a:pPr algn="ctr"/>
            <a:r>
              <a:rPr lang="en-IN" sz="1350" b="1" dirty="0">
                <a:solidFill>
                  <a:prstClr val="black"/>
                </a:solidFill>
                <a:latin typeface="Times New Roman" panose="02020603050405020304" pitchFamily="18" charset="0"/>
                <a:cs typeface="Times New Roman" panose="02020603050405020304" pitchFamily="18" charset="0"/>
              </a:rPr>
              <a:t>End of 2016</a:t>
            </a:r>
          </a:p>
        </p:txBody>
      </p:sp>
      <p:graphicFrame>
        <p:nvGraphicFramePr>
          <p:cNvPr id="8" name="Chart 7"/>
          <p:cNvGraphicFramePr>
            <a:graphicFrameLocks/>
          </p:cNvGraphicFramePr>
          <p:nvPr>
            <p:extLst/>
          </p:nvPr>
        </p:nvGraphicFramePr>
        <p:xfrm>
          <a:off x="223718" y="741590"/>
          <a:ext cx="5249803" cy="5326307"/>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112587" y="6430453"/>
            <a:ext cx="11954916" cy="984885"/>
          </a:xfrm>
          <a:prstGeom prst="rect">
            <a:avLst/>
          </a:prstGeom>
          <a:noFill/>
        </p:spPr>
        <p:txBody>
          <a:bodyPr wrap="square" rtlCol="0">
            <a:spAutoFit/>
          </a:bodyPr>
          <a:lstStyle/>
          <a:p>
            <a:pPr algn="ctr"/>
            <a:r>
              <a:rPr lang="en-US" sz="1000" dirty="0" smtClean="0">
                <a:latin typeface="Times New Roman" panose="02020603050405020304" pitchFamily="18" charset="0"/>
                <a:cs typeface="Times New Roman" panose="02020603050405020304" pitchFamily="18" charset="0"/>
              </a:rPr>
              <a:t>Source: </a:t>
            </a:r>
            <a:r>
              <a:rPr lang="en-US" sz="1000" dirty="0" smtClean="0">
                <a:latin typeface="Times New Roman" panose="02020603050405020304" pitchFamily="18" charset="0"/>
                <a:cs typeface="Times New Roman" panose="02020603050405020304" pitchFamily="18" charset="0"/>
              </a:rPr>
              <a:t>Pramod</a:t>
            </a:r>
            <a:r>
              <a:rPr lang="en-US" sz="1000" dirty="0" smtClean="0">
                <a:latin typeface="Times New Roman" panose="02020603050405020304" pitchFamily="18" charset="0"/>
                <a:cs typeface="Times New Roman" panose="02020603050405020304" pitchFamily="18" charset="0"/>
              </a:rPr>
              <a:t> Agarwal (2016). Climate-smart agriculture: Addressing weather-risks related agrarian distress, CGIAR Research Program on Climate Change, Agriculture and Food Security, Borlaug Institute for South Asia, CIMMYT, New Delhi-110012, India</a:t>
            </a:r>
            <a:r>
              <a:rPr lang="en-GB" sz="2400" dirty="0" smtClean="0">
                <a:solidFill>
                  <a:schemeClr val="bg1"/>
                </a:solidFill>
              </a:rPr>
              <a:t/>
            </a:r>
            <a:br>
              <a:rPr lang="en-GB" sz="2400" dirty="0" smtClean="0">
                <a:solidFill>
                  <a:schemeClr val="bg1"/>
                </a:solidFill>
              </a:rPr>
            </a:br>
            <a:endParaRPr lang="en-GB" sz="2000" dirty="0" smtClean="0">
              <a:solidFill>
                <a:schemeClr val="bg1"/>
              </a:solidFill>
            </a:endParaRPr>
          </a:p>
          <a:p>
            <a:endParaRPr lang="en-US" dirty="0"/>
          </a:p>
        </p:txBody>
      </p:sp>
    </p:spTree>
    <p:extLst>
      <p:ext uri="{BB962C8B-B14F-4D97-AF65-F5344CB8AC3E}">
        <p14:creationId xmlns:p14="http://schemas.microsoft.com/office/powerpoint/2010/main" val="3252822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03194"/>
            <a:ext cx="12191999" cy="575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001" y="0"/>
            <a:ext cx="1729947" cy="457200"/>
          </a:xfrm>
          <a:prstGeom prst="rect">
            <a:avLst/>
          </a:prstGeom>
        </p:spPr>
      </p:pic>
      <p:sp>
        <p:nvSpPr>
          <p:cNvPr id="2" name="Title 1"/>
          <p:cNvSpPr>
            <a:spLocks noGrp="1"/>
          </p:cNvSpPr>
          <p:nvPr>
            <p:ph type="title"/>
          </p:nvPr>
        </p:nvSpPr>
        <p:spPr>
          <a:xfrm>
            <a:off x="1" y="35515"/>
            <a:ext cx="12192000" cy="1489364"/>
          </a:xfrm>
          <a:solidFill>
            <a:schemeClr val="tx2">
              <a:lumMod val="40000"/>
              <a:lumOff val="60000"/>
            </a:schemeClr>
          </a:solidFill>
        </p:spPr>
        <p:txBody>
          <a:bodyPr>
            <a:normAutofit/>
          </a:bodyPr>
          <a:lstStyle/>
          <a:p>
            <a:pPr algn="ctr"/>
            <a:r>
              <a:rPr lang="en-IN" sz="2400" dirty="0" smtClean="0">
                <a:solidFill>
                  <a:schemeClr val="bg1"/>
                </a:solidFill>
                <a:latin typeface="Times New Roman" panose="02020603050405020304" pitchFamily="18" charset="0"/>
                <a:cs typeface="Times New Roman" panose="02020603050405020304" pitchFamily="18" charset="0"/>
              </a:rPr>
              <a:t>“India inherited the world’s largest canal infrastructure in 1947; </a:t>
            </a:r>
            <a:br>
              <a:rPr lang="en-IN" sz="2400" dirty="0" smtClean="0">
                <a:solidFill>
                  <a:schemeClr val="bg1"/>
                </a:solidFill>
                <a:latin typeface="Times New Roman" panose="02020603050405020304" pitchFamily="18" charset="0"/>
                <a:cs typeface="Times New Roman" panose="02020603050405020304" pitchFamily="18" charset="0"/>
              </a:rPr>
            </a:br>
            <a:r>
              <a:rPr lang="en-IN" sz="2800" dirty="0">
                <a:solidFill>
                  <a:schemeClr val="bg1"/>
                </a:solidFill>
                <a:latin typeface="Times New Roman" panose="02020603050405020304" pitchFamily="18" charset="0"/>
                <a:cs typeface="Times New Roman" panose="02020603050405020304" pitchFamily="18" charset="0"/>
              </a:rPr>
              <a:t>T</a:t>
            </a:r>
            <a:r>
              <a:rPr lang="en-IN" sz="2800" dirty="0" smtClean="0">
                <a:solidFill>
                  <a:schemeClr val="bg1"/>
                </a:solidFill>
                <a:latin typeface="Times New Roman" panose="02020603050405020304" pitchFamily="18" charset="0"/>
                <a:cs typeface="Times New Roman" panose="02020603050405020304" pitchFamily="18" charset="0"/>
              </a:rPr>
              <a:t>oday India is the world’s groundwater champion!”----</a:t>
            </a:r>
            <a:br>
              <a:rPr lang="en-IN" sz="2800" dirty="0" smtClean="0">
                <a:solidFill>
                  <a:schemeClr val="bg1"/>
                </a:solidFill>
                <a:latin typeface="Times New Roman" panose="02020603050405020304" pitchFamily="18" charset="0"/>
                <a:cs typeface="Times New Roman" panose="02020603050405020304" pitchFamily="18" charset="0"/>
              </a:rPr>
            </a:br>
            <a:r>
              <a:rPr lang="en-IN" sz="2800" dirty="0" smtClean="0">
                <a:solidFill>
                  <a:schemeClr val="bg1"/>
                </a:solidFill>
                <a:latin typeface="Times New Roman" panose="02020603050405020304" pitchFamily="18" charset="0"/>
                <a:cs typeface="Times New Roman" panose="02020603050405020304" pitchFamily="18" charset="0"/>
              </a:rPr>
              <a:t>Tushaar</a:t>
            </a:r>
            <a:r>
              <a:rPr lang="en-IN" sz="2800" dirty="0" smtClean="0">
                <a:solidFill>
                  <a:schemeClr val="bg1"/>
                </a:solidFill>
                <a:latin typeface="Times New Roman" panose="02020603050405020304" pitchFamily="18" charset="0"/>
                <a:cs typeface="Times New Roman" panose="02020603050405020304" pitchFamily="18" charset="0"/>
              </a:rPr>
              <a:t> Shah, Senior Advisor, IWMI</a:t>
            </a:r>
            <a:endParaRPr lang="en-IN"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30223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840" y="5373216"/>
            <a:ext cx="12192000" cy="1484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0"/>
            <a:ext cx="12192000" cy="1484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12201" b="16401"/>
          <a:stretch/>
        </p:blipFill>
        <p:spPr>
          <a:xfrm>
            <a:off x="533528" y="589487"/>
            <a:ext cx="8204073" cy="64887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1" name="Group 10"/>
          <p:cNvGrpSpPr/>
          <p:nvPr/>
        </p:nvGrpSpPr>
        <p:grpSpPr>
          <a:xfrm>
            <a:off x="6298689" y="4869161"/>
            <a:ext cx="5920151" cy="1988839"/>
            <a:chOff x="107504" y="980728"/>
            <a:chExt cx="4836445" cy="2232248"/>
          </a:xfrm>
        </p:grpSpPr>
        <p:pic>
          <p:nvPicPr>
            <p:cNvPr id="12" name="Picture 11"/>
            <p:cNvPicPr>
              <a:picLocks noChangeAspect="1"/>
            </p:cNvPicPr>
            <p:nvPr/>
          </p:nvPicPr>
          <p:blipFill rotWithShape="1">
            <a:blip r:embed="rId3"/>
            <a:srcRect r="60910"/>
            <a:stretch/>
          </p:blipFill>
          <p:spPr>
            <a:xfrm>
              <a:off x="107504" y="980728"/>
              <a:ext cx="3600400" cy="2232248"/>
            </a:xfrm>
            <a:prstGeom prst="rect">
              <a:avLst/>
            </a:prstGeom>
          </p:spPr>
        </p:pic>
        <p:pic>
          <p:nvPicPr>
            <p:cNvPr id="13" name="Picture 12"/>
            <p:cNvPicPr>
              <a:picLocks noChangeAspect="1"/>
            </p:cNvPicPr>
            <p:nvPr/>
          </p:nvPicPr>
          <p:blipFill rotWithShape="1">
            <a:blip r:embed="rId3"/>
            <a:srcRect l="94112"/>
            <a:stretch/>
          </p:blipFill>
          <p:spPr>
            <a:xfrm>
              <a:off x="4401596" y="980728"/>
              <a:ext cx="542353" cy="2232248"/>
            </a:xfrm>
            <a:prstGeom prst="rect">
              <a:avLst/>
            </a:prstGeom>
          </p:spPr>
        </p:pic>
        <p:pic>
          <p:nvPicPr>
            <p:cNvPr id="14" name="Picture 13"/>
            <p:cNvPicPr>
              <a:picLocks noChangeAspect="1"/>
            </p:cNvPicPr>
            <p:nvPr/>
          </p:nvPicPr>
          <p:blipFill rotWithShape="1">
            <a:blip r:embed="rId3"/>
            <a:srcRect l="63326" r="28856"/>
            <a:stretch/>
          </p:blipFill>
          <p:spPr>
            <a:xfrm>
              <a:off x="3707904" y="980728"/>
              <a:ext cx="720080" cy="2232248"/>
            </a:xfrm>
            <a:prstGeom prst="rect">
              <a:avLst/>
            </a:prstGeom>
          </p:spPr>
        </p:pic>
      </p:grpSp>
      <p:sp>
        <p:nvSpPr>
          <p:cNvPr id="15" name="Rectangle 14"/>
          <p:cNvSpPr/>
          <p:nvPr/>
        </p:nvSpPr>
        <p:spPr>
          <a:xfrm>
            <a:off x="7046761" y="1002345"/>
            <a:ext cx="3360373" cy="1152128"/>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2006-07</a:t>
            </a:r>
            <a:endParaRPr lang="en-US" sz="1200" dirty="0">
              <a:solidFill>
                <a:schemeClr val="tx1"/>
              </a:solidFill>
            </a:endParaRPr>
          </a:p>
        </p:txBody>
      </p:sp>
      <p:sp>
        <p:nvSpPr>
          <p:cNvPr id="4" name="Title 3"/>
          <p:cNvSpPr>
            <a:spLocks noGrp="1"/>
          </p:cNvSpPr>
          <p:nvPr>
            <p:ph type="title"/>
          </p:nvPr>
        </p:nvSpPr>
        <p:spPr>
          <a:xfrm>
            <a:off x="0" y="0"/>
            <a:ext cx="12218840" cy="589487"/>
          </a:xfrm>
          <a:solidFill>
            <a:schemeClr val="accent2"/>
          </a:solidFill>
        </p:spPr>
        <p:txBody>
          <a:bodyPr>
            <a:normAutofit/>
          </a:bodyPr>
          <a:lstStyle/>
          <a:p>
            <a:pPr algn="ctr"/>
            <a:r>
              <a:rPr lang="en-IN" sz="2400" dirty="0" smtClean="0">
                <a:solidFill>
                  <a:schemeClr val="bg1"/>
                </a:solidFill>
                <a:latin typeface="Times New Roman" panose="02020603050405020304" pitchFamily="18" charset="0"/>
                <a:cs typeface="Times New Roman" panose="02020603050405020304" pitchFamily="18" charset="0"/>
              </a:rPr>
              <a:t>Taming India’s Groundwater Anarchy—</a:t>
            </a:r>
            <a:r>
              <a:rPr lang="en-IN" sz="2400" dirty="0" smtClean="0">
                <a:solidFill>
                  <a:schemeClr val="bg1"/>
                </a:solidFill>
                <a:latin typeface="Times New Roman" panose="02020603050405020304" pitchFamily="18" charset="0"/>
                <a:cs typeface="Times New Roman" panose="02020603050405020304" pitchFamily="18" charset="0"/>
              </a:rPr>
              <a:t>Tushaar</a:t>
            </a:r>
            <a:r>
              <a:rPr lang="en-IN" sz="2400" dirty="0" smtClean="0">
                <a:solidFill>
                  <a:schemeClr val="bg1"/>
                </a:solidFill>
                <a:latin typeface="Times New Roman" panose="02020603050405020304" pitchFamily="18" charset="0"/>
                <a:cs typeface="Times New Roman" panose="02020603050405020304" pitchFamily="18" charset="0"/>
              </a:rPr>
              <a:t> Shah</a:t>
            </a:r>
            <a:endParaRPr lang="en-IN" sz="2400" dirty="0">
              <a:solidFill>
                <a:schemeClr val="bg1"/>
              </a:solidFill>
              <a:latin typeface="Times New Roman" panose="02020603050405020304" pitchFamily="18" charset="0"/>
              <a:cs typeface="Times New Roman" panose="02020603050405020304" pitchFamily="18" charset="0"/>
            </a:endParaRPr>
          </a:p>
        </p:txBody>
      </p:sp>
      <p:sp>
        <p:nvSpPr>
          <p:cNvPr id="2" name="Rounded Rectangle 1"/>
          <p:cNvSpPr/>
          <p:nvPr/>
        </p:nvSpPr>
        <p:spPr>
          <a:xfrm>
            <a:off x="9038492" y="2092569"/>
            <a:ext cx="2690446" cy="1503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latin typeface="Times New Roman" panose="02020603050405020304" pitchFamily="18" charset="0"/>
                <a:cs typeface="Times New Roman" panose="02020603050405020304" pitchFamily="18" charset="0"/>
              </a:rPr>
              <a:t>Each dot </a:t>
            </a:r>
            <a:r>
              <a:rPr lang="en-IN" dirty="0" smtClean="0">
                <a:solidFill>
                  <a:schemeClr val="bg1"/>
                </a:solidFill>
                <a:latin typeface="Times New Roman" panose="02020603050405020304" pitchFamily="18" charset="0"/>
                <a:cs typeface="Times New Roman" panose="02020603050405020304" pitchFamily="18" charset="0"/>
              </a:rPr>
              <a:t>equals </a:t>
            </a:r>
            <a:r>
              <a:rPr lang="en-IN" dirty="0">
                <a:solidFill>
                  <a:schemeClr val="bg1"/>
                </a:solidFill>
                <a:latin typeface="Times New Roman" panose="02020603050405020304" pitchFamily="18" charset="0"/>
                <a:cs typeface="Times New Roman" panose="02020603050405020304" pitchFamily="18" charset="0"/>
              </a:rPr>
              <a:t>5000 </a:t>
            </a:r>
            <a:r>
              <a:rPr lang="en-IN" dirty="0" smtClean="0">
                <a:solidFill>
                  <a:schemeClr val="bg1"/>
                </a:solidFill>
                <a:latin typeface="Times New Roman" panose="02020603050405020304" pitchFamily="18" charset="0"/>
                <a:cs typeface="Times New Roman" panose="02020603050405020304" pitchFamily="18" charset="0"/>
              </a:rPr>
              <a:t>irrigation </a:t>
            </a:r>
            <a:r>
              <a:rPr lang="en-IN" dirty="0">
                <a:solidFill>
                  <a:schemeClr val="bg1"/>
                </a:solidFill>
                <a:latin typeface="Times New Roman" panose="02020603050405020304" pitchFamily="18" charset="0"/>
                <a:cs typeface="Times New Roman" panose="02020603050405020304" pitchFamily="18" charset="0"/>
              </a:rPr>
              <a:t>wells. </a:t>
            </a:r>
            <a:br>
              <a:rPr lang="en-IN" dirty="0">
                <a:solidFill>
                  <a:schemeClr val="bg1"/>
                </a:solidFill>
                <a:latin typeface="Times New Roman" panose="02020603050405020304" pitchFamily="18" charset="0"/>
                <a:cs typeface="Times New Roman" panose="02020603050405020304" pitchFamily="18" charset="0"/>
              </a:rPr>
            </a:br>
            <a:r>
              <a:rPr lang="en-IN" dirty="0">
                <a:solidFill>
                  <a:schemeClr val="bg1"/>
                </a:solidFill>
                <a:latin typeface="Times New Roman" panose="02020603050405020304" pitchFamily="18" charset="0"/>
                <a:cs typeface="Times New Roman" panose="02020603050405020304" pitchFamily="18" charset="0"/>
              </a:rPr>
              <a:t>Irrigation </a:t>
            </a:r>
            <a:r>
              <a:rPr lang="en-IN" dirty="0" smtClean="0">
                <a:solidFill>
                  <a:schemeClr val="bg1"/>
                </a:solidFill>
                <a:latin typeface="Times New Roman" panose="02020603050405020304" pitchFamily="18" charset="0"/>
                <a:cs typeface="Times New Roman" panose="02020603050405020304" pitchFamily="18" charset="0"/>
              </a:rPr>
              <a:t> </a:t>
            </a:r>
            <a:r>
              <a:rPr lang="en-IN" dirty="0">
                <a:solidFill>
                  <a:schemeClr val="bg1"/>
                </a:solidFill>
                <a:latin typeface="Times New Roman" panose="02020603050405020304" pitchFamily="18" charset="0"/>
                <a:cs typeface="Times New Roman" panose="02020603050405020304" pitchFamily="18" charset="0"/>
              </a:rPr>
              <a:t>low, where groundwater is not developed or managed</a:t>
            </a:r>
            <a:endParaRPr lang="en-US" dirty="0"/>
          </a:p>
        </p:txBody>
      </p:sp>
    </p:spTree>
    <p:extLst>
      <p:ext uri="{BB962C8B-B14F-4D97-AF65-F5344CB8AC3E}">
        <p14:creationId xmlns:p14="http://schemas.microsoft.com/office/powerpoint/2010/main" val="359292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825" y="5373216"/>
            <a:ext cx="12241161" cy="1484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12192000" cy="1484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3851" y="-27384"/>
            <a:ext cx="8784299" cy="6858000"/>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68825" y="-27384"/>
            <a:ext cx="4052591" cy="1224136"/>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India’s Energy Divide, 2006-07</a:t>
            </a:r>
            <a:endParaRPr lang="en-US" sz="1000" dirty="0">
              <a:solidFill>
                <a:schemeClr val="tx1"/>
              </a:solidFill>
            </a:endParaRPr>
          </a:p>
        </p:txBody>
      </p:sp>
      <p:sp>
        <p:nvSpPr>
          <p:cNvPr id="9" name="Oval 8"/>
          <p:cNvSpPr/>
          <p:nvPr/>
        </p:nvSpPr>
        <p:spPr>
          <a:xfrm>
            <a:off x="6864085" y="476672"/>
            <a:ext cx="4042123" cy="15841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Eastern India has abundant groundwater but no energy to pump it</a:t>
            </a:r>
            <a:endParaRPr lang="en-IN" dirty="0"/>
          </a:p>
        </p:txBody>
      </p:sp>
      <p:sp>
        <p:nvSpPr>
          <p:cNvPr id="10" name="Oval 9"/>
          <p:cNvSpPr/>
          <p:nvPr/>
        </p:nvSpPr>
        <p:spPr>
          <a:xfrm>
            <a:off x="-624747" y="4005064"/>
            <a:ext cx="3733160" cy="158417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In western India, perverse power subsidies have ruined aquifers .</a:t>
            </a:r>
            <a:endParaRPr lang="en-IN" dirty="0"/>
          </a:p>
        </p:txBody>
      </p:sp>
      <p:cxnSp>
        <p:nvCxnSpPr>
          <p:cNvPr id="12" name="Straight Arrow Connector 11"/>
          <p:cNvCxnSpPr/>
          <p:nvPr/>
        </p:nvCxnSpPr>
        <p:spPr>
          <a:xfrm>
            <a:off x="4604313" y="1179908"/>
            <a:ext cx="1152128" cy="3600400"/>
          </a:xfrm>
          <a:prstGeom prst="straightConnector1">
            <a:avLst/>
          </a:prstGeom>
          <a:ln w="5715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757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74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74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from Madhya Pradesh on Groundwater Management</a:t>
            </a:r>
            <a:endParaRPr lang="en-US" dirty="0"/>
          </a:p>
        </p:txBody>
      </p:sp>
      <p:sp>
        <p:nvSpPr>
          <p:cNvPr id="3" name="Content Placeholder 2"/>
          <p:cNvSpPr>
            <a:spLocks noGrp="1"/>
          </p:cNvSpPr>
          <p:nvPr>
            <p:ph idx="1"/>
          </p:nvPr>
        </p:nvSpPr>
        <p:spPr/>
        <p:txBody>
          <a:bodyPr>
            <a:normAutofit fontScale="25000" lnSpcReduction="20000"/>
          </a:bodyPr>
          <a:lstStyle/>
          <a:p>
            <a:r>
              <a:rPr lang="en-US" sz="8000" dirty="0" smtClean="0">
                <a:latin typeface="Times New Roman" panose="02020603050405020304" pitchFamily="18" charset="0"/>
                <a:cs typeface="Times New Roman" panose="02020603050405020304" pitchFamily="18" charset="0"/>
              </a:rPr>
              <a:t>MP utilized millions of ha of unutilized irrigation potential created in major, medium and minor irrigation projects. </a:t>
            </a:r>
          </a:p>
          <a:p>
            <a:r>
              <a:rPr lang="en-US" sz="8000" dirty="0">
                <a:latin typeface="Times New Roman" panose="02020603050405020304" pitchFamily="18" charset="0"/>
                <a:cs typeface="Times New Roman" panose="02020603050405020304" pitchFamily="18" charset="0"/>
              </a:rPr>
              <a:t>P</a:t>
            </a:r>
            <a:r>
              <a:rPr lang="en-US" sz="8000" dirty="0" smtClean="0">
                <a:latin typeface="Times New Roman" panose="02020603050405020304" pitchFamily="18" charset="0"/>
                <a:cs typeface="Times New Roman" panose="02020603050405020304" pitchFamily="18" charset="0"/>
              </a:rPr>
              <a:t>rovided </a:t>
            </a:r>
            <a:r>
              <a:rPr lang="en-US" sz="8000" dirty="0" smtClean="0">
                <a:latin typeface="Times New Roman" panose="02020603050405020304" pitchFamily="18" charset="0"/>
                <a:cs typeface="Times New Roman" panose="02020603050405020304" pitchFamily="18" charset="0"/>
              </a:rPr>
              <a:t>reliable power ration to farmers during peak irrigation season. multiplied the state's irrigated area quickly, at small incremental cost, delivering double-digit agricultural growth.</a:t>
            </a:r>
          </a:p>
          <a:p>
            <a:r>
              <a:rPr lang="en-US" sz="8000" dirty="0" smtClean="0">
                <a:latin typeface="Times New Roman" panose="02020603050405020304" pitchFamily="18" charset="0"/>
                <a:cs typeface="Times New Roman" panose="02020603050405020304" pitchFamily="18" charset="0"/>
              </a:rPr>
              <a:t>Had MP used the  ﬁve successive years of normal monsoon during 2009-2013 to maximize groundwater recharge, and had eﬀective mechanisms been put in place for judicious use of this recharge, Madhya Pradesh could well have sailed through even two successive drought years. </a:t>
            </a:r>
          </a:p>
          <a:p>
            <a:r>
              <a:rPr lang="en-US" sz="8000" dirty="0" smtClean="0">
                <a:solidFill>
                  <a:srgbClr val="FF0000"/>
                </a:solidFill>
                <a:latin typeface="Times New Roman" panose="02020603050405020304" pitchFamily="18" charset="0"/>
                <a:cs typeface="Times New Roman" panose="02020603050405020304" pitchFamily="18" charset="0"/>
              </a:rPr>
              <a:t>Eﬀective demand management of water must be the next priority of irrigation reforms.</a:t>
            </a:r>
          </a:p>
          <a:p>
            <a:endParaRPr lang="en-US" sz="8000" dirty="0" smtClean="0">
              <a:latin typeface="Times New Roman" panose="02020603050405020304" pitchFamily="18" charset="0"/>
              <a:cs typeface="Times New Roman" panose="02020603050405020304" pitchFamily="18" charset="0"/>
            </a:endParaRPr>
          </a:p>
          <a:p>
            <a:r>
              <a:rPr lang="en-US" sz="8000" dirty="0" smtClean="0">
                <a:latin typeface="Times New Roman" panose="02020603050405020304" pitchFamily="18" charset="0"/>
                <a:cs typeface="Times New Roman" panose="02020603050405020304" pitchFamily="18" charset="0"/>
              </a:rPr>
              <a:t>Source: </a:t>
            </a:r>
            <a:r>
              <a:rPr lang="en-US" sz="800" dirty="0"/>
              <a:t> </a:t>
            </a:r>
            <a:r>
              <a:rPr lang="en-US" sz="7200" dirty="0" smtClean="0">
                <a:latin typeface="Times New Roman" panose="02020603050405020304" pitchFamily="18" charset="0"/>
                <a:cs typeface="Times New Roman" panose="02020603050405020304" pitchFamily="18" charset="0"/>
              </a:rPr>
              <a:t>Tushaar</a:t>
            </a:r>
            <a:r>
              <a:rPr lang="en-US" sz="7200" dirty="0" smtClean="0">
                <a:latin typeface="Times New Roman" panose="02020603050405020304" pitchFamily="18" charset="0"/>
                <a:cs typeface="Times New Roman" panose="02020603050405020304" pitchFamily="18" charset="0"/>
              </a:rPr>
              <a:t> Shah et al</a:t>
            </a:r>
            <a:r>
              <a:rPr lang="en-US" sz="5600" dirty="0" smtClean="0"/>
              <a:t>, </a:t>
            </a:r>
            <a:r>
              <a:rPr lang="en-US" sz="800" dirty="0" smtClean="0"/>
              <a:t> </a:t>
            </a:r>
            <a:r>
              <a:rPr lang="en-US" sz="8000" dirty="0" err="1" smtClean="0">
                <a:latin typeface="Times New Roman" panose="02020603050405020304" pitchFamily="18" charset="0"/>
                <a:cs typeface="Times New Roman" panose="02020603050405020304" pitchFamily="18" charset="0"/>
              </a:rPr>
              <a:t>Har</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Khet</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Ko</a:t>
            </a:r>
            <a:r>
              <a:rPr lang="en-US" sz="8000" dirty="0" smtClean="0">
                <a:latin typeface="Times New Roman" panose="02020603050405020304" pitchFamily="18" charset="0"/>
                <a:cs typeface="Times New Roman" panose="02020603050405020304" pitchFamily="18" charset="0"/>
              </a:rPr>
              <a:t> </a:t>
            </a:r>
            <a:r>
              <a:rPr lang="en-US" sz="8000" dirty="0" err="1" smtClean="0">
                <a:latin typeface="Times New Roman" panose="02020603050405020304" pitchFamily="18" charset="0"/>
                <a:cs typeface="Times New Roman" panose="02020603050405020304" pitchFamily="18" charset="0"/>
              </a:rPr>
              <a:t>Pani</a:t>
            </a:r>
            <a:r>
              <a:rPr lang="en-US" sz="8000" dirty="0" smtClean="0">
                <a:latin typeface="Times New Roman" panose="02020603050405020304" pitchFamily="18" charset="0"/>
                <a:cs typeface="Times New Roman" panose="02020603050405020304" pitchFamily="18" charset="0"/>
              </a:rPr>
              <a:t>? (Water to Every Farm?) Emulate Madhya Pradesh's Irrigation Reform, IWMI-Tata Policy Paper</a:t>
            </a:r>
          </a:p>
          <a:p>
            <a:pPr marL="0" indent="0">
              <a:buNone/>
            </a:pPr>
            <a:r>
              <a:rPr lang="en-US" sz="8000" dirty="0" smtClean="0">
                <a:latin typeface="Times New Roman" panose="02020603050405020304" pitchFamily="18" charset="0"/>
                <a:cs typeface="Times New Roman" panose="02020603050405020304" pitchFamily="18" charset="0"/>
              </a:rPr>
              <a:t> </a:t>
            </a:r>
          </a:p>
          <a:p>
            <a:r>
              <a:rPr lang="en-US" dirty="0" smtClean="0"/>
              <a:t> </a:t>
            </a:r>
          </a:p>
          <a:p>
            <a:r>
              <a:rPr lang="en-US" dirty="0" smtClean="0"/>
              <a:t> </a:t>
            </a:r>
          </a:p>
          <a:p>
            <a:r>
              <a:rPr lang="en-US" dirty="0" smtClean="0"/>
              <a:t> </a:t>
            </a:r>
          </a:p>
          <a:p>
            <a:r>
              <a:rPr lang="en-US" dirty="0" smtClean="0"/>
              <a:t> </a:t>
            </a:r>
          </a:p>
          <a:p>
            <a:r>
              <a:rPr lang="en-US" dirty="0" smtClean="0"/>
              <a:t> </a:t>
            </a:r>
          </a:p>
          <a:p>
            <a:r>
              <a:rPr lang="en-US" dirty="0" smtClean="0"/>
              <a:t> </a:t>
            </a:r>
          </a:p>
          <a:p>
            <a:r>
              <a:rPr lang="en-US" dirty="0" smtClean="0"/>
              <a:t> </a:t>
            </a:r>
          </a:p>
          <a:p>
            <a:r>
              <a:rPr lang="en-US" dirty="0" smtClean="0"/>
              <a:t> </a:t>
            </a:r>
          </a:p>
          <a:p>
            <a:r>
              <a:rPr lang="en-US" dirty="0" smtClean="0"/>
              <a:t> </a:t>
            </a:r>
          </a:p>
          <a:p>
            <a:r>
              <a:rPr lang="en-US" dirty="0" smtClean="0"/>
              <a:t> </a:t>
            </a:r>
          </a:p>
          <a:p>
            <a:r>
              <a:rPr lang="en-US" dirty="0" err="1" smtClean="0"/>
              <a:t>Tushaar</a:t>
            </a:r>
            <a:r>
              <a:rPr lang="en-US" dirty="0" smtClean="0"/>
              <a:t> Shah </a:t>
            </a:r>
            <a:r>
              <a:rPr lang="en-US" dirty="0" err="1" smtClean="0"/>
              <a:t>Gourav</a:t>
            </a:r>
            <a:r>
              <a:rPr lang="en-US" dirty="0" smtClean="0"/>
              <a:t> Mishra Pankaj </a:t>
            </a:r>
            <a:r>
              <a:rPr lang="en-US" dirty="0" err="1" smtClean="0"/>
              <a:t>Kela</a:t>
            </a:r>
            <a:endParaRPr lang="en-US" dirty="0" smtClean="0"/>
          </a:p>
          <a:p>
            <a:r>
              <a:rPr lang="en-US" dirty="0" err="1" smtClean="0"/>
              <a:t>Pennan</a:t>
            </a:r>
            <a:r>
              <a:rPr lang="en-US" dirty="0" smtClean="0"/>
              <a:t> </a:t>
            </a:r>
            <a:r>
              <a:rPr lang="en-US" dirty="0" err="1" smtClean="0"/>
              <a:t>Chinnasamy</a:t>
            </a:r>
            <a:endParaRPr lang="en-US" dirty="0" smtClean="0"/>
          </a:p>
          <a:p>
            <a:r>
              <a:rPr lang="en-US" dirty="0" smtClean="0"/>
              <a:t/>
            </a:r>
            <a:br>
              <a:rPr lang="en-US" dirty="0" smtClean="0"/>
            </a:br>
            <a:endParaRPr lang="en-US" dirty="0"/>
          </a:p>
        </p:txBody>
      </p:sp>
    </p:spTree>
    <p:extLst>
      <p:ext uri="{BB962C8B-B14F-4D97-AF65-F5344CB8AC3E}">
        <p14:creationId xmlns:p14="http://schemas.microsoft.com/office/powerpoint/2010/main" val="191769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217896057"/>
              </p:ext>
            </p:extLst>
          </p:nvPr>
        </p:nvGraphicFramePr>
        <p:xfrm>
          <a:off x="1012357" y="1250547"/>
          <a:ext cx="10328933" cy="5215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901520" y="0"/>
            <a:ext cx="10154407" cy="1138773"/>
          </a:xfrm>
          <a:prstGeom prst="rect">
            <a:avLst/>
          </a:prstGeom>
          <a:noFill/>
        </p:spPr>
        <p:txBody>
          <a:bodyPr wrap="square" rtlCol="0">
            <a:spAutoFit/>
          </a:bodyPr>
          <a:lstStyle/>
          <a:p>
            <a:pPr algn="ctr"/>
            <a:r>
              <a:rPr lang="en-US" sz="4000" b="1" dirty="0" smtClean="0">
                <a:solidFill>
                  <a:srgbClr val="C00000"/>
                </a:solidFill>
                <a:latin typeface="Times New Roman" panose="02020603050405020304" pitchFamily="18" charset="0"/>
                <a:cs typeface="Times New Roman" panose="02020603050405020304" pitchFamily="18" charset="0"/>
              </a:rPr>
              <a:t> </a:t>
            </a:r>
            <a:r>
              <a:rPr lang="en-US" sz="2800" b="1" dirty="0" smtClean="0">
                <a:solidFill>
                  <a:srgbClr val="C00000"/>
                </a:solidFill>
                <a:latin typeface="Times New Roman" panose="02020603050405020304" pitchFamily="18" charset="0"/>
                <a:cs typeface="Times New Roman" panose="02020603050405020304" pitchFamily="18" charset="0"/>
              </a:rPr>
              <a:t>Climate Change Adds Complexity to Doubling Farmers’ Income Calls for Climate Smart Agriculture</a:t>
            </a:r>
            <a:endParaRPr lang="en-US" sz="2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22912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9520" y="6581001"/>
            <a:ext cx="11927983" cy="553998"/>
          </a:xfrm>
          <a:prstGeom prst="rect">
            <a:avLst/>
          </a:prstGeom>
          <a:noFill/>
        </p:spPr>
        <p:txBody>
          <a:bodyPr wrap="square" rtlCol="0">
            <a:spAutoFit/>
          </a:bodyPr>
          <a:lstStyle/>
          <a:p>
            <a:pPr algn="ctr"/>
            <a:r>
              <a:rPr lang="en-US" sz="1000" dirty="0" smtClean="0">
                <a:latin typeface="Times New Roman" panose="02020603050405020304" pitchFamily="18" charset="0"/>
                <a:cs typeface="Times New Roman" panose="02020603050405020304" pitchFamily="18" charset="0"/>
              </a:rPr>
              <a:t>Source: Based on FAO </a:t>
            </a:r>
            <a:r>
              <a:rPr lang="en-US" sz="1000" dirty="0">
                <a:latin typeface="Times New Roman" panose="02020603050405020304" pitchFamily="18" charset="0"/>
                <a:cs typeface="Times New Roman" panose="02020603050405020304" pitchFamily="18" charset="0"/>
              </a:rPr>
              <a:t>AquaStat: </a:t>
            </a:r>
            <a:r>
              <a:rPr lang="en-US" sz="1000" dirty="0" smtClean="0">
                <a:latin typeface="Times New Roman" panose="02020603050405020304" pitchFamily="18" charset="0"/>
                <a:cs typeface="Times New Roman" panose="02020603050405020304" pitchFamily="18" charset="0"/>
                <a:hlinkClick r:id="rId3"/>
              </a:rPr>
              <a:t>www.fao/ag/ca/6c.html</a:t>
            </a:r>
            <a:endParaRPr lang="en-US" sz="1000" dirty="0" smtClean="0">
              <a:latin typeface="Times New Roman" panose="02020603050405020304" pitchFamily="18" charset="0"/>
              <a:cs typeface="Times New Roman" panose="02020603050405020304" pitchFamily="18" charset="0"/>
            </a:endParaRPr>
          </a:p>
          <a:p>
            <a:pPr algn="ctr"/>
            <a:r>
              <a:rPr lang="en-US" sz="1000" dirty="0" smtClean="0">
                <a:latin typeface="Times New Roman" panose="02020603050405020304" pitchFamily="18" charset="0"/>
                <a:cs typeface="Times New Roman" panose="02020603050405020304" pitchFamily="18" charset="0"/>
              </a:rPr>
              <a:t> </a:t>
            </a:r>
            <a:br>
              <a:rPr lang="en-US" sz="1000" dirty="0" smtClean="0">
                <a:latin typeface="Times New Roman" panose="02020603050405020304" pitchFamily="18" charset="0"/>
                <a:cs typeface="Times New Roman" panose="02020603050405020304" pitchFamily="18" charset="0"/>
              </a:rPr>
            </a:br>
            <a:endParaRPr lang="en-US" sz="1000" dirty="0">
              <a:latin typeface="Times New Roman" panose="02020603050405020304" pitchFamily="18" charset="0"/>
              <a:cs typeface="Times New Roman" panose="02020603050405020304" pitchFamily="18" charset="0"/>
            </a:endParaRPr>
          </a:p>
        </p:txBody>
      </p:sp>
      <p:graphicFrame>
        <p:nvGraphicFramePr>
          <p:cNvPr id="5" name="Chart 4"/>
          <p:cNvGraphicFramePr>
            <a:graphicFrameLocks/>
          </p:cNvGraphicFramePr>
          <p:nvPr>
            <p:extLst/>
          </p:nvPr>
        </p:nvGraphicFramePr>
        <p:xfrm>
          <a:off x="139520" y="600501"/>
          <a:ext cx="11927983" cy="58646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nvPr>
        </p:nvGraphicFramePr>
        <p:xfrm>
          <a:off x="5640946" y="1326472"/>
          <a:ext cx="6915956" cy="3464417"/>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p:cNvSpPr txBox="1"/>
          <p:nvPr/>
        </p:nvSpPr>
        <p:spPr>
          <a:xfrm>
            <a:off x="8010658" y="778821"/>
            <a:ext cx="3928056" cy="369332"/>
          </a:xfrm>
          <a:prstGeom prst="rect">
            <a:avLst/>
          </a:prstGeom>
          <a:noFill/>
        </p:spPr>
        <p:txBody>
          <a:bodyPr wrap="square" rtlCol="0">
            <a:spAutoFit/>
          </a:bodyPr>
          <a:lstStyle/>
          <a:p>
            <a:r>
              <a:rPr lang="en-US" b="1" dirty="0" smtClean="0">
                <a:solidFill>
                  <a:srgbClr val="C00000"/>
                </a:solidFill>
                <a:latin typeface="Times New Roman" panose="02020603050405020304" pitchFamily="18" charset="0"/>
                <a:cs typeface="Times New Roman" panose="02020603050405020304" pitchFamily="18" charset="0"/>
              </a:rPr>
              <a:t>Percent of Global CA Area by Region</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39520" y="103031"/>
            <a:ext cx="11799194" cy="400110"/>
          </a:xfrm>
          <a:prstGeom prst="rect">
            <a:avLst/>
          </a:prstGeom>
          <a:noFill/>
        </p:spPr>
        <p:txBody>
          <a:bodyPr wrap="square" rtlCol="0">
            <a:spAutoFit/>
          </a:bodyPr>
          <a:lstStyle/>
          <a:p>
            <a:pPr algn="ctr"/>
            <a:r>
              <a:rPr lang="en-US" sz="2000" b="1" dirty="0" smtClean="0">
                <a:solidFill>
                  <a:srgbClr val="C00000"/>
                </a:solidFill>
                <a:latin typeface="Times New Roman" panose="02020603050405020304" pitchFamily="18" charset="0"/>
                <a:cs typeface="Times New Roman" panose="02020603050405020304" pitchFamily="18" charset="0"/>
              </a:rPr>
              <a:t>Total Conservation Agriculture (CA): 157 Million ha, about 11% of Global </a:t>
            </a:r>
            <a:r>
              <a:rPr lang="en-US" sz="2000" b="1" dirty="0">
                <a:solidFill>
                  <a:srgbClr val="C00000"/>
                </a:solidFill>
                <a:latin typeface="Times New Roman" panose="02020603050405020304" pitchFamily="18" charset="0"/>
                <a:cs typeface="Times New Roman" panose="02020603050405020304" pitchFamily="18" charset="0"/>
              </a:rPr>
              <a:t>A</a:t>
            </a:r>
            <a:r>
              <a:rPr lang="en-US" sz="2000" b="1" dirty="0" smtClean="0">
                <a:solidFill>
                  <a:srgbClr val="C00000"/>
                </a:solidFill>
                <a:latin typeface="Times New Roman" panose="02020603050405020304" pitchFamily="18" charset="0"/>
                <a:cs typeface="Times New Roman" panose="02020603050405020304" pitchFamily="18" charset="0"/>
              </a:rPr>
              <a:t>rable </a:t>
            </a:r>
            <a:r>
              <a:rPr lang="en-US" sz="2000" b="1" dirty="0">
                <a:solidFill>
                  <a:srgbClr val="C00000"/>
                </a:solidFill>
                <a:latin typeface="Times New Roman" panose="02020603050405020304" pitchFamily="18" charset="0"/>
                <a:cs typeface="Times New Roman" panose="02020603050405020304" pitchFamily="18" charset="0"/>
              </a:rPr>
              <a:t>C</a:t>
            </a:r>
            <a:r>
              <a:rPr lang="en-US" sz="2000" b="1" dirty="0" smtClean="0">
                <a:solidFill>
                  <a:srgbClr val="C00000"/>
                </a:solidFill>
                <a:latin typeface="Times New Roman" panose="02020603050405020304" pitchFamily="18" charset="0"/>
                <a:cs typeface="Times New Roman" panose="02020603050405020304" pitchFamily="18" charset="0"/>
              </a:rPr>
              <a:t>ropland</a:t>
            </a:r>
            <a:endParaRPr lang="en-US" sz="20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60879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204717" y="136478"/>
          <a:ext cx="11846256" cy="623702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22990" y="6485467"/>
            <a:ext cx="11927983" cy="553998"/>
          </a:xfrm>
          <a:prstGeom prst="rect">
            <a:avLst/>
          </a:prstGeom>
          <a:noFill/>
        </p:spPr>
        <p:txBody>
          <a:bodyPr wrap="square" rtlCol="0">
            <a:spAutoFit/>
          </a:bodyPr>
          <a:lstStyle/>
          <a:p>
            <a:pPr algn="ctr"/>
            <a:r>
              <a:rPr lang="en-US" sz="1000" dirty="0" smtClean="0">
                <a:latin typeface="Times New Roman" panose="02020603050405020304" pitchFamily="18" charset="0"/>
                <a:cs typeface="Times New Roman" panose="02020603050405020304" pitchFamily="18" charset="0"/>
              </a:rPr>
              <a:t>Source: Based on FAO </a:t>
            </a:r>
            <a:r>
              <a:rPr lang="en-US" sz="1000" dirty="0">
                <a:latin typeface="Times New Roman" panose="02020603050405020304" pitchFamily="18" charset="0"/>
                <a:cs typeface="Times New Roman" panose="02020603050405020304" pitchFamily="18" charset="0"/>
              </a:rPr>
              <a:t>AquaStat: </a:t>
            </a:r>
            <a:r>
              <a:rPr lang="en-US" sz="1000" dirty="0" smtClean="0">
                <a:latin typeface="Times New Roman" panose="02020603050405020304" pitchFamily="18" charset="0"/>
                <a:cs typeface="Times New Roman" panose="02020603050405020304" pitchFamily="18" charset="0"/>
                <a:hlinkClick r:id="rId3"/>
              </a:rPr>
              <a:t>www.fao/ag/ca/6c.html</a:t>
            </a:r>
            <a:endParaRPr lang="en-US" sz="1000" dirty="0" smtClean="0">
              <a:latin typeface="Times New Roman" panose="02020603050405020304" pitchFamily="18" charset="0"/>
              <a:cs typeface="Times New Roman" panose="02020603050405020304" pitchFamily="18" charset="0"/>
            </a:endParaRPr>
          </a:p>
          <a:p>
            <a:pPr algn="ctr"/>
            <a:r>
              <a:rPr lang="en-US" sz="1000" dirty="0" smtClean="0">
                <a:latin typeface="Times New Roman" panose="02020603050405020304" pitchFamily="18" charset="0"/>
                <a:cs typeface="Times New Roman" panose="02020603050405020304" pitchFamily="18" charset="0"/>
              </a:rPr>
              <a:t> </a:t>
            </a:r>
            <a:br>
              <a:rPr lang="en-US" sz="1000" dirty="0" smtClean="0">
                <a:latin typeface="Times New Roman" panose="02020603050405020304" pitchFamily="18" charset="0"/>
                <a:cs typeface="Times New Roman" panose="02020603050405020304" pitchFamily="18" charset="0"/>
              </a:rPr>
            </a:b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31557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Frequently Offered Solutions to Climate </a:t>
            </a:r>
            <a:r>
              <a:rPr lang="en-US" dirty="0" smtClean="0"/>
              <a:t>Change Challenge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Switch </a:t>
            </a:r>
            <a:r>
              <a:rPr lang="en-US" dirty="0"/>
              <a:t>to varieties tolerant to heat, drought and salinity</a:t>
            </a:r>
          </a:p>
          <a:p>
            <a:r>
              <a:rPr lang="en-US" dirty="0" smtClean="0"/>
              <a:t>Increase </a:t>
            </a:r>
            <a:r>
              <a:rPr lang="en-US" dirty="0"/>
              <a:t>irrigation efficiency</a:t>
            </a:r>
          </a:p>
          <a:p>
            <a:r>
              <a:rPr lang="en-US" dirty="0" smtClean="0"/>
              <a:t>Manage </a:t>
            </a:r>
            <a:r>
              <a:rPr lang="en-US" dirty="0"/>
              <a:t>soil, nutrients and erosion</a:t>
            </a:r>
          </a:p>
          <a:p>
            <a:r>
              <a:rPr lang="en-US" dirty="0" smtClean="0"/>
              <a:t>Match </a:t>
            </a:r>
            <a:r>
              <a:rPr lang="en-US" dirty="0"/>
              <a:t>livestock to supply of grazing land</a:t>
            </a:r>
          </a:p>
          <a:p>
            <a:r>
              <a:rPr lang="en-US" dirty="0" smtClean="0"/>
              <a:t>Promote Mixed </a:t>
            </a:r>
            <a:r>
              <a:rPr lang="en-US" dirty="0"/>
              <a:t>farming-crops and animals</a:t>
            </a:r>
          </a:p>
          <a:p>
            <a:r>
              <a:rPr lang="en-US" dirty="0" smtClean="0"/>
              <a:t>Control </a:t>
            </a:r>
            <a:r>
              <a:rPr lang="en-US" dirty="0"/>
              <a:t>Pastes and Diseases, </a:t>
            </a:r>
          </a:p>
          <a:p>
            <a:r>
              <a:rPr lang="en-US" dirty="0" smtClean="0"/>
              <a:t>Restore </a:t>
            </a:r>
            <a:r>
              <a:rPr lang="en-US" dirty="0"/>
              <a:t>degraded habitats,</a:t>
            </a:r>
          </a:p>
          <a:p>
            <a:r>
              <a:rPr lang="en-US" dirty="0" smtClean="0"/>
              <a:t>Improve infrastructure</a:t>
            </a:r>
          </a:p>
          <a:p>
            <a:r>
              <a:rPr lang="en-US" dirty="0" smtClean="0"/>
              <a:t>Promote Crop Insurance</a:t>
            </a:r>
          </a:p>
          <a:p>
            <a:r>
              <a:rPr lang="en-US" dirty="0" smtClean="0"/>
              <a:t>USE </a:t>
            </a:r>
            <a:r>
              <a:rPr lang="en-US" dirty="0" smtClean="0"/>
              <a:t>Safety nets</a:t>
            </a:r>
            <a:endParaRPr lang="en-US" dirty="0"/>
          </a:p>
          <a:p>
            <a:endParaRPr lang="en-US" dirty="0"/>
          </a:p>
        </p:txBody>
      </p:sp>
    </p:spTree>
    <p:extLst>
      <p:ext uri="{BB962C8B-B14F-4D97-AF65-F5344CB8AC3E}">
        <p14:creationId xmlns:p14="http://schemas.microsoft.com/office/powerpoint/2010/main" val="22637134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0402" y="900753"/>
            <a:ext cx="11785979" cy="4351338"/>
          </a:xfrm>
        </p:spPr>
        <p:txBody>
          <a:bodyPr>
            <a:noAutofit/>
          </a:bodyPr>
          <a:lstStyle/>
          <a:p>
            <a:r>
              <a:rPr lang="en-US" sz="2400" dirty="0" smtClean="0">
                <a:latin typeface="Times New Roman" panose="02020603050405020304" pitchFamily="18" charset="0"/>
                <a:cs typeface="Times New Roman" panose="02020603050405020304" pitchFamily="18" charset="0"/>
              </a:rPr>
              <a:t>Improve climate data and climate forecasting at all levels</a:t>
            </a:r>
          </a:p>
          <a:p>
            <a:r>
              <a:rPr lang="en-US" sz="2400" dirty="0" smtClean="0">
                <a:latin typeface="Times New Roman" panose="02020603050405020304" pitchFamily="18" charset="0"/>
                <a:cs typeface="Times New Roman" panose="02020603050405020304" pitchFamily="18" charset="0"/>
              </a:rPr>
              <a:t>Make data available to farmers well in advance</a:t>
            </a:r>
          </a:p>
          <a:p>
            <a:r>
              <a:rPr lang="en-US" sz="2400" dirty="0" smtClean="0">
                <a:latin typeface="Times New Roman" panose="02020603050405020304" pitchFamily="18" charset="0"/>
                <a:cs typeface="Times New Roman" panose="02020603050405020304" pitchFamily="18" charset="0"/>
              </a:rPr>
              <a:t>Tailor Advice on Farming System Management to Changing Climate</a:t>
            </a:r>
          </a:p>
          <a:p>
            <a:r>
              <a:rPr lang="en-US" sz="2400" dirty="0" smtClean="0">
                <a:latin typeface="Times New Roman" panose="02020603050405020304" pitchFamily="18" charset="0"/>
                <a:cs typeface="Times New Roman" panose="02020603050405020304" pitchFamily="18" charset="0"/>
              </a:rPr>
              <a:t>Promote </a:t>
            </a:r>
            <a:r>
              <a:rPr lang="en-US" sz="2400" dirty="0" smtClean="0">
                <a:latin typeface="Times New Roman" panose="02020603050405020304" pitchFamily="18" charset="0"/>
                <a:cs typeface="Times New Roman" panose="02020603050405020304" pitchFamily="18" charset="0"/>
              </a:rPr>
              <a:t>climate resistant agriculture, e.g., integrated cropping and livestock- multiple resistance—resilient to weather, more pulses, fruit and vegetable, less irrigated cereals</a:t>
            </a:r>
          </a:p>
          <a:p>
            <a:r>
              <a:rPr lang="en-US" sz="2400" dirty="0" smtClean="0">
                <a:latin typeface="Times New Roman" panose="02020603050405020304" pitchFamily="18" charset="0"/>
                <a:cs typeface="Times New Roman" panose="02020603050405020304" pitchFamily="18" charset="0"/>
              </a:rPr>
              <a:t>Promote </a:t>
            </a:r>
            <a:r>
              <a:rPr lang="en-US" sz="2400" dirty="0">
                <a:latin typeface="Times New Roman" panose="02020603050405020304" pitchFamily="18" charset="0"/>
                <a:cs typeface="Times New Roman" panose="02020603050405020304" pitchFamily="18" charset="0"/>
              </a:rPr>
              <a:t>Crop Varieties with multiple resistance</a:t>
            </a:r>
          </a:p>
          <a:p>
            <a:r>
              <a:rPr lang="en-US" sz="2400" dirty="0" smtClean="0">
                <a:latin typeface="Times New Roman" panose="02020603050405020304" pitchFamily="18" charset="0"/>
                <a:cs typeface="Times New Roman" panose="02020603050405020304" pitchFamily="18" charset="0"/>
              </a:rPr>
              <a:t>Promote conservation agriculture, no till—improve soil, land and water management</a:t>
            </a:r>
          </a:p>
          <a:p>
            <a:r>
              <a:rPr lang="en-US" sz="2400" dirty="0" smtClean="0">
                <a:latin typeface="Times New Roman" panose="02020603050405020304" pitchFamily="18" charset="0"/>
                <a:cs typeface="Times New Roman" panose="02020603050405020304" pitchFamily="18" charset="0"/>
              </a:rPr>
              <a:t>Promote </a:t>
            </a:r>
            <a:r>
              <a:rPr lang="en-US" sz="2400" dirty="0" smtClean="0">
                <a:latin typeface="Times New Roman" panose="02020603050405020304" pitchFamily="18" charset="0"/>
                <a:cs typeface="Times New Roman" panose="02020603050405020304" pitchFamily="18" charset="0"/>
              </a:rPr>
              <a:t>Landscape Management</a:t>
            </a:r>
            <a:endParaRPr 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Restore degraded lands through agro –forestry</a:t>
            </a:r>
          </a:p>
          <a:p>
            <a:pPr marL="0" indent="0">
              <a:buNone/>
            </a:pPr>
            <a:endParaRPr lang="en-US" sz="2400" dirty="0">
              <a:latin typeface="Times New Roman" panose="02020603050405020304" pitchFamily="18" charset="0"/>
              <a:cs typeface="Times New Roman" panose="02020603050405020304" pitchFamily="18" charset="0"/>
            </a:endParaRPr>
          </a:p>
          <a:p>
            <a:endParaRPr lang="en-US" sz="1800" dirty="0" smtClean="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210402" y="1"/>
            <a:ext cx="11143398" cy="900752"/>
          </a:xfrm>
        </p:spPr>
        <p:txBody>
          <a:bodyPr/>
          <a:lstStyle/>
          <a:p>
            <a:r>
              <a:rPr lang="en-US" b="1" dirty="0" smtClean="0">
                <a:latin typeface="Times New Roman" panose="02020603050405020304" pitchFamily="18" charset="0"/>
                <a:cs typeface="Times New Roman" panose="02020603050405020304" pitchFamily="18" charset="0"/>
              </a:rPr>
              <a:t>Implications for Policy: No Silver </a:t>
            </a:r>
            <a:r>
              <a:rPr lang="en-US" b="1" dirty="0" smtClean="0">
                <a:latin typeface="Times New Roman" panose="02020603050405020304" pitchFamily="18" charset="0"/>
                <a:cs typeface="Times New Roman" panose="02020603050405020304" pitchFamily="18" charset="0"/>
              </a:rPr>
              <a:t>Bullets! </a:t>
            </a:r>
            <a:r>
              <a:rPr lang="en-US" b="1" dirty="0" smtClean="0">
                <a:latin typeface="Times New Roman" panose="02020603050405020304" pitchFamily="18" charset="0"/>
                <a:cs typeface="Times New Roman" panose="02020603050405020304" pitchFamily="18" charset="0"/>
              </a:rPr>
              <a:t>#1</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2360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Implications for Policy: No Silver </a:t>
            </a:r>
            <a:r>
              <a:rPr lang="en-US" b="1" dirty="0" smtClean="0">
                <a:latin typeface="Times New Roman" panose="02020603050405020304" pitchFamily="18" charset="0"/>
                <a:cs typeface="Times New Roman" panose="02020603050405020304" pitchFamily="18" charset="0"/>
              </a:rPr>
              <a:t>Bullets! #2</a:t>
            </a:r>
            <a:endParaRPr lang="en-US" b="1"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a:latin typeface="Times New Roman" panose="02020603050405020304" pitchFamily="18" charset="0"/>
                <a:cs typeface="Times New Roman" panose="02020603050405020304" pitchFamily="18" charset="0"/>
              </a:rPr>
              <a:t>Scaling Up Challenge</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Reduce Emissions from Livestock—only 1% of livestock population under rationed balance</a:t>
            </a:r>
          </a:p>
          <a:p>
            <a:r>
              <a:rPr lang="en-US" dirty="0">
                <a:latin typeface="Times New Roman" panose="02020603050405020304" pitchFamily="18" charset="0"/>
                <a:cs typeface="Times New Roman" panose="02020603050405020304" pitchFamily="18" charset="0"/>
              </a:rPr>
              <a:t>GMOs??????</a:t>
            </a:r>
          </a:p>
          <a:p>
            <a:r>
              <a:rPr lang="en-US" dirty="0">
                <a:latin typeface="Times New Roman" panose="02020603050405020304" pitchFamily="18" charset="0"/>
                <a:cs typeface="Times New Roman" panose="02020603050405020304" pitchFamily="18" charset="0"/>
              </a:rPr>
              <a:t>Livestock—Rationed Balanced Diet—1% of 75 million livestock </a:t>
            </a:r>
            <a:r>
              <a:rPr lang="en-US" dirty="0" smtClean="0">
                <a:latin typeface="Times New Roman" panose="02020603050405020304" pitchFamily="18" charset="0"/>
                <a:cs typeface="Times New Roman" panose="02020603050405020304" pitchFamily="18" charset="0"/>
              </a:rPr>
              <a:t>population </a:t>
            </a:r>
            <a:r>
              <a:rPr lang="en-US" dirty="0">
                <a:latin typeface="Times New Roman" panose="02020603050405020304" pitchFamily="18" charset="0"/>
                <a:cs typeface="Times New Roman" panose="02020603050405020304" pitchFamily="18" charset="0"/>
              </a:rPr>
              <a:t>under rationed balanced approach</a:t>
            </a:r>
          </a:p>
          <a:p>
            <a:r>
              <a:rPr lang="en-US" dirty="0">
                <a:latin typeface="Times New Roman" panose="02020603050405020304" pitchFamily="18" charset="0"/>
                <a:cs typeface="Times New Roman" panose="02020603050405020304" pitchFamily="18" charset="0"/>
              </a:rPr>
              <a:t>Conservation Agriculture—2% of India’s ag under CA compared to what percent under China?</a:t>
            </a:r>
          </a:p>
          <a:p>
            <a:r>
              <a:rPr lang="en-US" dirty="0">
                <a:latin typeface="Times New Roman" panose="02020603050405020304" pitchFamily="18" charset="0"/>
                <a:cs typeface="Times New Roman" panose="02020603050405020304" pitchFamily="18" charset="0"/>
              </a:rPr>
              <a:t>Water </a:t>
            </a:r>
            <a:r>
              <a:rPr lang="en-US" dirty="0" smtClean="0">
                <a:latin typeface="Times New Roman" panose="02020603050405020304" pitchFamily="18" charset="0"/>
                <a:cs typeface="Times New Roman" panose="02020603050405020304" pitchFamily="18" charset="0"/>
              </a:rPr>
              <a:t>Management—35 million under drip irrigation?</a:t>
            </a:r>
          </a:p>
          <a:p>
            <a:r>
              <a:rPr lang="en-US" dirty="0" smtClean="0">
                <a:latin typeface="Times New Roman" panose="02020603050405020304" pitchFamily="18" charset="0"/>
                <a:cs typeface="Times New Roman" panose="02020603050405020304" pitchFamily="18" charset="0"/>
              </a:rPr>
              <a:t>Water </a:t>
            </a:r>
            <a:r>
              <a:rPr lang="en-US" dirty="0">
                <a:latin typeface="Times New Roman" panose="02020603050405020304" pitchFamily="18" charset="0"/>
                <a:cs typeface="Times New Roman" panose="02020603050405020304" pitchFamily="18" charset="0"/>
              </a:rPr>
              <a:t>rationing?</a:t>
            </a:r>
          </a:p>
          <a:p>
            <a:r>
              <a:rPr lang="en-US" dirty="0">
                <a:latin typeface="Times New Roman" panose="02020603050405020304" pitchFamily="18" charset="0"/>
                <a:cs typeface="Times New Roman" panose="02020603050405020304" pitchFamily="18" charset="0"/>
              </a:rPr>
              <a:t>Foster a national food and agricultural market—eliminate cross border restrictions</a:t>
            </a:r>
          </a:p>
          <a:p>
            <a:r>
              <a:rPr lang="en-US" dirty="0">
                <a:latin typeface="Times New Roman" panose="02020603050405020304" pitchFamily="18" charset="0"/>
                <a:cs typeface="Times New Roman" panose="02020603050405020304" pitchFamily="18" charset="0"/>
              </a:rPr>
              <a:t>Increase security of land tenure</a:t>
            </a:r>
          </a:p>
          <a:p>
            <a:r>
              <a:rPr lang="en-US" dirty="0">
                <a:latin typeface="Times New Roman" panose="02020603050405020304" pitchFamily="18" charset="0"/>
                <a:cs typeface="Times New Roman" panose="02020603050405020304" pitchFamily="18" charset="0"/>
              </a:rPr>
              <a:t>Invest in Physical Infrastructure—Roads, Renewable Energy</a:t>
            </a:r>
          </a:p>
          <a:p>
            <a:endParaRPr lang="en-US" dirty="0"/>
          </a:p>
        </p:txBody>
      </p:sp>
    </p:spTree>
    <p:extLst>
      <p:ext uri="{BB962C8B-B14F-4D97-AF65-F5344CB8AC3E}">
        <p14:creationId xmlns:p14="http://schemas.microsoft.com/office/powerpoint/2010/main" val="4452540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471" y="0"/>
            <a:ext cx="10515600" cy="1325563"/>
          </a:xfrm>
        </p:spPr>
        <p:txBody>
          <a:bodyPr/>
          <a:lstStyle/>
          <a:p>
            <a:r>
              <a:rPr lang="en-US" b="1" dirty="0" smtClean="0">
                <a:latin typeface="Times New Roman" panose="02020603050405020304" pitchFamily="18" charset="0"/>
                <a:cs typeface="Times New Roman" panose="02020603050405020304" pitchFamily="18" charset="0"/>
              </a:rPr>
              <a:t>Implications for Policy: No Silver </a:t>
            </a:r>
            <a:r>
              <a:rPr lang="en-US" b="1" dirty="0" smtClean="0">
                <a:latin typeface="Times New Roman" panose="02020603050405020304" pitchFamily="18" charset="0"/>
                <a:cs typeface="Times New Roman" panose="02020603050405020304" pitchFamily="18" charset="0"/>
              </a:rPr>
              <a:t>Bullets! #3</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01471" y="1325563"/>
            <a:ext cx="11526672" cy="4351338"/>
          </a:xfrm>
        </p:spPr>
        <p:txBody>
          <a:bodyPr>
            <a:noAutofit/>
          </a:bodyPr>
          <a:lstStyle/>
          <a:p>
            <a:r>
              <a:rPr lang="en-US" sz="1800" b="1" dirty="0" smtClean="0">
                <a:latin typeface="Times New Roman" panose="02020603050405020304" pitchFamily="18" charset="0"/>
                <a:cs typeface="Times New Roman" panose="02020603050405020304" pitchFamily="18" charset="0"/>
              </a:rPr>
              <a:t>Implementation , Implementation, Implementation</a:t>
            </a:r>
          </a:p>
          <a:p>
            <a:r>
              <a:rPr lang="en-US" sz="1800" b="1" dirty="0">
                <a:latin typeface="Times New Roman" panose="02020603050405020304" pitchFamily="18" charset="0"/>
                <a:cs typeface="Times New Roman" panose="02020603050405020304" pitchFamily="18" charset="0"/>
              </a:rPr>
              <a:t>Establish  Inter-Ministerial/Departmental Coordinating Mechanisms</a:t>
            </a:r>
          </a:p>
          <a:p>
            <a:r>
              <a:rPr lang="en-US" sz="1800" b="1" dirty="0">
                <a:latin typeface="Times New Roman" panose="02020603050405020304" pitchFamily="18" charset="0"/>
                <a:cs typeface="Times New Roman" panose="02020603050405020304" pitchFamily="18" charset="0"/>
              </a:rPr>
              <a:t>Use Monitoring and Evaluation to Improve Project Design and Implementation</a:t>
            </a:r>
          </a:p>
          <a:p>
            <a:r>
              <a:rPr lang="en-US" sz="1800" dirty="0" smtClean="0">
                <a:latin typeface="Times New Roman" panose="02020603050405020304" pitchFamily="18" charset="0"/>
                <a:cs typeface="Times New Roman" panose="02020603050405020304" pitchFamily="18" charset="0"/>
              </a:rPr>
              <a:t>Increase Focus </a:t>
            </a:r>
            <a:r>
              <a:rPr lang="en-US" sz="1800" dirty="0" smtClean="0">
                <a:latin typeface="Times New Roman" panose="02020603050405020304" pitchFamily="18" charset="0"/>
                <a:cs typeface="Times New Roman" panose="02020603050405020304" pitchFamily="18" charset="0"/>
              </a:rPr>
              <a:t>on R and D—Strengthen ICAR, SAUs, Public-Private </a:t>
            </a:r>
            <a:r>
              <a:rPr lang="en-US" sz="1800" dirty="0" smtClean="0">
                <a:latin typeface="Times New Roman" panose="02020603050405020304" pitchFamily="18" charset="0"/>
                <a:cs typeface="Times New Roman" panose="02020603050405020304" pitchFamily="18" charset="0"/>
              </a:rPr>
              <a:t>Partnerships</a:t>
            </a:r>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Crop Insurance cannot be a new form of subsidy!</a:t>
            </a:r>
          </a:p>
          <a:p>
            <a:r>
              <a:rPr lang="en-US" sz="1800" dirty="0" smtClean="0">
                <a:latin typeface="Times New Roman" panose="02020603050405020304" pitchFamily="18" charset="0"/>
                <a:cs typeface="Times New Roman" panose="02020603050405020304" pitchFamily="18" charset="0"/>
              </a:rPr>
              <a:t>Social Safety nets already exist and need to be streamlined</a:t>
            </a:r>
          </a:p>
          <a:p>
            <a:r>
              <a:rPr lang="en-US" sz="1800" dirty="0" smtClean="0">
                <a:latin typeface="Times New Roman" panose="02020603050405020304" pitchFamily="18" charset="0"/>
                <a:cs typeface="Times New Roman" panose="02020603050405020304" pitchFamily="18" charset="0"/>
              </a:rPr>
              <a:t>Institutionalize Disaster Relief—</a:t>
            </a:r>
          </a:p>
          <a:p>
            <a:r>
              <a:rPr lang="en-US" sz="1800" dirty="0" smtClean="0">
                <a:latin typeface="Times New Roman" panose="02020603050405020304" pitchFamily="18" charset="0"/>
                <a:cs typeface="Times New Roman" panose="02020603050405020304" pitchFamily="18" charset="0"/>
              </a:rPr>
              <a:t>Invest in Physical Infrastructure</a:t>
            </a:r>
          </a:p>
          <a:p>
            <a:r>
              <a:rPr lang="en-US" sz="1800" b="1" dirty="0" smtClean="0">
                <a:latin typeface="Times New Roman" panose="02020603050405020304" pitchFamily="18" charset="0"/>
                <a:cs typeface="Times New Roman" panose="02020603050405020304" pitchFamily="18" charset="0"/>
              </a:rPr>
              <a:t>Introduce Accountability </a:t>
            </a:r>
            <a:r>
              <a:rPr lang="en-US" sz="1800" b="1" dirty="0" smtClean="0">
                <a:latin typeface="Times New Roman" panose="02020603050405020304" pitchFamily="18" charset="0"/>
                <a:cs typeface="Times New Roman" panose="02020603050405020304" pitchFamily="18" charset="0"/>
              </a:rPr>
              <a:t>Mechanisms to political and administrative actors</a:t>
            </a:r>
            <a:endParaRPr lang="en-US" sz="1800" b="1"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Make </a:t>
            </a:r>
            <a:r>
              <a:rPr lang="en-US" sz="1800" dirty="0" smtClean="0">
                <a:latin typeface="Times New Roman" panose="02020603050405020304" pitchFamily="18" charset="0"/>
                <a:cs typeface="Times New Roman" panose="02020603050405020304" pitchFamily="18" charset="0"/>
              </a:rPr>
              <a:t>the most of </a:t>
            </a:r>
            <a:r>
              <a:rPr lang="en-US" sz="1800" dirty="0" smtClean="0">
                <a:latin typeface="Times New Roman" panose="02020603050405020304" pitchFamily="18" charset="0"/>
                <a:cs typeface="Times New Roman" panose="02020603050405020304" pitchFamily="18" charset="0"/>
              </a:rPr>
              <a:t>the Indian </a:t>
            </a:r>
            <a:r>
              <a:rPr lang="en-US" sz="1800" dirty="0" smtClean="0">
                <a:latin typeface="Times New Roman" panose="02020603050405020304" pitchFamily="18" charset="0"/>
                <a:cs typeface="Times New Roman" panose="02020603050405020304" pitchFamily="18" charset="0"/>
              </a:rPr>
              <a:t>IT industry.</a:t>
            </a:r>
          </a:p>
          <a:p>
            <a:r>
              <a:rPr lang="en-US" sz="1800" dirty="0" smtClean="0">
                <a:latin typeface="Times New Roman" panose="02020603050405020304" pitchFamily="18" charset="0"/>
                <a:cs typeface="Times New Roman" panose="02020603050405020304" pitchFamily="18" charset="0"/>
              </a:rPr>
              <a:t>Invest </a:t>
            </a:r>
            <a:r>
              <a:rPr lang="en-US" sz="1800" dirty="0">
                <a:latin typeface="Times New Roman" panose="02020603050405020304" pitchFamily="18" charset="0"/>
                <a:cs typeface="Times New Roman" panose="02020603050405020304" pitchFamily="18" charset="0"/>
              </a:rPr>
              <a:t>in Human </a:t>
            </a:r>
            <a:r>
              <a:rPr lang="en-US" sz="1800" dirty="0" smtClean="0">
                <a:latin typeface="Times New Roman" panose="02020603050405020304" pitchFamily="18" charset="0"/>
                <a:cs typeface="Times New Roman" panose="02020603050405020304" pitchFamily="18" charset="0"/>
              </a:rPr>
              <a:t>Capital</a:t>
            </a:r>
          </a:p>
          <a:p>
            <a:r>
              <a:rPr lang="en-US" sz="1800" dirty="0" smtClean="0">
                <a:latin typeface="Times New Roman" panose="02020603050405020304" pitchFamily="18" charset="0"/>
                <a:cs typeface="Times New Roman" panose="02020603050405020304" pitchFamily="18" charset="0"/>
              </a:rPr>
              <a:t>Get citizens involved</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01948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igitalIn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66078" y="6605516"/>
            <a:ext cx="3712191" cy="246221"/>
          </a:xfrm>
          <a:prstGeom prst="rect">
            <a:avLst/>
          </a:prstGeom>
          <a:noFill/>
        </p:spPr>
        <p:txBody>
          <a:bodyPr wrap="square" rtlCol="0">
            <a:spAutoFit/>
          </a:bodyPr>
          <a:lstStyle/>
          <a:p>
            <a:pPr algn="r"/>
            <a:r>
              <a:rPr lang="en-US" sz="1000" dirty="0" smtClean="0">
                <a:latin typeface="Times New Roman" panose="02020603050405020304" pitchFamily="18" charset="0"/>
                <a:cs typeface="Times New Roman" panose="02020603050405020304" pitchFamily="18" charset="0"/>
              </a:rPr>
              <a:t>Image credit: Digital </a:t>
            </a:r>
            <a:r>
              <a:rPr lang="en-US" sz="1000" dirty="0">
                <a:latin typeface="Times New Roman" panose="02020603050405020304" pitchFamily="18" charset="0"/>
                <a:cs typeface="Times New Roman" panose="02020603050405020304" pitchFamily="18" charset="0"/>
              </a:rPr>
              <a:t>India | Image cedit :digit.in</a:t>
            </a:r>
          </a:p>
        </p:txBody>
      </p:sp>
      <p:pic>
        <p:nvPicPr>
          <p:cNvPr id="5126" name="Picture 6" descr="Image result for DIGITALIZATION FARMER INDIA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43300"/>
            <a:ext cx="6373504" cy="33084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605516"/>
            <a:ext cx="4053385" cy="400110"/>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Image credit: </a:t>
            </a:r>
            <a:r>
              <a:rPr lang="en-US" sz="1000" dirty="0" smtClean="0">
                <a:latin typeface="Times New Roman" panose="02020603050405020304" pitchFamily="18" charset="0"/>
                <a:cs typeface="Times New Roman" panose="02020603050405020304" pitchFamily="18" charset="0"/>
              </a:rPr>
              <a:t>CXOToday.com</a:t>
            </a:r>
          </a:p>
          <a:p>
            <a:endParaRPr lang="en-US" sz="1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86604" y="2644170"/>
            <a:ext cx="11027391" cy="1569660"/>
          </a:xfrm>
          <a:prstGeom prst="rect">
            <a:avLst/>
          </a:prstGeom>
          <a:noFill/>
        </p:spPr>
        <p:txBody>
          <a:bodyPr wrap="square" rtlCol="0">
            <a:spAutoFit/>
          </a:bodyPr>
          <a:lstStyle/>
          <a:p>
            <a:pPr algn="ctr"/>
            <a:r>
              <a:rPr lang="en-US" sz="9600" b="1" dirty="0" smtClean="0">
                <a:solidFill>
                  <a:srgbClr val="FFFF00"/>
                </a:solidFill>
                <a:latin typeface="Algerian" panose="04020705040A02060702" pitchFamily="82" charset="0"/>
              </a:rPr>
              <a:t>Thank You</a:t>
            </a:r>
            <a:endParaRPr lang="en-US" sz="9600" b="1" dirty="0">
              <a:solidFill>
                <a:srgbClr val="FFFF00"/>
              </a:solidFill>
              <a:latin typeface="Algerian" panose="04020705040A02060702" pitchFamily="82" charset="0"/>
            </a:endParaRPr>
          </a:p>
        </p:txBody>
      </p:sp>
    </p:spTree>
    <p:extLst>
      <p:ext uri="{BB962C8B-B14F-4D97-AF65-F5344CB8AC3E}">
        <p14:creationId xmlns:p14="http://schemas.microsoft.com/office/powerpoint/2010/main" val="1028563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619573558"/>
              </p:ext>
            </p:extLst>
          </p:nvPr>
        </p:nvGraphicFramePr>
        <p:xfrm>
          <a:off x="232012" y="122831"/>
          <a:ext cx="11737075" cy="629161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32012" y="6396335"/>
            <a:ext cx="11737075" cy="461665"/>
          </a:xfrm>
          <a:prstGeom prst="rect">
            <a:avLst/>
          </a:prstGeom>
          <a:noFill/>
        </p:spPr>
        <p:txBody>
          <a:bodyPr wrap="square" rtlCol="0">
            <a:spAutoFit/>
          </a:bodyPr>
          <a:lstStyle/>
          <a:p>
            <a:r>
              <a:rPr lang="en-US" sz="1200" i="1" dirty="0">
                <a:latin typeface="Times New Roman" panose="02020603050405020304" pitchFamily="18" charset="0"/>
                <a:cs typeface="Times New Roman" panose="02020603050405020304" pitchFamily="18" charset="0"/>
              </a:rPr>
              <a:t>Source</a:t>
            </a:r>
            <a:r>
              <a:rPr lang="en-US" sz="1200" dirty="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Based on data from National </a:t>
            </a:r>
            <a:r>
              <a:rPr lang="en-US" sz="1200" dirty="0">
                <a:latin typeface="Times New Roman" panose="02020603050405020304" pitchFamily="18" charset="0"/>
                <a:cs typeface="Times New Roman" panose="02020603050405020304" pitchFamily="18" charset="0"/>
              </a:rPr>
              <a:t>Sample Survey Organisation (2014): Key Indicators of Situation of Agricultural Households in India, Ministry of Statistics and Programme Implementation, NSSO.</a:t>
            </a:r>
          </a:p>
        </p:txBody>
      </p:sp>
    </p:spTree>
    <p:extLst>
      <p:ext uri="{BB962C8B-B14F-4D97-AF65-F5344CB8AC3E}">
        <p14:creationId xmlns:p14="http://schemas.microsoft.com/office/powerpoint/2010/main" val="1481561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067504" cy="830997"/>
          </a:xfrm>
          <a:prstGeom prst="rect">
            <a:avLst/>
          </a:prstGeom>
          <a:noFill/>
        </p:spPr>
        <p:txBody>
          <a:bodyPr wrap="square" rtlCol="0">
            <a:spAutoFit/>
          </a:bodyPr>
          <a:lstStyle/>
          <a:p>
            <a:pPr algn="ctr"/>
            <a:r>
              <a:rPr lang="en-US" sz="2400" b="1" dirty="0" smtClean="0">
                <a:solidFill>
                  <a:srgbClr val="C00000"/>
                </a:solidFill>
                <a:latin typeface="Times New Roman" panose="02020603050405020304" pitchFamily="18" charset="0"/>
                <a:cs typeface="Times New Roman" panose="02020603050405020304" pitchFamily="18" charset="0"/>
              </a:rPr>
              <a:t>Agricultural Poverty Incidence Is Inversely Related to Average Annual Income per Agricultural Household (Rs)  </a:t>
            </a:r>
            <a:endParaRPr lang="en-US" sz="2400" b="1" dirty="0">
              <a:solidFill>
                <a:srgbClr val="C0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0" y="746327"/>
            <a:ext cx="11951594" cy="6368603"/>
          </a:xfrm>
          <a:prstGeom prst="rect">
            <a:avLst/>
          </a:prstGeom>
        </p:spPr>
      </p:pic>
      <p:sp>
        <p:nvSpPr>
          <p:cNvPr id="7" name="TextBox 6"/>
          <p:cNvSpPr txBox="1"/>
          <p:nvPr/>
        </p:nvSpPr>
        <p:spPr>
          <a:xfrm>
            <a:off x="9440215" y="1292662"/>
            <a:ext cx="1223493" cy="338554"/>
          </a:xfrm>
          <a:prstGeom prst="rect">
            <a:avLst/>
          </a:prstGeom>
          <a:noFill/>
          <a:ln>
            <a:solidFill>
              <a:schemeClr val="tx1"/>
            </a:solidFill>
          </a:ln>
        </p:spPr>
        <p:txBody>
          <a:bodyPr wrap="square" rtlCol="0">
            <a:spAutoFit/>
          </a:bodyPr>
          <a:lstStyle/>
          <a:p>
            <a:pPr algn="ctr">
              <a:defRPr sz="900" b="0" i="0" u="none" strike="noStrike" kern="1200" baseline="0">
                <a:solidFill>
                  <a:sysClr val="windowText" lastClr="000000">
                    <a:lumMod val="65000"/>
                    <a:lumOff val="35000"/>
                  </a:sysClr>
                </a:solidFill>
                <a:latin typeface="+mn-lt"/>
                <a:ea typeface="+mn-ea"/>
                <a:cs typeface="+mn-cs"/>
              </a:defRPr>
            </a:pPr>
            <a:r>
              <a:rPr lang="en-US" sz="1600" b="1" dirty="0">
                <a:latin typeface="Times New Roman" panose="02020603050405020304" pitchFamily="18" charset="0"/>
                <a:cs typeface="Times New Roman" panose="02020603050405020304" pitchFamily="18" charset="0"/>
              </a:rPr>
              <a:t>R² = </a:t>
            </a:r>
            <a:r>
              <a:rPr lang="en-US" sz="1600" b="1" dirty="0" smtClean="0">
                <a:latin typeface="Times New Roman" panose="02020603050405020304" pitchFamily="18" charset="0"/>
                <a:cs typeface="Times New Roman" panose="02020603050405020304" pitchFamily="18" charset="0"/>
              </a:rPr>
              <a:t>0.42</a:t>
            </a:r>
            <a:endParaRPr lang="en-US" sz="1600" b="1" dirty="0">
              <a:latin typeface="Times New Roman" panose="02020603050405020304" pitchFamily="18" charset="0"/>
              <a:cs typeface="Times New Roman" panose="02020603050405020304" pitchFamily="18" charset="0"/>
            </a:endParaRPr>
          </a:p>
        </p:txBody>
      </p:sp>
      <p:sp>
        <p:nvSpPr>
          <p:cNvPr id="2" name="Rectangle 1"/>
          <p:cNvSpPr/>
          <p:nvPr/>
        </p:nvSpPr>
        <p:spPr>
          <a:xfrm>
            <a:off x="6620608" y="1461939"/>
            <a:ext cx="2743200" cy="1791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Increasing agricultural household  income will reduce poverty incidence .</a:t>
            </a:r>
            <a:endParaRPr lang="en-US" dirty="0"/>
          </a:p>
        </p:txBody>
      </p:sp>
    </p:spTree>
    <p:extLst>
      <p:ext uri="{BB962C8B-B14F-4D97-AF65-F5344CB8AC3E}">
        <p14:creationId xmlns:p14="http://schemas.microsoft.com/office/powerpoint/2010/main" val="1999081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994" y="133113"/>
            <a:ext cx="10515600" cy="1325563"/>
          </a:xfrm>
        </p:spPr>
        <p:txBody>
          <a:bodyPr/>
          <a:lstStyle/>
          <a:p>
            <a:r>
              <a:rPr lang="en-US" b="1" dirty="0" smtClean="0">
                <a:latin typeface="Times New Roman" panose="02020603050405020304" pitchFamily="18" charset="0"/>
                <a:cs typeface="Times New Roman" panose="02020603050405020304" pitchFamily="18" charset="0"/>
              </a:rPr>
              <a:t>Recent Sources of Growth in Indian Agriculture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64994" y="1458676"/>
            <a:ext cx="10515600" cy="4351338"/>
          </a:xfrm>
        </p:spPr>
        <p:txBody>
          <a:bodyPr>
            <a:normAutofit fontScale="92500" lnSpcReduction="20000"/>
          </a:bodyPr>
          <a:lstStyle/>
          <a:p>
            <a:pPr marL="514350" indent="-514350">
              <a:buFont typeface="+mj-lt"/>
              <a:buAutoNum type="arabicPeriod"/>
            </a:pPr>
            <a:r>
              <a:rPr lang="en-US" sz="2400" dirty="0">
                <a:latin typeface="Times New Roman" panose="02020603050405020304" pitchFamily="18" charset="0"/>
                <a:cs typeface="Times New Roman" panose="02020603050405020304" pitchFamily="18" charset="0"/>
              </a:rPr>
              <a:t>Yields per ha have grown slowly</a:t>
            </a:r>
          </a:p>
          <a:p>
            <a:pPr marL="514350" indent="-514350">
              <a:buFont typeface="+mj-lt"/>
              <a:buAutoNum type="arabicPeriod"/>
            </a:pPr>
            <a:r>
              <a:rPr lang="en-US" sz="2400" dirty="0">
                <a:latin typeface="Times New Roman" panose="02020603050405020304" pitchFamily="18" charset="0"/>
                <a:cs typeface="Times New Roman" panose="02020603050405020304" pitchFamily="18" charset="0"/>
              </a:rPr>
              <a:t>Intensification of agriculture has come from </a:t>
            </a:r>
          </a:p>
          <a:p>
            <a:pPr marL="971550" lvl="1" indent="-514350">
              <a:buFont typeface="+mj-lt"/>
              <a:buAutoNum type="alphaLcPeriod"/>
            </a:pPr>
            <a:r>
              <a:rPr lang="en-US" dirty="0">
                <a:latin typeface="Times New Roman" panose="02020603050405020304" pitchFamily="18" charset="0"/>
                <a:cs typeface="Times New Roman" panose="02020603050405020304" pitchFamily="18" charset="0"/>
              </a:rPr>
              <a:t>Irrigation</a:t>
            </a:r>
          </a:p>
          <a:p>
            <a:pPr marL="971550" lvl="1" indent="-514350">
              <a:buFont typeface="+mj-lt"/>
              <a:buAutoNum type="alphaLcPeriod"/>
            </a:pPr>
            <a:r>
              <a:rPr lang="en-US" dirty="0">
                <a:latin typeface="Times New Roman" panose="02020603050405020304" pitchFamily="18" charset="0"/>
                <a:cs typeface="Times New Roman" panose="02020603050405020304" pitchFamily="18" charset="0"/>
              </a:rPr>
              <a:t>Some Shift to higher value </a:t>
            </a:r>
            <a:r>
              <a:rPr lang="en-US" dirty="0" smtClean="0">
                <a:latin typeface="Times New Roman" panose="02020603050405020304" pitchFamily="18" charset="0"/>
                <a:cs typeface="Times New Roman" panose="02020603050405020304" pitchFamily="18" charset="0"/>
              </a:rPr>
              <a:t>crops—</a:t>
            </a:r>
            <a:r>
              <a:rPr lang="en-US" dirty="0">
                <a:latin typeface="Times New Roman" panose="02020603050405020304" pitchFamily="18" charset="0"/>
                <a:cs typeface="Times New Roman" panose="02020603050405020304" pitchFamily="18" charset="0"/>
              </a:rPr>
              <a:t>output growth </a:t>
            </a:r>
            <a:r>
              <a:rPr lang="en-US" dirty="0" smtClean="0">
                <a:latin typeface="Times New Roman" panose="02020603050405020304" pitchFamily="18" charset="0"/>
                <a:cs typeface="Times New Roman" panose="02020603050405020304" pitchFamily="18" charset="0"/>
              </a:rPr>
              <a:t>away </a:t>
            </a:r>
            <a:r>
              <a:rPr lang="en-US" dirty="0">
                <a:latin typeface="Times New Roman" panose="02020603050405020304" pitchFamily="18" charset="0"/>
                <a:cs typeface="Times New Roman" panose="02020603050405020304" pitchFamily="18" charset="0"/>
              </a:rPr>
              <a:t>from the northern “grain belt” and toward high-value agriculture in traditionally less-productive regions. </a:t>
            </a:r>
            <a:r>
              <a:rPr lang="en-US" dirty="0" smtClean="0">
                <a:latin typeface="Times New Roman" panose="02020603050405020304" pitchFamily="18" charset="0"/>
                <a:cs typeface="Times New Roman" panose="02020603050405020304" pitchFamily="18" charset="0"/>
              </a:rPr>
              <a:t>E.g. geographical </a:t>
            </a:r>
            <a:r>
              <a:rPr lang="en-US" dirty="0">
                <a:latin typeface="Times New Roman" panose="02020603050405020304" pitchFamily="18" charset="0"/>
                <a:cs typeface="Times New Roman" panose="02020603050405020304" pitchFamily="18" charset="0"/>
              </a:rPr>
              <a:t>and intensity </a:t>
            </a:r>
            <a:r>
              <a:rPr lang="en-US" dirty="0" smtClean="0">
                <a:latin typeface="Times New Roman" panose="02020603050405020304" pitchFamily="18" charset="0"/>
                <a:cs typeface="Times New Roman" panose="02020603050405020304" pitchFamily="18" charset="0"/>
              </a:rPr>
              <a:t>shifts in Central Region. </a:t>
            </a:r>
          </a:p>
          <a:p>
            <a:pPr marL="971550" lvl="1" indent="-514350">
              <a:buFont typeface="+mj-lt"/>
              <a:buAutoNum type="alphaLcPeriod"/>
            </a:pPr>
            <a:r>
              <a:rPr lang="en-US" dirty="0" smtClean="0">
                <a:latin typeface="Times New Roman" panose="02020603050405020304" pitchFamily="18" charset="0"/>
                <a:cs typeface="Times New Roman" panose="02020603050405020304" pitchFamily="18" charset="0"/>
              </a:rPr>
              <a:t>But nationally most </a:t>
            </a:r>
            <a:r>
              <a:rPr lang="en-US" dirty="0">
                <a:latin typeface="Times New Roman" panose="02020603050405020304" pitchFamily="18" charset="0"/>
                <a:cs typeface="Times New Roman" panose="02020603050405020304" pitchFamily="18" charset="0"/>
              </a:rPr>
              <a:t>of the increase in farmer income has been due to price increases since 2004</a:t>
            </a:r>
          </a:p>
          <a:p>
            <a:pPr marL="914400" lvl="1" indent="-457200">
              <a:buFont typeface="+mj-lt"/>
              <a:buAutoNum type="alphaLcPeriod"/>
            </a:pPr>
            <a:r>
              <a:rPr lang="en-US" dirty="0">
                <a:latin typeface="Times New Roman" panose="02020603050405020304" pitchFamily="18" charset="0"/>
                <a:cs typeface="Times New Roman" panose="02020603050405020304" pitchFamily="18" charset="0"/>
              </a:rPr>
              <a:t>Yet farm Real Income has stagnated despite subsidies and transfer incomes</a:t>
            </a:r>
          </a:p>
          <a:p>
            <a:pPr marL="971550" lvl="1" indent="-514350">
              <a:buFont typeface="+mj-lt"/>
              <a:buAutoNum type="alphaLcPeriod"/>
            </a:pPr>
            <a:r>
              <a:rPr lang="en-US" dirty="0">
                <a:latin typeface="Times New Roman" panose="02020603050405020304" pitchFamily="18" charset="0"/>
                <a:cs typeface="Times New Roman" panose="02020603050405020304" pitchFamily="18" charset="0"/>
              </a:rPr>
              <a:t>Inter-state income differences are considerable </a:t>
            </a:r>
            <a:r>
              <a:rPr lang="en-US" dirty="0" smtClean="0">
                <a:latin typeface="Times New Roman" panose="02020603050405020304" pitchFamily="18" charset="0"/>
                <a:cs typeface="Times New Roman" panose="02020603050405020304" pitchFamily="18" charset="0"/>
              </a:rPr>
              <a:t>and also incidence </a:t>
            </a:r>
            <a:r>
              <a:rPr lang="en-US" dirty="0">
                <a:latin typeface="Times New Roman" panose="02020603050405020304" pitchFamily="18" charset="0"/>
                <a:cs typeface="Times New Roman" panose="02020603050405020304" pitchFamily="18" charset="0"/>
              </a:rPr>
              <a:t>of </a:t>
            </a:r>
            <a:r>
              <a:rPr lang="en-US" dirty="0" smtClean="0">
                <a:latin typeface="Times New Roman" panose="02020603050405020304" pitchFamily="18" charset="0"/>
                <a:cs typeface="Times New Roman" panose="02020603050405020304" pitchFamily="18" charset="0"/>
              </a:rPr>
              <a:t>poverty with no evidence of convergence?</a:t>
            </a:r>
            <a:endParaRPr lang="en-US" dirty="0">
              <a:latin typeface="Times New Roman" panose="02020603050405020304" pitchFamily="18" charset="0"/>
              <a:cs typeface="Times New Roman" panose="02020603050405020304" pitchFamily="18" charset="0"/>
            </a:endParaRPr>
          </a:p>
          <a:p>
            <a:pPr marL="971550" lvl="1" indent="-514350">
              <a:buFont typeface="+mj-lt"/>
              <a:buAutoNum type="alphaLcPeriod"/>
            </a:pPr>
            <a:r>
              <a:rPr lang="en-US" dirty="0">
                <a:solidFill>
                  <a:srgbClr val="FF0000"/>
                </a:solidFill>
                <a:latin typeface="Times New Roman" panose="02020603050405020304" pitchFamily="18" charset="0"/>
                <a:cs typeface="Times New Roman" panose="02020603050405020304" pitchFamily="18" charset="0"/>
              </a:rPr>
              <a:t>Difference between farm and non-farm income has increased substantially particularly since </a:t>
            </a:r>
            <a:r>
              <a:rPr lang="en-US" dirty="0" smtClean="0">
                <a:solidFill>
                  <a:srgbClr val="FF0000"/>
                </a:solidFill>
                <a:latin typeface="Times New Roman" panose="02020603050405020304" pitchFamily="18" charset="0"/>
                <a:cs typeface="Times New Roman" panose="02020603050405020304" pitchFamily="18" charset="0"/>
              </a:rPr>
              <a:t>2004</a:t>
            </a:r>
          </a:p>
          <a:p>
            <a:pPr marL="457200" lvl="1" indent="0">
              <a:buNone/>
            </a:pPr>
            <a:r>
              <a:rPr lang="en-US" dirty="0" smtClean="0">
                <a:latin typeface="Times New Roman" panose="02020603050405020304" pitchFamily="18" charset="0"/>
                <a:cs typeface="Times New Roman" panose="02020603050405020304" pitchFamily="18" charset="0"/>
              </a:rPr>
              <a:t>Source: Ramesh Chand 2016,  World Bank 2014, Nicholas Rada 2016</a:t>
            </a:r>
            <a:endParaRPr lang="en-US"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9889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133156267"/>
              </p:ext>
            </p:extLst>
          </p:nvPr>
        </p:nvGraphicFramePr>
        <p:xfrm>
          <a:off x="150125" y="109183"/>
          <a:ext cx="11859905" cy="623702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50125" y="6482687"/>
            <a:ext cx="11859905" cy="523220"/>
          </a:xfrm>
          <a:prstGeom prst="rect">
            <a:avLst/>
          </a:prstGeom>
          <a:noFill/>
        </p:spPr>
        <p:txBody>
          <a:bodyPr wrap="square" rtlCol="0">
            <a:spAutoFit/>
          </a:bodyPr>
          <a:lstStyle/>
          <a:p>
            <a:pPr algn="ctr"/>
            <a:r>
              <a:rPr lang="en-US" sz="1000" dirty="0">
                <a:latin typeface="Times New Roman" panose="02020603050405020304" pitchFamily="18" charset="0"/>
                <a:cs typeface="Times New Roman" panose="02020603050405020304" pitchFamily="18" charset="0"/>
              </a:rPr>
              <a:t>Source: Rada, N. (2016). "India's Post-Green-Revolution Agricultural Performance: What is Driving Growth?" Agricultural Economics (47) 3: 341-350.</a:t>
            </a:r>
          </a:p>
          <a:p>
            <a:endParaRPr lang="en-US" dirty="0"/>
          </a:p>
        </p:txBody>
      </p:sp>
    </p:spTree>
    <p:extLst>
      <p:ext uri="{BB962C8B-B14F-4D97-AF65-F5344CB8AC3E}">
        <p14:creationId xmlns:p14="http://schemas.microsoft.com/office/powerpoint/2010/main" val="1439912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1015663"/>
          </a:xfrm>
          <a:prstGeom prst="rect">
            <a:avLst/>
          </a:prstGeom>
          <a:noFill/>
        </p:spPr>
        <p:txBody>
          <a:bodyPr wrap="square" rtlCol="0">
            <a:spAutoFit/>
          </a:bodyPr>
          <a:lstStyle/>
          <a:p>
            <a:pPr algn="ctr"/>
            <a:r>
              <a:rPr lang="en-US" sz="2000" b="1" dirty="0">
                <a:solidFill>
                  <a:srgbClr val="C00000"/>
                </a:solidFill>
                <a:latin typeface="Times New Roman" panose="02020603050405020304" pitchFamily="18" charset="0"/>
                <a:cs typeface="Times New Roman" panose="02020603050405020304" pitchFamily="18" charset="0"/>
              </a:rPr>
              <a:t>S</a:t>
            </a:r>
            <a:r>
              <a:rPr lang="en-US" sz="2000" b="1" dirty="0" smtClean="0">
                <a:solidFill>
                  <a:srgbClr val="C00000"/>
                </a:solidFill>
                <a:latin typeface="Times New Roman" panose="02020603050405020304" pitchFamily="18" charset="0"/>
                <a:cs typeface="Times New Roman" panose="02020603050405020304" pitchFamily="18" charset="0"/>
              </a:rPr>
              <a:t>imulated potential yields (assuming no constraints to inputs), attainable yields (given the current level of irrigation), and actual yields (average of 2006–10)]  </a:t>
            </a:r>
            <a:r>
              <a:rPr lang="en-US" sz="2000" dirty="0" smtClean="0">
                <a:solidFill>
                  <a:srgbClr val="C00000"/>
                </a:solidFill>
                <a:latin typeface="Times New Roman" panose="02020603050405020304" pitchFamily="18" charset="0"/>
                <a:cs typeface="Times New Roman" panose="02020603050405020304" pitchFamily="18" charset="0"/>
              </a:rPr>
              <a:t> </a:t>
            </a:r>
            <a:br>
              <a:rPr lang="en-US" sz="2000" dirty="0" smtClean="0">
                <a:solidFill>
                  <a:srgbClr val="C00000"/>
                </a:solidFill>
                <a:latin typeface="Times New Roman" panose="02020603050405020304" pitchFamily="18" charset="0"/>
                <a:cs typeface="Times New Roman" panose="02020603050405020304" pitchFamily="18" charset="0"/>
              </a:rPr>
            </a:br>
            <a:endParaRPr lang="en-US" sz="2000" dirty="0">
              <a:solidFill>
                <a:srgbClr val="C0000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41668" y="862884"/>
            <a:ext cx="5754166" cy="5510619"/>
          </a:xfrm>
          <a:prstGeom prst="rect">
            <a:avLst/>
          </a:prstGeom>
          <a:ln w="28575">
            <a:solidFill>
              <a:schemeClr val="tx1"/>
            </a:solidFill>
          </a:ln>
        </p:spPr>
      </p:pic>
      <p:sp>
        <p:nvSpPr>
          <p:cNvPr id="4" name="TextBox 3"/>
          <p:cNvSpPr txBox="1"/>
          <p:nvPr/>
        </p:nvSpPr>
        <p:spPr>
          <a:xfrm>
            <a:off x="115910" y="6478073"/>
            <a:ext cx="11964473" cy="430887"/>
          </a:xfrm>
          <a:prstGeom prst="rect">
            <a:avLst/>
          </a:prstGeom>
          <a:noFill/>
        </p:spPr>
        <p:txBody>
          <a:bodyPr wrap="square" rtlCol="0">
            <a:spAutoFit/>
          </a:bodyPr>
          <a:lstStyle/>
          <a:p>
            <a:pPr algn="ctr"/>
            <a:r>
              <a:rPr lang="en-US" sz="1000" i="1" dirty="0" smtClean="0">
                <a:latin typeface="Times New Roman" panose="02020603050405020304" pitchFamily="18" charset="0"/>
                <a:cs typeface="Times New Roman" panose="02020603050405020304" pitchFamily="18" charset="0"/>
              </a:rPr>
              <a:t>S</a:t>
            </a:r>
            <a:r>
              <a:rPr lang="en-US" sz="1200" i="1" dirty="0" smtClean="0">
                <a:latin typeface="Times New Roman" panose="02020603050405020304" pitchFamily="18" charset="0"/>
                <a:cs typeface="Times New Roman" panose="02020603050405020304" pitchFamily="18" charset="0"/>
              </a:rPr>
              <a:t>ource</a:t>
            </a:r>
            <a:r>
              <a:rPr lang="en-US" sz="1200" dirty="0" smtClean="0">
                <a:latin typeface="Times New Roman" panose="02020603050405020304" pitchFamily="18" charset="0"/>
                <a:cs typeface="Times New Roman" panose="02020603050405020304" pitchFamily="18" charset="0"/>
              </a:rPr>
              <a:t>: WBG (2014). Republic </a:t>
            </a:r>
            <a:r>
              <a:rPr lang="en-US" sz="1200" dirty="0">
                <a:latin typeface="Times New Roman" panose="02020603050405020304" pitchFamily="18" charset="0"/>
                <a:cs typeface="Times New Roman" panose="02020603050405020304" pitchFamily="18" charset="0"/>
              </a:rPr>
              <a:t>of </a:t>
            </a:r>
            <a:r>
              <a:rPr lang="en-US" sz="1200" dirty="0" smtClean="0">
                <a:latin typeface="Times New Roman" panose="02020603050405020304" pitchFamily="18" charset="0"/>
                <a:cs typeface="Times New Roman" panose="02020603050405020304" pitchFamily="18" charset="0"/>
              </a:rPr>
              <a:t>India Accelerating Agricultural Productivity Growth. </a:t>
            </a:r>
            <a:r>
              <a:rPr lang="en-US" sz="1000" dirty="0" smtClean="0">
                <a:latin typeface="Times New Roman" panose="02020603050405020304" pitchFamily="18" charset="0"/>
                <a:cs typeface="Times New Roman" panose="02020603050405020304" pitchFamily="18" charset="0"/>
              </a:rPr>
              <a:t/>
            </a:r>
            <a:br>
              <a:rPr lang="en-US" sz="1000" dirty="0" smtClean="0">
                <a:latin typeface="Times New Roman" panose="02020603050405020304" pitchFamily="18" charset="0"/>
                <a:cs typeface="Times New Roman" panose="02020603050405020304" pitchFamily="18" charset="0"/>
              </a:rPr>
            </a:br>
            <a:endParaRPr lang="en-US" sz="10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241946" y="956946"/>
            <a:ext cx="4353636" cy="369332"/>
          </a:xfrm>
          <a:prstGeom prst="rect">
            <a:avLst/>
          </a:prstGeom>
          <a:solidFill>
            <a:schemeClr val="bg1"/>
          </a:solidFill>
        </p:spPr>
        <p:txBody>
          <a:bodyPr wrap="square" rtlCol="0">
            <a:spAutoFit/>
          </a:bodyPr>
          <a:lstStyle/>
          <a:p>
            <a:r>
              <a:rPr lang="en-US" b="1" dirty="0">
                <a:latin typeface="Times New Roman" panose="02020603050405020304" pitchFamily="18" charset="0"/>
                <a:cs typeface="Times New Roman" panose="02020603050405020304" pitchFamily="18" charset="0"/>
              </a:rPr>
              <a:t>Current Yield Gaps for Wheat by State</a:t>
            </a:r>
            <a:endParaRPr lang="en-US" dirty="0"/>
          </a:p>
        </p:txBody>
      </p:sp>
      <p:pic>
        <p:nvPicPr>
          <p:cNvPr id="6" name="Picture 5"/>
          <p:cNvPicPr>
            <a:picLocks noChangeAspect="1"/>
          </p:cNvPicPr>
          <p:nvPr/>
        </p:nvPicPr>
        <p:blipFill>
          <a:blip r:embed="rId3"/>
          <a:stretch>
            <a:fillRect/>
          </a:stretch>
        </p:blipFill>
        <p:spPr>
          <a:xfrm>
            <a:off x="6037502" y="862884"/>
            <a:ext cx="5965607" cy="5510619"/>
          </a:xfrm>
          <a:prstGeom prst="rect">
            <a:avLst/>
          </a:prstGeom>
          <a:ln w="28575">
            <a:solidFill>
              <a:schemeClr val="tx1"/>
            </a:solidFill>
          </a:ln>
        </p:spPr>
      </p:pic>
      <p:sp>
        <p:nvSpPr>
          <p:cNvPr id="7" name="TextBox 6"/>
          <p:cNvSpPr txBox="1"/>
          <p:nvPr/>
        </p:nvSpPr>
        <p:spPr>
          <a:xfrm>
            <a:off x="6996112" y="956946"/>
            <a:ext cx="4599296" cy="369332"/>
          </a:xfrm>
          <a:prstGeom prst="rect">
            <a:avLst/>
          </a:prstGeom>
          <a:solidFill>
            <a:schemeClr val="bg1"/>
          </a:solidFill>
        </p:spPr>
        <p:txBody>
          <a:bodyPr wrap="square" rtlCol="0">
            <a:spAutoFit/>
          </a:bodyPr>
          <a:lstStyle/>
          <a:p>
            <a:r>
              <a:rPr lang="en-US" b="1" dirty="0">
                <a:latin typeface="Times New Roman" panose="02020603050405020304" pitchFamily="18" charset="0"/>
                <a:cs typeface="Times New Roman" panose="02020603050405020304" pitchFamily="18" charset="0"/>
              </a:rPr>
              <a:t>Current Yield Gaps for Paddy/Rice by State</a:t>
            </a:r>
            <a:endParaRPr lang="en-US" dirty="0"/>
          </a:p>
        </p:txBody>
      </p:sp>
    </p:spTree>
    <p:extLst>
      <p:ext uri="{BB962C8B-B14F-4D97-AF65-F5344CB8AC3E}">
        <p14:creationId xmlns:p14="http://schemas.microsoft.com/office/powerpoint/2010/main" val="1381315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4000</TotalTime>
  <Words>2830</Words>
  <Application>Microsoft Office PowerPoint</Application>
  <PresentationFormat>Custom</PresentationFormat>
  <Paragraphs>443</Paragraphs>
  <Slides>46</Slides>
  <Notes>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PowerPoint Presentation</vt:lpstr>
      <vt:lpstr>Outline of Presentation</vt:lpstr>
      <vt:lpstr>Prime Minister’s  Policy Proclamation to Double Farmers’ Income by 2022  (during a ‘Kisan Rally’ in Bareilly, U.P. on Feb 28, 2016):  Debate: Is It Possible or a “Miracle of All Miracles”?</vt:lpstr>
      <vt:lpstr>PowerPoint Presentation</vt:lpstr>
      <vt:lpstr>PowerPoint Presentation</vt:lpstr>
      <vt:lpstr>PowerPoint Presentation</vt:lpstr>
      <vt:lpstr>Recent Sources of Growth in Indian Agriculture</vt:lpstr>
      <vt:lpstr>PowerPoint Presentation</vt:lpstr>
      <vt:lpstr>PowerPoint Presentation</vt:lpstr>
      <vt:lpstr>Climate Change  Calls for Business “Unusual” to Reduce Impacts on Poverty</vt:lpstr>
      <vt:lpstr>PowerPoint Presentation</vt:lpstr>
      <vt:lpstr>PowerPoint Presentation</vt:lpstr>
      <vt:lpstr>PowerPoint Presentation</vt:lpstr>
      <vt:lpstr>PowerPoint Presentation</vt:lpstr>
      <vt:lpstr>PowerPoint Presentation</vt:lpstr>
      <vt:lpstr>Experience of East and South East Asian Countries</vt:lpstr>
      <vt:lpstr> TFP Estimates Do Not Include Environmental Costs  Resource Loss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Climate and Indian Agriculture</vt:lpstr>
      <vt:lpstr>PowerPoint Presentation</vt:lpstr>
      <vt:lpstr>PowerPoint Presentation</vt:lpstr>
      <vt:lpstr>PowerPoint Presentation</vt:lpstr>
      <vt:lpstr>Climate Smart Villages in South Asia</vt:lpstr>
      <vt:lpstr>“India inherited the world’s largest canal infrastructure in 1947;  Today India is the world’s groundwater champion!”---- Tushaar Shah, Senior Advisor, IWMI</vt:lpstr>
      <vt:lpstr>Taming India’s Groundwater Anarchy—Tushaar Shah</vt:lpstr>
      <vt:lpstr>PowerPoint Presentation</vt:lpstr>
      <vt:lpstr>Lessons from Madhya Pradesh on Groundwater Management</vt:lpstr>
      <vt:lpstr>PowerPoint Presentation</vt:lpstr>
      <vt:lpstr>PowerPoint Presentation</vt:lpstr>
      <vt:lpstr>Some Frequently Offered Solutions to Climate Change Challenge</vt:lpstr>
      <vt:lpstr>Implications for Policy: No Silver Bullets! #1</vt:lpstr>
      <vt:lpstr>Implications for Policy: No Silver Bullets! #2</vt:lpstr>
      <vt:lpstr>Implications for Policy: No Silver Bullets! #3</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and Doubling Farmers' Income: Lessons from around the World</dc:title>
  <dc:creator>Sambuddha</dc:creator>
  <cp:lastModifiedBy>Uma</cp:lastModifiedBy>
  <cp:revision>308</cp:revision>
  <dcterms:created xsi:type="dcterms:W3CDTF">2016-12-21T18:32:52Z</dcterms:created>
  <dcterms:modified xsi:type="dcterms:W3CDTF">2017-02-22T17:07:20Z</dcterms:modified>
</cp:coreProperties>
</file>